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9" r:id="rId1"/>
  </p:sldMasterIdLst>
  <p:notesMasterIdLst>
    <p:notesMasterId r:id="rId30"/>
  </p:notesMasterIdLst>
  <p:sldIdLst>
    <p:sldId id="256" r:id="rId2"/>
    <p:sldId id="270" r:id="rId3"/>
    <p:sldId id="271" r:id="rId4"/>
    <p:sldId id="273" r:id="rId5"/>
    <p:sldId id="272" r:id="rId6"/>
    <p:sldId id="278" r:id="rId7"/>
    <p:sldId id="279" r:id="rId8"/>
    <p:sldId id="274" r:id="rId9"/>
    <p:sldId id="266" r:id="rId10"/>
    <p:sldId id="275" r:id="rId11"/>
    <p:sldId id="276" r:id="rId12"/>
    <p:sldId id="277" r:id="rId13"/>
    <p:sldId id="280" r:id="rId14"/>
    <p:sldId id="281" r:id="rId15"/>
    <p:sldId id="284" r:id="rId16"/>
    <p:sldId id="285" r:id="rId17"/>
    <p:sldId id="288" r:id="rId18"/>
    <p:sldId id="286" r:id="rId19"/>
    <p:sldId id="287" r:id="rId20"/>
    <p:sldId id="289" r:id="rId21"/>
    <p:sldId id="291" r:id="rId22"/>
    <p:sldId id="290" r:id="rId23"/>
    <p:sldId id="292" r:id="rId24"/>
    <p:sldId id="293" r:id="rId25"/>
    <p:sldId id="294" r:id="rId26"/>
    <p:sldId id="295" r:id="rId27"/>
    <p:sldId id="282" r:id="rId28"/>
    <p:sldId id="26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4" d="100"/>
          <a:sy n="64" d="100"/>
        </p:scale>
        <p:origin x="-1578"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2E48C-260C-4E23-A279-E62923F38608}" type="datetimeFigureOut">
              <a:rPr lang="es-AR" smtClean="0"/>
              <a:t>03/05/2020</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C794A-511E-412F-8246-1F9FAE0612F1}" type="slidenum">
              <a:rPr lang="es-AR" smtClean="0"/>
              <a:t>‹Nº›</a:t>
            </a:fld>
            <a:endParaRPr lang="es-AR"/>
          </a:p>
        </p:txBody>
      </p:sp>
    </p:spTree>
    <p:extLst>
      <p:ext uri="{BB962C8B-B14F-4D97-AF65-F5344CB8AC3E}">
        <p14:creationId xmlns:p14="http://schemas.microsoft.com/office/powerpoint/2010/main" val="3281546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3048000" y="3124200"/>
            <a:ext cx="82296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10733828" y="1110597"/>
            <a:ext cx="2286000" cy="508000"/>
          </a:xfrm>
        </p:spPr>
        <p:txBody>
          <a:bodyPr/>
          <a:lstStyle/>
          <a:p>
            <a:fld id="{48A87A34-81AB-432B-8DAE-1953F412C126}" type="datetimeFigureOut">
              <a:rPr lang="en-US" smtClean="0"/>
              <a:t>5/3/2020</a:t>
            </a:fld>
            <a:endParaRPr lang="en-US" dirty="0"/>
          </a:p>
        </p:txBody>
      </p:sp>
      <p:sp>
        <p:nvSpPr>
          <p:cNvPr id="17" name="16 Marcador de pie de página"/>
          <p:cNvSpPr>
            <a:spLocks noGrp="1"/>
          </p:cNvSpPr>
          <p:nvPr>
            <p:ph type="ftr" sz="quarter" idx="11"/>
          </p:nvPr>
        </p:nvSpPr>
        <p:spPr bwMode="auto">
          <a:xfrm rot="5400000">
            <a:off x="10045959" y="4117661"/>
            <a:ext cx="3657600" cy="512064"/>
          </a:xfrm>
        </p:spPr>
        <p:txBody>
          <a:bodyPr/>
          <a:lstStyle/>
          <a:p>
            <a:endParaRPr lang="en-US" dirty="0"/>
          </a:p>
        </p:txBody>
      </p:sp>
      <p:sp>
        <p:nvSpPr>
          <p:cNvPr id="10" name="9 Rectángulo"/>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767392" y="4928702"/>
            <a:ext cx="812800" cy="517524"/>
          </a:xfrm>
        </p:spPr>
        <p:txBody>
          <a:bodyPr/>
          <a:lstStyle/>
          <a:p>
            <a:fld id="{6D22F896-40B5-4ADD-8801-0D06FADFA095}"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A87A34-81AB-432B-8DAE-1953F412C126}" type="datetimeFigureOut">
              <a:rPr lang="en-US" smtClean="0"/>
              <a:t>5/3/2020</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0"/>
            <a:ext cx="22352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8026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A87A34-81AB-432B-8DAE-1953F412C126}" type="datetimeFigureOut">
              <a:rPr lang="en-US" smtClean="0"/>
              <a:t>5/3/2020</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609600" y="1600200"/>
            <a:ext cx="99568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8A87A34-81AB-432B-8DAE-1953F412C126}" type="datetimeFigureOut">
              <a:rPr lang="en-US" smtClean="0"/>
              <a:t>5/3/2020</a:t>
            </a:fld>
            <a:endParaRPr lang="en-US" dirty="0"/>
          </a:p>
        </p:txBody>
      </p:sp>
      <p:sp>
        <p:nvSpPr>
          <p:cNvPr id="9" name="8 Marcador de número de diapositiva"/>
          <p:cNvSpPr>
            <a:spLocks noGrp="1"/>
          </p:cNvSpPr>
          <p:nvPr>
            <p:ph type="sldNum" sz="quarter" idx="15"/>
          </p:nvPr>
        </p:nvSpPr>
        <p:spPr/>
        <p:txBody>
          <a:bodyPr rtlCol="0"/>
          <a:lstStyle/>
          <a:p>
            <a:fld id="{6D22F896-40B5-4ADD-8801-0D06FADFA095}" type="slidenum">
              <a:rPr lang="en-US" smtClean="0"/>
              <a:t>‹Nº›</a:t>
            </a:fld>
            <a:endParaRPr lang="en-US" dirty="0"/>
          </a:p>
        </p:txBody>
      </p:sp>
      <p:sp>
        <p:nvSpPr>
          <p:cNvPr id="10" name="9 Marcador de pie de página"/>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3048000" y="2895600"/>
            <a:ext cx="82296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10732008" y="1106932"/>
            <a:ext cx="2286000" cy="508000"/>
          </a:xfrm>
        </p:spPr>
        <p:txBody>
          <a:bodyPr/>
          <a:lstStyle/>
          <a:p>
            <a:fld id="{48A87A34-81AB-432B-8DAE-1953F412C126}" type="datetimeFigureOut">
              <a:rPr lang="en-US" smtClean="0"/>
              <a:t>5/3/2020</a:t>
            </a:fld>
            <a:endParaRPr lang="en-US" dirty="0"/>
          </a:p>
        </p:txBody>
      </p:sp>
      <p:sp>
        <p:nvSpPr>
          <p:cNvPr id="5" name="4 Marcador de pie de página"/>
          <p:cNvSpPr>
            <a:spLocks noGrp="1"/>
          </p:cNvSpPr>
          <p:nvPr>
            <p:ph type="ftr" sz="quarter" idx="11"/>
          </p:nvPr>
        </p:nvSpPr>
        <p:spPr bwMode="auto">
          <a:xfrm rot="5400000">
            <a:off x="10046208" y="4114800"/>
            <a:ext cx="3657600" cy="512064"/>
          </a:xfrm>
        </p:spPr>
        <p:txBody>
          <a:bodyPr/>
          <a:lstStyle/>
          <a:p>
            <a:endParaRPr lang="en-US" dirty="0"/>
          </a:p>
        </p:txBody>
      </p:sp>
      <p:sp>
        <p:nvSpPr>
          <p:cNvPr id="9" name="8 Rectángulo"/>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787488" y="4928702"/>
            <a:ext cx="812800" cy="517524"/>
          </a:xfrm>
        </p:spPr>
        <p:txBody>
          <a:bodyPr/>
          <a:lstStyle/>
          <a:p>
            <a:fld id="{6D22F896-40B5-4ADD-8801-0D06FADFA095}"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8A87A34-81AB-432B-8DAE-1953F412C126}" type="datetimeFigureOut">
              <a:rPr lang="en-US" smtClean="0"/>
              <a:t>5/3/2020</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9" name="8 Marcador de contenido"/>
          <p:cNvSpPr>
            <a:spLocks noGrp="1"/>
          </p:cNvSpPr>
          <p:nvPr>
            <p:ph sz="quarter" idx="1"/>
          </p:nvPr>
        </p:nvSpPr>
        <p:spPr>
          <a:xfrm>
            <a:off x="609600" y="1600200"/>
            <a:ext cx="48768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5693664" y="1600200"/>
            <a:ext cx="48768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0584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8A87A34-81AB-432B-8DAE-1953F412C126}" type="datetimeFigureOut">
              <a:rPr lang="en-US" smtClean="0"/>
              <a:t>5/3/2020</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11" name="10 Marcador de contenido"/>
          <p:cNvSpPr>
            <a:spLocks noGrp="1"/>
          </p:cNvSpPr>
          <p:nvPr>
            <p:ph sz="quarter" idx="2"/>
          </p:nvPr>
        </p:nvSpPr>
        <p:spPr>
          <a:xfrm>
            <a:off x="609600" y="2362200"/>
            <a:ext cx="48768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5829300" y="2362200"/>
            <a:ext cx="48768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8A87A34-81AB-432B-8DAE-1953F412C126}" type="datetimeFigureOut">
              <a:rPr lang="en-US" smtClean="0"/>
              <a:pPr/>
              <a:t>5/3/2020</a:t>
            </a:fld>
            <a:endParaRPr lang="en-US" dirty="0"/>
          </a:p>
        </p:txBody>
      </p:sp>
      <p:sp>
        <p:nvSpPr>
          <p:cNvPr id="7" name="6 Marcador de número de diapositiva"/>
          <p:cNvSpPr>
            <a:spLocks noGrp="1"/>
          </p:cNvSpPr>
          <p:nvPr>
            <p:ph type="sldNum" sz="quarter" idx="11"/>
          </p:nvPr>
        </p:nvSpPr>
        <p:spPr/>
        <p:txBody>
          <a:bodyPr rtlCol="0"/>
          <a:lstStyle/>
          <a:p>
            <a:fld id="{6D22F896-40B5-4ADD-8801-0D06FADFA095}" type="slidenum">
              <a:rPr lang="en-US" smtClean="0"/>
              <a:pPr/>
              <a:t>‹Nº›</a:t>
            </a:fld>
            <a:endParaRPr lang="en-US" dirty="0"/>
          </a:p>
        </p:txBody>
      </p:sp>
      <p:sp>
        <p:nvSpPr>
          <p:cNvPr id="8" name="7 Marcador de pie de página"/>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A87A34-81AB-432B-8DAE-1953F412C126}" type="datetimeFigureOut">
              <a:rPr lang="en-US" smtClean="0"/>
              <a:t>5/3/2020</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406400" y="274320"/>
            <a:ext cx="75184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8A87A34-81AB-432B-8DAE-1953F412C126}" type="datetimeFigureOut">
              <a:rPr lang="en-US" smtClean="0"/>
              <a:t>5/3/2020</a:t>
            </a:fld>
            <a:endParaRPr lang="en-US" dirty="0"/>
          </a:p>
        </p:txBody>
      </p:sp>
      <p:sp>
        <p:nvSpPr>
          <p:cNvPr id="22" name="21 Marcador de número de diapositiva"/>
          <p:cNvSpPr>
            <a:spLocks noGrp="1"/>
          </p:cNvSpPr>
          <p:nvPr>
            <p:ph type="sldNum" sz="quarter" idx="15"/>
          </p:nvPr>
        </p:nvSpPr>
        <p:spPr/>
        <p:txBody>
          <a:bodyPr rtlCol="0"/>
          <a:lstStyle/>
          <a:p>
            <a:fld id="{6D22F896-40B5-4ADD-8801-0D06FADFA095}" type="slidenum">
              <a:rPr lang="en-US" smtClean="0"/>
              <a:t>‹Nº›</a:t>
            </a:fld>
            <a:endParaRPr lang="en-US" dirty="0"/>
          </a:p>
        </p:txBody>
      </p:sp>
      <p:sp>
        <p:nvSpPr>
          <p:cNvPr id="23" name="22 Marcador de pie de página"/>
          <p:cNvSpPr>
            <a:spLocks noGrp="1"/>
          </p:cNvSpPr>
          <p:nvPr>
            <p:ph type="ftr" sz="quarter" idx="16"/>
          </p:nvPr>
        </p:nvSpPr>
        <p:spPr/>
        <p:txBody>
          <a:bodyPr rtlCol="0"/>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5518404" y="3124200"/>
            <a:ext cx="6309360" cy="6096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8A87A34-81AB-432B-8DAE-1953F412C126}" type="datetimeFigureOut">
              <a:rPr lang="en-US" smtClean="0"/>
              <a:t>5/3/2020</a:t>
            </a:fld>
            <a:endParaRPr lang="en-US" dirty="0"/>
          </a:p>
        </p:txBody>
      </p:sp>
      <p:sp>
        <p:nvSpPr>
          <p:cNvPr id="18" name="17 Marcador de número de diapositiva"/>
          <p:cNvSpPr>
            <a:spLocks noGrp="1"/>
          </p:cNvSpPr>
          <p:nvPr>
            <p:ph type="sldNum" sz="quarter" idx="11"/>
          </p:nvPr>
        </p:nvSpPr>
        <p:spPr/>
        <p:txBody>
          <a:bodyPr rtlCol="0"/>
          <a:lstStyle/>
          <a:p>
            <a:fld id="{6D22F896-40B5-4ADD-8801-0D06FADFA095}" type="slidenum">
              <a:rPr lang="en-US" smtClean="0"/>
              <a:t>‹Nº›</a:t>
            </a:fld>
            <a:endParaRPr lang="en-US" dirty="0"/>
          </a:p>
        </p:txBody>
      </p:sp>
      <p:sp>
        <p:nvSpPr>
          <p:cNvPr id="21" name="20 Marcador de pie de página"/>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609600" y="274638"/>
            <a:ext cx="99568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48A87A34-81AB-432B-8DAE-1953F412C126}" type="datetimeFigureOut">
              <a:rPr lang="en-US" smtClean="0"/>
              <a:pPr/>
              <a:t>5/3/2020</a:t>
            </a:fld>
            <a:endParaRPr lang="en-US" dirty="0"/>
          </a:p>
        </p:txBody>
      </p:sp>
      <p:sp>
        <p:nvSpPr>
          <p:cNvPr id="3" name="2 Marcador de pie de página"/>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6 Conector recto"/>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6D22F896-40B5-4ADD-8801-0D06FADFA095}"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32747" y="659570"/>
            <a:ext cx="8034727" cy="1753850"/>
          </a:xfrm>
        </p:spPr>
        <p:txBody>
          <a:bodyPr>
            <a:noAutofit/>
          </a:bodyPr>
          <a:lstStyle/>
          <a:p>
            <a:pPr algn="just"/>
            <a:r>
              <a:rPr lang="es-AR" sz="3800" dirty="0">
                <a:solidFill>
                  <a:schemeClr val="accent1">
                    <a:lumMod val="75000"/>
                  </a:schemeClr>
                </a:solidFill>
                <a:latin typeface="Arial" pitchFamily="34" charset="0"/>
                <a:cs typeface="Arial" pitchFamily="34" charset="0"/>
              </a:rPr>
              <a:t>f</a:t>
            </a:r>
            <a:r>
              <a:rPr lang="es-AR" sz="3800" dirty="0" smtClean="0">
                <a:solidFill>
                  <a:schemeClr val="accent1">
                    <a:lumMod val="75000"/>
                  </a:schemeClr>
                </a:solidFill>
                <a:latin typeface="Arial" pitchFamily="34" charset="0"/>
                <a:cs typeface="Arial" pitchFamily="34" charset="0"/>
              </a:rPr>
              <a:t>uncionamiento de los tribunales </a:t>
            </a:r>
            <a:br>
              <a:rPr lang="es-AR" sz="3800" dirty="0" smtClean="0">
                <a:solidFill>
                  <a:schemeClr val="accent1">
                    <a:lumMod val="75000"/>
                  </a:schemeClr>
                </a:solidFill>
                <a:latin typeface="Arial" pitchFamily="34" charset="0"/>
                <a:cs typeface="Arial" pitchFamily="34" charset="0"/>
              </a:rPr>
            </a:br>
            <a:r>
              <a:rPr lang="es-AR" sz="3800" dirty="0" smtClean="0">
                <a:solidFill>
                  <a:schemeClr val="accent1">
                    <a:lumMod val="75000"/>
                  </a:schemeClr>
                </a:solidFill>
                <a:latin typeface="Arial" pitchFamily="34" charset="0"/>
                <a:cs typeface="Arial" pitchFamily="34" charset="0"/>
              </a:rPr>
              <a:t>de trabajo en el contexto de la pandemia </a:t>
            </a:r>
            <a:endParaRPr lang="es-AR" sz="3800" dirty="0">
              <a:solidFill>
                <a:schemeClr val="accent1">
                  <a:lumMod val="75000"/>
                </a:schemeClr>
              </a:solidFill>
              <a:latin typeface="Arial" pitchFamily="34" charset="0"/>
              <a:cs typeface="Arial" pitchFamily="34" charset="0"/>
            </a:endParaRPr>
          </a:p>
        </p:txBody>
      </p:sp>
      <p:sp>
        <p:nvSpPr>
          <p:cNvPr id="3" name="Subtítulo 2"/>
          <p:cNvSpPr>
            <a:spLocks noGrp="1"/>
          </p:cNvSpPr>
          <p:nvPr>
            <p:ph type="subTitle" idx="1"/>
          </p:nvPr>
        </p:nvSpPr>
        <p:spPr>
          <a:xfrm>
            <a:off x="3357797" y="3402759"/>
            <a:ext cx="8169639" cy="2803161"/>
          </a:xfrm>
        </p:spPr>
        <p:txBody>
          <a:bodyPr>
            <a:normAutofit fontScale="92500"/>
          </a:bodyPr>
          <a:lstStyle/>
          <a:p>
            <a:pPr algn="just">
              <a:lnSpc>
                <a:spcPct val="150000"/>
              </a:lnSpc>
            </a:pPr>
            <a:r>
              <a:rPr lang="es-AR" sz="2400" dirty="0" smtClean="0">
                <a:latin typeface="Arial" pitchFamily="34" charset="0"/>
                <a:cs typeface="Arial" pitchFamily="34" charset="0"/>
              </a:rPr>
              <a:t>Cambios introducidos en el régimen presentaciones electrónicas regulados por la Ac. 3886/18  complementada por la Ac. 3975/20. Reanudación </a:t>
            </a:r>
            <a:r>
              <a:rPr lang="es-AR" sz="2400" dirty="0">
                <a:latin typeface="Arial" pitchFamily="34" charset="0"/>
                <a:cs typeface="Arial" pitchFamily="34" charset="0"/>
              </a:rPr>
              <a:t>progresiva de plazos y servicios por medios tecnológicos en la Administración de Justicia </a:t>
            </a:r>
            <a:r>
              <a:rPr lang="es-AR" sz="2400" dirty="0" smtClean="0">
                <a:latin typeface="Arial" pitchFamily="34" charset="0"/>
                <a:cs typeface="Arial" pitchFamily="34" charset="0"/>
              </a:rPr>
              <a:t>conforme Res. 480/20                  </a:t>
            </a:r>
            <a:r>
              <a:rPr lang="es-AR" sz="2400" dirty="0" smtClean="0">
                <a:solidFill>
                  <a:schemeClr val="accent1">
                    <a:lumMod val="75000"/>
                  </a:schemeClr>
                </a:solidFill>
                <a:latin typeface="Arial" pitchFamily="34" charset="0"/>
                <a:cs typeface="Arial" pitchFamily="34" charset="0"/>
              </a:rPr>
              <a:t>Dr. Juan  A. Colotta</a:t>
            </a:r>
            <a:endParaRPr lang="es-AR" sz="2400"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8040088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929384"/>
            <a:ext cx="9733613" cy="5231568"/>
          </a:xfrm>
        </p:spPr>
        <p:txBody>
          <a:bodyPr>
            <a:normAutofit/>
          </a:bodyPr>
          <a:lstStyle/>
          <a:p>
            <a:pPr algn="just">
              <a:lnSpc>
                <a:spcPct val="150000"/>
              </a:lnSpc>
            </a:pPr>
            <a:r>
              <a:rPr lang="es-AR" sz="2800" dirty="0">
                <a:latin typeface="Arial" pitchFamily="34" charset="0"/>
                <a:cs typeface="Arial" pitchFamily="34" charset="0"/>
              </a:rPr>
              <a:t>Los órganos judiciales no recibirán escritos en soporte papel, con excepción </a:t>
            </a:r>
            <a:r>
              <a:rPr lang="es-AR" sz="2800" dirty="0" smtClean="0">
                <a:latin typeface="Arial" pitchFamily="34" charset="0"/>
                <a:cs typeface="Arial" pitchFamily="34" charset="0"/>
              </a:rPr>
              <a:t>de</a:t>
            </a:r>
            <a:r>
              <a:rPr lang="es-AR" sz="2800" dirty="0">
                <a:latin typeface="Arial" pitchFamily="34" charset="0"/>
                <a:cs typeface="Arial" pitchFamily="34" charset="0"/>
              </a:rPr>
              <a:t> l</a:t>
            </a:r>
            <a:r>
              <a:rPr lang="es-AR" sz="2800" dirty="0" smtClean="0">
                <a:latin typeface="Arial" pitchFamily="34" charset="0"/>
                <a:cs typeface="Arial" pitchFamily="34" charset="0"/>
              </a:rPr>
              <a:t>os </a:t>
            </a:r>
            <a:r>
              <a:rPr lang="es-AR" sz="2800" dirty="0">
                <a:latin typeface="Arial" pitchFamily="34" charset="0"/>
                <a:cs typeface="Arial" pitchFamily="34" charset="0"/>
              </a:rPr>
              <a:t>que no se consideren de "mero trámite" en los casos que se actúe por propio </a:t>
            </a:r>
            <a:r>
              <a:rPr lang="es-AR" sz="2800" dirty="0" smtClean="0">
                <a:latin typeface="Arial" pitchFamily="34" charset="0"/>
                <a:cs typeface="Arial" pitchFamily="34" charset="0"/>
              </a:rPr>
              <a:t>derecho. </a:t>
            </a:r>
          </a:p>
          <a:p>
            <a:pPr algn="just">
              <a:lnSpc>
                <a:spcPct val="150000"/>
              </a:lnSpc>
            </a:pPr>
            <a:r>
              <a:rPr lang="es-AR" sz="2800" dirty="0" smtClean="0">
                <a:latin typeface="Arial" pitchFamily="34" charset="0"/>
                <a:cs typeface="Arial" pitchFamily="34" charset="0"/>
              </a:rPr>
              <a:t>Obligación de digitalizar e ingresar en el sistema copia digitalizada del escrito confeccionado en formato papel como así también de la documentación adjunta a aquél.</a:t>
            </a:r>
          </a:p>
          <a:p>
            <a:pPr>
              <a:lnSpc>
                <a:spcPct val="150000"/>
              </a:lnSpc>
            </a:pPr>
            <a:endParaRPr lang="es-AR" dirty="0">
              <a:latin typeface="Arial" pitchFamily="34" charset="0"/>
              <a:cs typeface="Arial" pitchFamily="34" charset="0"/>
            </a:endParaRPr>
          </a:p>
        </p:txBody>
      </p:sp>
    </p:spTree>
    <p:extLst>
      <p:ext uri="{BB962C8B-B14F-4D97-AF65-F5344CB8AC3E}">
        <p14:creationId xmlns:p14="http://schemas.microsoft.com/office/powerpoint/2010/main" val="69161920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4551" y="790735"/>
            <a:ext cx="9956800" cy="5355229"/>
          </a:xfrm>
        </p:spPr>
        <p:txBody>
          <a:bodyPr>
            <a:normAutofit/>
          </a:bodyPr>
          <a:lstStyle/>
          <a:p>
            <a:pPr algn="just">
              <a:lnSpc>
                <a:spcPct val="150000"/>
              </a:lnSpc>
            </a:pPr>
            <a:r>
              <a:rPr lang="es-AR" sz="2800" dirty="0" smtClean="0">
                <a:latin typeface="Arial" pitchFamily="34" charset="0"/>
                <a:cs typeface="Arial" pitchFamily="34" charset="0"/>
              </a:rPr>
              <a:t>En relación a los escritos de mero trámite, </a:t>
            </a:r>
            <a:r>
              <a:rPr lang="es-AR" sz="2800" dirty="0">
                <a:latin typeface="Arial" pitchFamily="34" charset="0"/>
                <a:cs typeface="Arial" pitchFamily="34" charset="0"/>
              </a:rPr>
              <a:t>la SCJBA dicto </a:t>
            </a:r>
            <a:r>
              <a:rPr lang="es-AR" sz="2800" dirty="0" smtClean="0">
                <a:latin typeface="Arial" pitchFamily="34" charset="0"/>
                <a:cs typeface="Arial" pitchFamily="34" charset="0"/>
              </a:rPr>
              <a:t>el </a:t>
            </a:r>
            <a:r>
              <a:rPr lang="es-AR" sz="2800" dirty="0">
                <a:latin typeface="Arial" pitchFamily="34" charset="0"/>
                <a:cs typeface="Arial" pitchFamily="34" charset="0"/>
              </a:rPr>
              <a:t>Ac. </a:t>
            </a:r>
            <a:r>
              <a:rPr lang="es-AR" sz="2800" dirty="0" smtClean="0">
                <a:latin typeface="Arial" pitchFamily="34" charset="0"/>
                <a:cs typeface="Arial" pitchFamily="34" charset="0"/>
              </a:rPr>
              <a:t>3842/17 que </a:t>
            </a:r>
            <a:r>
              <a:rPr lang="es-AR" sz="2800" dirty="0">
                <a:latin typeface="Arial" pitchFamily="34" charset="0"/>
                <a:cs typeface="Arial" pitchFamily="34" charset="0"/>
              </a:rPr>
              <a:t>regula que escritos NO SON de mero trámite, mencionando a la demanda, su ampliación, reconvención y sus contestaciones; la oposición y contestación de excepciones; el planteo y la contestación de incidentes; el desistimiento, la transacción y el allanamiento; interposición, fundamentación y contestación de recursos y la solicitud de medidas cautelares.</a:t>
            </a: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1963086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449707"/>
            <a:ext cx="9956800" cy="743081"/>
          </a:xfrm>
        </p:spPr>
        <p:txBody>
          <a:bodyPr>
            <a:normAutofit/>
          </a:bodyPr>
          <a:lstStyle/>
          <a:p>
            <a:pPr algn="ctr"/>
            <a:r>
              <a:rPr lang="es-AR" sz="4000" b="1" dirty="0">
                <a:solidFill>
                  <a:schemeClr val="accent1">
                    <a:lumMod val="75000"/>
                  </a:schemeClr>
                </a:solidFill>
                <a:latin typeface="Arial" pitchFamily="34" charset="0"/>
                <a:cs typeface="Arial" pitchFamily="34" charset="0"/>
              </a:rPr>
              <a:t>AC. </a:t>
            </a:r>
            <a:r>
              <a:rPr lang="es-AR" sz="4000" b="1" dirty="0" smtClean="0">
                <a:solidFill>
                  <a:schemeClr val="accent1">
                    <a:lumMod val="75000"/>
                  </a:schemeClr>
                </a:solidFill>
                <a:latin typeface="Arial" pitchFamily="34" charset="0"/>
                <a:cs typeface="Arial" pitchFamily="34" charset="0"/>
              </a:rPr>
              <a:t>3975/20 </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09600" y="1330380"/>
            <a:ext cx="9956800" cy="5257800"/>
          </a:xfrm>
        </p:spPr>
        <p:txBody>
          <a:bodyPr>
            <a:normAutofit lnSpcReduction="10000"/>
          </a:bodyPr>
          <a:lstStyle/>
          <a:p>
            <a:pPr algn="just">
              <a:lnSpc>
                <a:spcPct val="150000"/>
              </a:lnSpc>
            </a:pPr>
            <a:r>
              <a:rPr lang="es-AR" sz="2800" dirty="0" smtClean="0">
                <a:latin typeface="Arial" pitchFamily="34" charset="0"/>
                <a:cs typeface="Arial" pitchFamily="34" charset="0"/>
              </a:rPr>
              <a:t>Aprueba el ¨Reglamento para los escritos, resoluciones, actuaciones, diligencias y expedientes judiciales¨, que se aplicara en forma obligatoria a todos los procesos.</a:t>
            </a:r>
          </a:p>
          <a:p>
            <a:pPr algn="just">
              <a:lnSpc>
                <a:spcPct val="150000"/>
              </a:lnSpc>
            </a:pPr>
            <a:r>
              <a:rPr lang="es-AR" sz="2800" dirty="0" smtClean="0">
                <a:latin typeface="Arial" pitchFamily="34" charset="0"/>
                <a:cs typeface="Arial" pitchFamily="34" charset="0"/>
              </a:rPr>
              <a:t>Se implemente conjuntamente con las herramientas de gestión previstas para la emergencia que atraviesa la administración de justicia, a raíz de la pandemia COVID 19.</a:t>
            </a:r>
          </a:p>
          <a:p>
            <a:pPr algn="just">
              <a:lnSpc>
                <a:spcPct val="150000"/>
              </a:lnSpc>
            </a:pPr>
            <a:r>
              <a:rPr lang="es-AR" sz="2800" dirty="0" smtClean="0">
                <a:latin typeface="Arial" pitchFamily="34" charset="0"/>
                <a:cs typeface="Arial" pitchFamily="34" charset="0"/>
              </a:rPr>
              <a:t>Cumplido el plazo de implementación (45 días hábiles) queda derogado en su integridad el Acuerdo 2514.</a:t>
            </a:r>
          </a:p>
          <a:p>
            <a:pPr>
              <a:lnSpc>
                <a:spcPct val="150000"/>
              </a:lnSpc>
            </a:pPr>
            <a:endParaRPr lang="es-AR" sz="2800" dirty="0" smtClean="0">
              <a:latin typeface="Arial" pitchFamily="34" charset="0"/>
              <a:cs typeface="Arial" pitchFamily="34" charset="0"/>
            </a:endParaRPr>
          </a:p>
          <a:p>
            <a:pPr>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34127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124738"/>
            <a:ext cx="9956800" cy="879605"/>
          </a:xfrm>
        </p:spPr>
        <p:txBody>
          <a:bodyPr>
            <a:normAutofit/>
          </a:bodyPr>
          <a:lstStyle/>
          <a:p>
            <a:pPr algn="ctr"/>
            <a:r>
              <a:rPr lang="es-AR" sz="4000" b="1" dirty="0" smtClean="0">
                <a:solidFill>
                  <a:schemeClr val="accent1">
                    <a:lumMod val="75000"/>
                  </a:schemeClr>
                </a:solidFill>
                <a:latin typeface="Arial" pitchFamily="34" charset="0"/>
                <a:cs typeface="Arial" pitchFamily="34" charset="0"/>
              </a:rPr>
              <a:t>ESCRITOS JUDICIALES </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09600" y="925649"/>
            <a:ext cx="9956800" cy="5744973"/>
          </a:xfrm>
        </p:spPr>
        <p:txBody>
          <a:bodyPr>
            <a:normAutofit lnSpcReduction="10000"/>
          </a:bodyPr>
          <a:lstStyle/>
          <a:p>
            <a:pPr algn="just">
              <a:lnSpc>
                <a:spcPct val="150000"/>
              </a:lnSpc>
            </a:pPr>
            <a:r>
              <a:rPr lang="es-AR" sz="2800" dirty="0" smtClean="0">
                <a:latin typeface="Arial" pitchFamily="34" charset="0"/>
                <a:cs typeface="Arial" pitchFamily="34" charset="0"/>
              </a:rPr>
              <a:t>Los profesionales deberán consignar sus nombres y apellidos, el teléfono celular de contacto, N° de </a:t>
            </a:r>
            <a:r>
              <a:rPr lang="es-AR" sz="2800" dirty="0" err="1" smtClean="0">
                <a:latin typeface="Arial" pitchFamily="34" charset="0"/>
                <a:cs typeface="Arial" pitchFamily="34" charset="0"/>
              </a:rPr>
              <a:t>Cuit</a:t>
            </a:r>
            <a:r>
              <a:rPr lang="es-AR" sz="2800" dirty="0" smtClean="0">
                <a:latin typeface="Arial" pitchFamily="34" charset="0"/>
                <a:cs typeface="Arial" pitchFamily="34" charset="0"/>
              </a:rPr>
              <a:t>, condición impositiva, inscripción de la matrícula y datos previsionales, número de expediente, carátula, mención de la parte que representan y domicilios constituidos.</a:t>
            </a:r>
          </a:p>
          <a:p>
            <a:pPr algn="just">
              <a:lnSpc>
                <a:spcPct val="150000"/>
              </a:lnSpc>
            </a:pPr>
            <a:r>
              <a:rPr lang="es-AR" sz="2800" dirty="0" smtClean="0">
                <a:latin typeface="Arial" pitchFamily="34" charset="0"/>
                <a:cs typeface="Arial" pitchFamily="34" charset="0"/>
              </a:rPr>
              <a:t>Tamaño A4</a:t>
            </a:r>
            <a:r>
              <a:rPr lang="es-AR" sz="2800" dirty="0">
                <a:latin typeface="Arial" pitchFamily="34" charset="0"/>
                <a:cs typeface="Arial" pitchFamily="34" charset="0"/>
              </a:rPr>
              <a:t>;</a:t>
            </a:r>
            <a:r>
              <a:rPr lang="es-AR" sz="2800" dirty="0" smtClean="0">
                <a:latin typeface="Arial" pitchFamily="34" charset="0"/>
                <a:cs typeface="Arial" pitchFamily="34" charset="0"/>
              </a:rPr>
              <a:t> interlineado 1,5; margen izquierdo anverso 5 cm, margen derecho 1.5; letra Arial, Times New </a:t>
            </a:r>
            <a:r>
              <a:rPr lang="es-AR" sz="2800" dirty="0" err="1" smtClean="0">
                <a:latin typeface="Arial" pitchFamily="34" charset="0"/>
                <a:cs typeface="Arial" pitchFamily="34" charset="0"/>
              </a:rPr>
              <a:t>Roman</a:t>
            </a:r>
            <a:r>
              <a:rPr lang="es-AR" sz="2800" dirty="0" smtClean="0">
                <a:latin typeface="Arial" pitchFamily="34" charset="0"/>
                <a:cs typeface="Arial" pitchFamily="34" charset="0"/>
              </a:rPr>
              <a:t> o Courier New; tamaño 12; pie de pagina tamaño 10 interlineado sencillo.</a:t>
            </a: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419344198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449702"/>
            <a:ext cx="9956800" cy="6249100"/>
          </a:xfrm>
        </p:spPr>
        <p:txBody>
          <a:bodyPr>
            <a:normAutofit/>
          </a:bodyPr>
          <a:lstStyle/>
          <a:p>
            <a:pPr algn="just">
              <a:lnSpc>
                <a:spcPct val="150000"/>
              </a:lnSpc>
            </a:pPr>
            <a:r>
              <a:rPr lang="es-AR" sz="2800" dirty="0" smtClean="0">
                <a:latin typeface="Arial" pitchFamily="34" charset="0"/>
                <a:cs typeface="Arial" pitchFamily="34" charset="0"/>
              </a:rPr>
              <a:t>Los escritos en papel se ajustaran al formato indicado anteriormente.</a:t>
            </a:r>
          </a:p>
          <a:p>
            <a:pPr algn="just">
              <a:lnSpc>
                <a:spcPct val="150000"/>
              </a:lnSpc>
            </a:pPr>
            <a:r>
              <a:rPr lang="es-AR" sz="2800" dirty="0" smtClean="0">
                <a:latin typeface="Arial" pitchFamily="34" charset="0"/>
                <a:cs typeface="Arial" pitchFamily="34" charset="0"/>
              </a:rPr>
              <a:t>Si los órganos judiciales recibieran un escrito que no cumple con el formato indicado, deberá indicar su incumplimiento bajo </a:t>
            </a:r>
            <a:r>
              <a:rPr lang="es-AR" sz="2800" dirty="0">
                <a:latin typeface="Arial" pitchFamily="34" charset="0"/>
                <a:cs typeface="Arial" pitchFamily="34" charset="0"/>
              </a:rPr>
              <a:t>apercibimiento de tenerla por no </a:t>
            </a:r>
            <a:r>
              <a:rPr lang="es-AR" sz="2800" dirty="0" smtClean="0">
                <a:latin typeface="Arial" pitchFamily="34" charset="0"/>
                <a:cs typeface="Arial" pitchFamily="34" charset="0"/>
              </a:rPr>
              <a:t>presentada, de no ser subsana en el término de  tres (3) días.</a:t>
            </a:r>
          </a:p>
          <a:p>
            <a:pPr algn="just">
              <a:lnSpc>
                <a:spcPct val="150000"/>
              </a:lnSpc>
            </a:pPr>
            <a:r>
              <a:rPr lang="es-AR" sz="2800" dirty="0" smtClean="0">
                <a:latin typeface="Arial" pitchFamily="34" charset="0"/>
                <a:cs typeface="Arial" pitchFamily="34" charset="0"/>
              </a:rPr>
              <a:t>Copias en formato papel permanecerán en la dependencia por un plazo mínimo de dos meses. </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63385241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9500" y="89950"/>
            <a:ext cx="9956800" cy="548208"/>
          </a:xfrm>
        </p:spPr>
        <p:txBody>
          <a:bodyPr>
            <a:noAutofit/>
          </a:bodyPr>
          <a:lstStyle/>
          <a:p>
            <a:pPr algn="ctr"/>
            <a:r>
              <a:rPr lang="es-AR" sz="4000" b="1" dirty="0" smtClean="0">
                <a:solidFill>
                  <a:schemeClr val="accent1">
                    <a:lumMod val="75000"/>
                  </a:schemeClr>
                </a:solidFill>
                <a:latin typeface="Arial" pitchFamily="34" charset="0"/>
                <a:cs typeface="Arial" pitchFamily="34" charset="0"/>
              </a:rPr>
              <a:t>resoluciones y actuaciones judiciales </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09599" y="704535"/>
            <a:ext cx="10258269" cy="6303365"/>
          </a:xfrm>
        </p:spPr>
        <p:txBody>
          <a:bodyPr>
            <a:normAutofit fontScale="92500" lnSpcReduction="20000"/>
          </a:bodyPr>
          <a:lstStyle/>
          <a:p>
            <a:pPr algn="just">
              <a:lnSpc>
                <a:spcPct val="150000"/>
              </a:lnSpc>
            </a:pPr>
            <a:r>
              <a:rPr lang="es-AR" sz="2800" dirty="0" smtClean="0">
                <a:latin typeface="Arial" pitchFamily="34" charset="0"/>
                <a:cs typeface="Arial" pitchFamily="34" charset="0"/>
              </a:rPr>
              <a:t>Las resoluciones y sentencias serán generadas y rubricadas digitalmente .</a:t>
            </a:r>
          </a:p>
          <a:p>
            <a:pPr algn="just">
              <a:lnSpc>
                <a:spcPct val="150000"/>
              </a:lnSpc>
            </a:pPr>
            <a:r>
              <a:rPr lang="es-AR" sz="2800" dirty="0" smtClean="0">
                <a:latin typeface="Arial" pitchFamily="34" charset="0"/>
                <a:cs typeface="Arial" pitchFamily="34" charset="0"/>
              </a:rPr>
              <a:t>Actuaciones judicial, resolución o sentencia se establece el formato en tamaño A4, interlineado 1,5; letra Times New </a:t>
            </a:r>
            <a:r>
              <a:rPr lang="es-AR" sz="2800" dirty="0" err="1" smtClean="0">
                <a:latin typeface="Arial" pitchFamily="34" charset="0"/>
                <a:cs typeface="Arial" pitchFamily="34" charset="0"/>
              </a:rPr>
              <a:t>Roman</a:t>
            </a:r>
            <a:r>
              <a:rPr lang="es-AR" sz="2800" dirty="0" smtClean="0">
                <a:latin typeface="Arial" pitchFamily="34" charset="0"/>
                <a:cs typeface="Arial" pitchFamily="34" charset="0"/>
              </a:rPr>
              <a:t>, tamaño 12 y notas a pie de pagina tamaño 10 interlineado sencillo.</a:t>
            </a:r>
          </a:p>
          <a:p>
            <a:pPr algn="just">
              <a:lnSpc>
                <a:spcPct val="150000"/>
              </a:lnSpc>
            </a:pPr>
            <a:r>
              <a:rPr lang="es-AR" sz="2800" dirty="0" smtClean="0">
                <a:latin typeface="Arial" pitchFamily="34" charset="0"/>
                <a:cs typeface="Arial" pitchFamily="34" charset="0"/>
              </a:rPr>
              <a:t>Se tendrán por firmadas en la fecha y hora que registre el sistema informático, indicando los agentes que rubricaron.</a:t>
            </a:r>
          </a:p>
          <a:p>
            <a:pPr algn="just">
              <a:lnSpc>
                <a:spcPct val="150000"/>
              </a:lnSpc>
            </a:pPr>
            <a:r>
              <a:rPr lang="es-AR" sz="2800" dirty="0" smtClean="0">
                <a:latin typeface="Arial" pitchFamily="34" charset="0"/>
                <a:cs typeface="Arial" pitchFamily="34" charset="0"/>
              </a:rPr>
              <a:t>Podrán ser firmadas todos los días hábiles, en hora hábil o inhábil </a:t>
            </a:r>
          </a:p>
          <a:p>
            <a:pPr algn="just">
              <a:lnSpc>
                <a:spcPct val="150000"/>
              </a:lnSpc>
            </a:pPr>
            <a:r>
              <a:rPr lang="es-AR" sz="2800" dirty="0" smtClean="0">
                <a:latin typeface="Arial" pitchFamily="34" charset="0"/>
                <a:cs typeface="Arial" pitchFamily="34" charset="0"/>
              </a:rPr>
              <a:t>Registro de sentencias e interlocutorios, libro de acuerdos  electrónico. </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117978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9579" y="224853"/>
            <a:ext cx="9956800" cy="824458"/>
          </a:xfrm>
        </p:spPr>
        <p:txBody>
          <a:bodyPr>
            <a:normAutofit/>
          </a:bodyPr>
          <a:lstStyle/>
          <a:p>
            <a:pPr algn="ctr"/>
            <a:r>
              <a:rPr lang="es-AR" sz="4000" b="1" dirty="0">
                <a:solidFill>
                  <a:schemeClr val="accent1">
                    <a:lumMod val="75000"/>
                  </a:schemeClr>
                </a:solidFill>
                <a:latin typeface="Arial" pitchFamily="34" charset="0"/>
                <a:cs typeface="Arial" pitchFamily="34" charset="0"/>
              </a:rPr>
              <a:t>e</a:t>
            </a:r>
            <a:r>
              <a:rPr lang="es-AR" sz="4000" b="1" dirty="0" smtClean="0">
                <a:solidFill>
                  <a:schemeClr val="accent1">
                    <a:lumMod val="75000"/>
                  </a:schemeClr>
                </a:solidFill>
                <a:latin typeface="Arial" pitchFamily="34" charset="0"/>
                <a:cs typeface="Arial" pitchFamily="34" charset="0"/>
              </a:rPr>
              <a:t>xpedientes judiciales </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09600" y="1199212"/>
            <a:ext cx="9956800" cy="4257207"/>
          </a:xfrm>
        </p:spPr>
        <p:txBody>
          <a:bodyPr>
            <a:normAutofit/>
          </a:bodyPr>
          <a:lstStyle/>
          <a:p>
            <a:pPr algn="just">
              <a:lnSpc>
                <a:spcPct val="150000"/>
              </a:lnSpc>
            </a:pPr>
            <a:r>
              <a:rPr lang="es-AR" sz="2800" dirty="0" smtClean="0">
                <a:latin typeface="Arial" pitchFamily="34" charset="0"/>
                <a:cs typeface="Arial" pitchFamily="34" charset="0"/>
              </a:rPr>
              <a:t>Los expedientes tramitarán en formato digital y el organismo deberá tener registro completo de la información en el sistema de gestión judicial, a los efectos de garantizar el efectivo acceso a la información, salvo en los supuestos de actuaciones reservadas.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3366" y="4819258"/>
            <a:ext cx="3038475"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320" y="3999366"/>
            <a:ext cx="3788061" cy="238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75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64630" y="479690"/>
            <a:ext cx="9956800" cy="4766872"/>
          </a:xfrm>
        </p:spPr>
        <p:txBody>
          <a:bodyPr>
            <a:normAutofit/>
          </a:bodyPr>
          <a:lstStyle/>
          <a:p>
            <a:pPr algn="just">
              <a:lnSpc>
                <a:spcPct val="150000"/>
              </a:lnSpc>
            </a:pPr>
            <a:r>
              <a:rPr lang="es-AR" sz="2800" dirty="0" smtClean="0">
                <a:latin typeface="Arial" pitchFamily="34" charset="0"/>
                <a:cs typeface="Arial" pitchFamily="34" charset="0"/>
              </a:rPr>
              <a:t>Se regula la NO </a:t>
            </a:r>
            <a:r>
              <a:rPr lang="es-AR" sz="2800" dirty="0">
                <a:latin typeface="Arial" pitchFamily="34" charset="0"/>
                <a:cs typeface="Arial" pitchFamily="34" charset="0"/>
              </a:rPr>
              <a:t>remisión física de actuaciones a extraña </a:t>
            </a:r>
            <a:r>
              <a:rPr lang="es-AR" sz="2800" dirty="0" smtClean="0">
                <a:latin typeface="Arial" pitchFamily="34" charset="0"/>
                <a:cs typeface="Arial" pitchFamily="34" charset="0"/>
              </a:rPr>
              <a:t>jurisdicción. Para lo cual se </a:t>
            </a:r>
            <a:r>
              <a:rPr lang="es-AR" sz="2800" dirty="0">
                <a:latin typeface="Arial" pitchFamily="34" charset="0"/>
                <a:cs typeface="Arial" pitchFamily="34" charset="0"/>
              </a:rPr>
              <a:t>debe generar un archivo en PDF de las actuaciones o alternativamente indicar al organismo receptor la existencia de la Mesa de Entradas Virtuales (MEV) para su consulta. Esta modalidad será utilizada siempre y cuando  no exista convenio con la SCJBA.</a:t>
            </a:r>
          </a:p>
          <a:p>
            <a:pPr>
              <a:lnSpc>
                <a:spcPct val="150000"/>
              </a:lnSpc>
            </a:pPr>
            <a:endParaRPr lang="es-AR" sz="2800"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2312" y="4507590"/>
            <a:ext cx="2990460" cy="211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78174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24590" y="565876"/>
            <a:ext cx="9956800" cy="6164705"/>
          </a:xfrm>
        </p:spPr>
        <p:txBody>
          <a:bodyPr>
            <a:normAutofit/>
          </a:bodyPr>
          <a:lstStyle/>
          <a:p>
            <a:pPr algn="just">
              <a:lnSpc>
                <a:spcPct val="150000"/>
              </a:lnSpc>
            </a:pPr>
            <a:r>
              <a:rPr lang="es-AR" sz="2800" dirty="0">
                <a:latin typeface="Arial" pitchFamily="34" charset="0"/>
                <a:cs typeface="Arial" pitchFamily="34" charset="0"/>
              </a:rPr>
              <a:t>Índice digital por orden cronológico. Inexistencia de foliatura numérica. </a:t>
            </a:r>
          </a:p>
          <a:p>
            <a:pPr algn="just">
              <a:lnSpc>
                <a:spcPct val="150000"/>
              </a:lnSpc>
            </a:pPr>
            <a:r>
              <a:rPr lang="es-AR" sz="2800" dirty="0">
                <a:latin typeface="Arial" pitchFamily="34" charset="0"/>
                <a:cs typeface="Arial" pitchFamily="34" charset="0"/>
              </a:rPr>
              <a:t>En caso de ordenarse el desglose de actuaciones firmadas digitalmente, se dejará constancia de ello con una clasificación digital especifica para tal situación. </a:t>
            </a:r>
          </a:p>
          <a:p>
            <a:pPr algn="just">
              <a:lnSpc>
                <a:spcPct val="150000"/>
              </a:lnSpc>
            </a:pPr>
            <a:r>
              <a:rPr lang="es-AR" sz="2800" dirty="0">
                <a:latin typeface="Arial" pitchFamily="34" charset="0"/>
                <a:cs typeface="Arial" pitchFamily="34" charset="0"/>
              </a:rPr>
              <a:t>Esta previsto testar frases contenidas en documentos electrónicos, generando una nuevo ejecutando esta orden.  </a:t>
            </a:r>
            <a:endParaRPr lang="es-AR" sz="2800" dirty="0" smtClean="0">
              <a:latin typeface="Arial" pitchFamily="34" charset="0"/>
              <a:cs typeface="Arial" pitchFamily="34" charset="0"/>
            </a:endParaRPr>
          </a:p>
          <a:p>
            <a:pPr algn="just">
              <a:lnSpc>
                <a:spcPct val="150000"/>
              </a:lnSpc>
            </a:pPr>
            <a:r>
              <a:rPr lang="es-AR" sz="2800" dirty="0" smtClean="0">
                <a:latin typeface="Arial" pitchFamily="34" charset="0"/>
                <a:cs typeface="Arial" pitchFamily="34" charset="0"/>
              </a:rPr>
              <a:t>Mecanismos electrónicos para vincular causas conexas.</a:t>
            </a:r>
            <a:endParaRPr lang="es-AR" sz="2800" dirty="0">
              <a:latin typeface="Arial" pitchFamily="34" charset="0"/>
              <a:cs typeface="Arial" pitchFamily="34" charset="0"/>
            </a:endParaRPr>
          </a:p>
          <a:p>
            <a:pPr algn="just">
              <a:lnSpc>
                <a:spcPct val="150000"/>
              </a:lnSpc>
            </a:pPr>
            <a:endParaRPr lang="es-AR" sz="2800" dirty="0">
              <a:latin typeface="Arial" pitchFamily="34" charset="0"/>
              <a:cs typeface="Arial" pitchFamily="34" charset="0"/>
            </a:endParaRP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159748466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439527"/>
            <a:ext cx="9956800" cy="729703"/>
          </a:xfrm>
        </p:spPr>
        <p:txBody>
          <a:bodyPr>
            <a:noAutofit/>
          </a:bodyPr>
          <a:lstStyle/>
          <a:p>
            <a:pPr algn="ctr"/>
            <a:r>
              <a:rPr lang="es-AR" sz="4000" b="1" dirty="0">
                <a:solidFill>
                  <a:schemeClr val="accent1">
                    <a:lumMod val="75000"/>
                  </a:schemeClr>
                </a:solidFill>
                <a:latin typeface="Arial" pitchFamily="34" charset="0"/>
                <a:cs typeface="Arial" pitchFamily="34" charset="0"/>
              </a:rPr>
              <a:t>f</a:t>
            </a:r>
            <a:r>
              <a:rPr lang="es-AR" sz="4000" b="1" dirty="0" smtClean="0">
                <a:solidFill>
                  <a:schemeClr val="accent1">
                    <a:lumMod val="75000"/>
                  </a:schemeClr>
                </a:solidFill>
                <a:latin typeface="Arial" pitchFamily="34" charset="0"/>
                <a:cs typeface="Arial" pitchFamily="34" charset="0"/>
              </a:rPr>
              <a:t>ormato mixto del expediente</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09600" y="1510260"/>
            <a:ext cx="9956800" cy="4873752"/>
          </a:xfrm>
        </p:spPr>
        <p:txBody>
          <a:bodyPr>
            <a:normAutofit/>
          </a:bodyPr>
          <a:lstStyle/>
          <a:p>
            <a:pPr algn="just">
              <a:lnSpc>
                <a:spcPct val="150000"/>
              </a:lnSpc>
            </a:pPr>
            <a:r>
              <a:rPr lang="es-AR" sz="2800" dirty="0" smtClean="0">
                <a:latin typeface="Arial" pitchFamily="34" charset="0"/>
                <a:cs typeface="Arial" pitchFamily="34" charset="0"/>
              </a:rPr>
              <a:t>Se consideran mixtos los expedientes originados y procesados primigeniamente en soporte papel, hasta tanto se cumpla en su integridad con el expedientes en formato digital.  Hasta tanto ello ocurra, se iniciaran de tal forma y  continuaran tramitando en formato digital. En relación a las actuaciones en formato papel, continuaran teniendo las formalidades del caso. </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26546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44184" y="674558"/>
            <a:ext cx="9172314" cy="4362138"/>
          </a:xfrm>
        </p:spPr>
        <p:txBody>
          <a:bodyPr>
            <a:noAutofit/>
          </a:bodyPr>
          <a:lstStyle/>
          <a:p>
            <a:pPr algn="ctr"/>
            <a:r>
              <a:rPr lang="es-AR" sz="4800" dirty="0" smtClean="0">
                <a:solidFill>
                  <a:schemeClr val="accent1">
                    <a:lumMod val="75000"/>
                  </a:schemeClr>
                </a:solidFill>
                <a:latin typeface="Arial" pitchFamily="34" charset="0"/>
                <a:cs typeface="Arial" pitchFamily="34" charset="0"/>
              </a:rPr>
              <a:t>CUESTIONES PRELIMINARES</a:t>
            </a:r>
            <a:br>
              <a:rPr lang="es-AR" sz="4800" dirty="0" smtClean="0">
                <a:solidFill>
                  <a:schemeClr val="accent1">
                    <a:lumMod val="75000"/>
                  </a:schemeClr>
                </a:solidFill>
                <a:latin typeface="Arial" pitchFamily="34" charset="0"/>
                <a:cs typeface="Arial" pitchFamily="34" charset="0"/>
              </a:rPr>
            </a:br>
            <a:r>
              <a:rPr lang="es-AR" sz="3600" dirty="0" smtClean="0">
                <a:solidFill>
                  <a:schemeClr val="accent1">
                    <a:lumMod val="75000"/>
                  </a:schemeClr>
                </a:solidFill>
                <a:latin typeface="Arial" pitchFamily="34" charset="0"/>
                <a:cs typeface="Arial" pitchFamily="34" charset="0"/>
              </a:rPr>
              <a:t> </a:t>
            </a:r>
            <a:br>
              <a:rPr lang="es-AR" sz="3600" dirty="0" smtClean="0">
                <a:solidFill>
                  <a:schemeClr val="accent1">
                    <a:lumMod val="75000"/>
                  </a:schemeClr>
                </a:solidFill>
                <a:latin typeface="Arial" pitchFamily="34" charset="0"/>
                <a:cs typeface="Arial" pitchFamily="34" charset="0"/>
              </a:rPr>
            </a:br>
            <a:r>
              <a:rPr lang="es-AR" sz="3600" dirty="0">
                <a:solidFill>
                  <a:schemeClr val="accent1">
                    <a:lumMod val="75000"/>
                  </a:schemeClr>
                </a:solidFill>
                <a:latin typeface="Arial" pitchFamily="34" charset="0"/>
                <a:cs typeface="Arial" pitchFamily="34" charset="0"/>
              </a:rPr>
              <a:t/>
            </a:r>
            <a:br>
              <a:rPr lang="es-AR" sz="3600" dirty="0">
                <a:solidFill>
                  <a:schemeClr val="accent1">
                    <a:lumMod val="75000"/>
                  </a:schemeClr>
                </a:solidFill>
                <a:latin typeface="Arial" pitchFamily="34" charset="0"/>
                <a:cs typeface="Arial" pitchFamily="34" charset="0"/>
              </a:rPr>
            </a:br>
            <a:r>
              <a:rPr lang="es-AR" sz="3600" dirty="0">
                <a:solidFill>
                  <a:schemeClr val="tx1"/>
                </a:solidFill>
                <a:latin typeface="Arial" pitchFamily="34" charset="0"/>
                <a:cs typeface="Arial" pitchFamily="34" charset="0"/>
              </a:rPr>
              <a:t>Cambio de paradigma en el Poder Judicial de la Provincia de Buenos Aires en </a:t>
            </a:r>
            <a:r>
              <a:rPr lang="es-AR" sz="3600" dirty="0" smtClean="0">
                <a:solidFill>
                  <a:schemeClr val="tx1"/>
                </a:solidFill>
                <a:latin typeface="Arial" pitchFamily="34" charset="0"/>
                <a:cs typeface="Arial" pitchFamily="34" charset="0"/>
              </a:rPr>
              <a:t>cuanto </a:t>
            </a:r>
            <a:r>
              <a:rPr lang="es-AR" sz="3600" dirty="0">
                <a:solidFill>
                  <a:schemeClr val="tx1"/>
                </a:solidFill>
                <a:latin typeface="Arial" pitchFamily="34" charset="0"/>
                <a:cs typeface="Arial" pitchFamily="34" charset="0"/>
              </a:rPr>
              <a:t>a la organización del trabajo.</a:t>
            </a:r>
            <a:br>
              <a:rPr lang="es-AR" sz="3600" dirty="0">
                <a:solidFill>
                  <a:schemeClr val="tx1"/>
                </a:solidFill>
                <a:latin typeface="Arial" pitchFamily="34" charset="0"/>
                <a:cs typeface="Arial" pitchFamily="34" charset="0"/>
              </a:rPr>
            </a:br>
            <a:endParaRPr lang="es-AR"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570171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404736"/>
            <a:ext cx="9956800" cy="907972"/>
          </a:xfrm>
        </p:spPr>
        <p:txBody>
          <a:bodyPr>
            <a:normAutofit/>
          </a:bodyPr>
          <a:lstStyle/>
          <a:p>
            <a:pPr algn="ctr"/>
            <a:r>
              <a:rPr lang="es-AR" sz="4000" b="1" dirty="0" smtClean="0">
                <a:solidFill>
                  <a:schemeClr val="accent1">
                    <a:lumMod val="75000"/>
                  </a:schemeClr>
                </a:solidFill>
                <a:latin typeface="Arial" pitchFamily="34" charset="0"/>
                <a:cs typeface="Arial" pitchFamily="34" charset="0"/>
              </a:rPr>
              <a:t>RESOLUCION 16/20 SCJBA</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p:txBody>
          <a:bodyPr>
            <a:normAutofit/>
          </a:bodyPr>
          <a:lstStyle/>
          <a:p>
            <a:pPr algn="just">
              <a:lnSpc>
                <a:spcPct val="150000"/>
              </a:lnSpc>
            </a:pPr>
            <a:r>
              <a:rPr lang="es-AR" sz="2800" dirty="0" smtClean="0">
                <a:latin typeface="Arial" pitchFamily="34" charset="0"/>
                <a:cs typeface="Arial" pitchFamily="34" charset="0"/>
              </a:rPr>
              <a:t>Dispone que todas las ordenes de pago judiciales con débito en las cuentas dispuestas en el Banco de la Provincia de Buenos Aires, deberá realizarse mediante transferencia electrónica, aún las de montos iguales o inferiores a $ 30.000.  A tales fines los interesados deberán denunciar en las actuaciones los datos bancarios correspondientes. </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411783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9"/>
            <a:ext cx="9956800" cy="984536"/>
          </a:xfrm>
        </p:spPr>
        <p:txBody>
          <a:bodyPr>
            <a:normAutofit/>
          </a:bodyPr>
          <a:lstStyle/>
          <a:p>
            <a:pPr algn="ctr"/>
            <a:r>
              <a:rPr lang="es-AR" sz="4000" b="1" dirty="0" smtClean="0">
                <a:solidFill>
                  <a:schemeClr val="accent1">
                    <a:lumMod val="75000"/>
                  </a:schemeClr>
                </a:solidFill>
                <a:latin typeface="Arial" pitchFamily="34" charset="0"/>
                <a:cs typeface="Arial" pitchFamily="34" charset="0"/>
              </a:rPr>
              <a:t>RESOLUCION 17/20 </a:t>
            </a:r>
            <a:r>
              <a:rPr lang="es-AR" sz="4000" b="1" dirty="0">
                <a:solidFill>
                  <a:schemeClr val="accent1">
                    <a:lumMod val="75000"/>
                  </a:schemeClr>
                </a:solidFill>
                <a:latin typeface="Arial" pitchFamily="34" charset="0"/>
                <a:cs typeface="Arial" pitchFamily="34" charset="0"/>
              </a:rPr>
              <a:t>SCJBA</a:t>
            </a:r>
          </a:p>
        </p:txBody>
      </p:sp>
      <p:sp>
        <p:nvSpPr>
          <p:cNvPr id="3" name="2 Marcador de contenido"/>
          <p:cNvSpPr>
            <a:spLocks noGrp="1"/>
          </p:cNvSpPr>
          <p:nvPr>
            <p:ph sz="quarter" idx="1"/>
          </p:nvPr>
        </p:nvSpPr>
        <p:spPr/>
        <p:txBody>
          <a:bodyPr>
            <a:normAutofit/>
          </a:bodyPr>
          <a:lstStyle/>
          <a:p>
            <a:pPr algn="just">
              <a:lnSpc>
                <a:spcPct val="150000"/>
              </a:lnSpc>
            </a:pPr>
            <a:r>
              <a:rPr lang="es-AR" sz="2800" dirty="0" smtClean="0">
                <a:latin typeface="Arial" pitchFamily="34" charset="0"/>
                <a:cs typeface="Arial" pitchFamily="34" charset="0"/>
              </a:rPr>
              <a:t>Dispone que a los fines de tener por acreditados el pago de los aportes y contribuciones previstos en los art. 12 inc. a y 13 de la ley 6716, bastará la verificación del comprobante en la transferencia bancaria dirigida al Banco de la Provincia de Buenos Aires, debiendo adjuntar el profesional en formato PDF la correspondiente boleta digital para que se efectúen las deducciones del caso.</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110478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4"/>
            <a:ext cx="9956800" cy="659565"/>
          </a:xfrm>
        </p:spPr>
        <p:txBody>
          <a:bodyPr>
            <a:normAutofit fontScale="90000"/>
          </a:bodyPr>
          <a:lstStyle/>
          <a:p>
            <a:pPr algn="ctr"/>
            <a:r>
              <a:rPr lang="es-AR" sz="4000" b="1" dirty="0">
                <a:solidFill>
                  <a:schemeClr val="accent1">
                    <a:lumMod val="75000"/>
                  </a:schemeClr>
                </a:solidFill>
                <a:latin typeface="Arial" pitchFamily="34" charset="0"/>
                <a:cs typeface="Arial" pitchFamily="34" charset="0"/>
              </a:rPr>
              <a:t> RESOLUCION </a:t>
            </a:r>
            <a:r>
              <a:rPr lang="es-AR" sz="4000" b="1" dirty="0" smtClean="0">
                <a:solidFill>
                  <a:schemeClr val="accent1">
                    <a:lumMod val="75000"/>
                  </a:schemeClr>
                </a:solidFill>
                <a:latin typeface="Arial" pitchFamily="34" charset="0"/>
                <a:cs typeface="Arial" pitchFamily="34" charset="0"/>
              </a:rPr>
              <a:t>480/20 </a:t>
            </a:r>
            <a:r>
              <a:rPr lang="es-AR" sz="4000" b="1" dirty="0">
                <a:solidFill>
                  <a:schemeClr val="accent1">
                    <a:lumMod val="75000"/>
                  </a:schemeClr>
                </a:solidFill>
                <a:latin typeface="Arial" pitchFamily="34" charset="0"/>
                <a:cs typeface="Arial" pitchFamily="34" charset="0"/>
              </a:rPr>
              <a:t>SCJBA</a:t>
            </a:r>
          </a:p>
        </p:txBody>
      </p:sp>
      <p:sp>
        <p:nvSpPr>
          <p:cNvPr id="3" name="2 Marcador de contenido"/>
          <p:cNvSpPr>
            <a:spLocks noGrp="1"/>
          </p:cNvSpPr>
          <p:nvPr>
            <p:ph sz="quarter" idx="1"/>
          </p:nvPr>
        </p:nvSpPr>
        <p:spPr>
          <a:xfrm>
            <a:off x="374754" y="565890"/>
            <a:ext cx="10448144" cy="6164694"/>
          </a:xfrm>
        </p:spPr>
        <p:txBody>
          <a:bodyPr>
            <a:normAutofit/>
          </a:bodyPr>
          <a:lstStyle/>
          <a:p>
            <a:pPr algn="just">
              <a:lnSpc>
                <a:spcPct val="160000"/>
              </a:lnSpc>
            </a:pPr>
            <a:r>
              <a:rPr lang="es-AR" dirty="0" smtClean="0">
                <a:latin typeface="Arial" pitchFamily="34" charset="0"/>
                <a:cs typeface="Arial" pitchFamily="34" charset="0"/>
              </a:rPr>
              <a:t>En </a:t>
            </a:r>
            <a:r>
              <a:rPr lang="es-AR" dirty="0">
                <a:latin typeface="Arial" pitchFamily="34" charset="0"/>
                <a:cs typeface="Arial" pitchFamily="34" charset="0"/>
              </a:rPr>
              <a:t>el marco del "aislamiento social, preventivo y obligatorio", </a:t>
            </a:r>
            <a:r>
              <a:rPr lang="es-AR" dirty="0" smtClean="0">
                <a:latin typeface="Arial" pitchFamily="34" charset="0"/>
                <a:cs typeface="Arial" pitchFamily="34" charset="0"/>
              </a:rPr>
              <a:t>la </a:t>
            </a:r>
            <a:r>
              <a:rPr lang="es-AR" dirty="0">
                <a:latin typeface="Arial" pitchFamily="34" charset="0"/>
                <a:cs typeface="Arial" pitchFamily="34" charset="0"/>
              </a:rPr>
              <a:t>Suprema Corte de Justicia dispuso proseguir el camino hacia fases progresivas de moderada agregación de servicios a través del uso de los medios tecnológicos disponibles y en la medida que no impliquen afluencia o traslado de personas a sedes judiciales.</a:t>
            </a:r>
          </a:p>
          <a:p>
            <a:pPr algn="just">
              <a:lnSpc>
                <a:spcPct val="160000"/>
              </a:lnSpc>
            </a:pPr>
            <a:r>
              <a:rPr lang="es-AR" dirty="0" smtClean="0">
                <a:latin typeface="Arial" pitchFamily="34" charset="0"/>
                <a:cs typeface="Arial" pitchFamily="34" charset="0"/>
              </a:rPr>
              <a:t>Motivó la decisión el propio desarrollo de la situación epidemiológica y la continuidad de las limitaciones a la circulación y de medidas de aislamiento social obligatorio. Sumado a que el ejercicio liberal de la abogacía en el ámbito de la Provincia de Buenos Aires no ha sido exceptuado de las restricciones establecidas.</a:t>
            </a:r>
            <a:endParaRPr lang="es-AR" dirty="0">
              <a:latin typeface="Arial" pitchFamily="34" charset="0"/>
              <a:cs typeface="Arial" pitchFamily="34" charset="0"/>
            </a:endParaRPr>
          </a:p>
        </p:txBody>
      </p:sp>
    </p:spTree>
    <p:extLst>
      <p:ext uri="{BB962C8B-B14F-4D97-AF65-F5344CB8AC3E}">
        <p14:creationId xmlns:p14="http://schemas.microsoft.com/office/powerpoint/2010/main" val="414664085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9764" y="344775"/>
            <a:ext cx="10583056" cy="6340838"/>
          </a:xfrm>
        </p:spPr>
        <p:txBody>
          <a:bodyPr>
            <a:normAutofit lnSpcReduction="10000"/>
          </a:bodyPr>
          <a:lstStyle/>
          <a:p>
            <a:pPr algn="just">
              <a:lnSpc>
                <a:spcPct val="150000"/>
              </a:lnSpc>
            </a:pPr>
            <a:r>
              <a:rPr lang="es-AR" sz="2800" dirty="0" smtClean="0">
                <a:latin typeface="Arial" pitchFamily="34" charset="0"/>
                <a:cs typeface="Arial" pitchFamily="34" charset="0"/>
              </a:rPr>
              <a:t>Reanuda los plazos para el dictado de toda clase de resolución y sentencia y de su notificación electrónica, a partir del 29 de Abril.</a:t>
            </a:r>
          </a:p>
          <a:p>
            <a:pPr algn="just">
              <a:lnSpc>
                <a:spcPct val="150000"/>
              </a:lnSpc>
            </a:pPr>
            <a:r>
              <a:rPr lang="es-AR" sz="2800" dirty="0" smtClean="0">
                <a:latin typeface="Arial" pitchFamily="34" charset="0"/>
                <a:cs typeface="Arial" pitchFamily="34" charset="0"/>
              </a:rPr>
              <a:t>A partir del 6 de Mayo, se reanudarán los plazos para la realización de presentaciones electrónicas y actos procesales compatibles con las restricciones vigentes en razón de la pandemia.</a:t>
            </a:r>
          </a:p>
          <a:p>
            <a:pPr algn="just">
              <a:lnSpc>
                <a:spcPct val="150000"/>
              </a:lnSpc>
            </a:pPr>
            <a:r>
              <a:rPr lang="es-AR" sz="2800" dirty="0" smtClean="0">
                <a:latin typeface="Arial" pitchFamily="34" charset="0"/>
                <a:cs typeface="Arial" pitchFamily="34" charset="0"/>
              </a:rPr>
              <a:t>Los despachos se realizarán en la medida que los medios tecnológicos disponibles lo permitan y siempre que no implique el traslado de personas a la sede de los organismos.</a:t>
            </a:r>
          </a:p>
          <a:p>
            <a:pPr algn="just">
              <a:lnSpc>
                <a:spcPct val="150000"/>
              </a:lnSpc>
            </a:pPr>
            <a:endParaRPr lang="es-AR" sz="2800" dirty="0" smtClean="0">
              <a:latin typeface="Arial" pitchFamily="34" charset="0"/>
              <a:cs typeface="Arial" pitchFamily="34" charset="0"/>
            </a:endParaRPr>
          </a:p>
          <a:p>
            <a:pPr algn="just">
              <a:lnSpc>
                <a:spcPct val="150000"/>
              </a:lnSpc>
            </a:pPr>
            <a:endParaRPr lang="es-AR" sz="2800" dirty="0"/>
          </a:p>
          <a:p>
            <a:endParaRPr lang="es-AR" dirty="0"/>
          </a:p>
        </p:txBody>
      </p:sp>
    </p:spTree>
    <p:extLst>
      <p:ext uri="{BB962C8B-B14F-4D97-AF65-F5344CB8AC3E}">
        <p14:creationId xmlns:p14="http://schemas.microsoft.com/office/powerpoint/2010/main" val="342462129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689546"/>
            <a:ext cx="9956800" cy="5934306"/>
          </a:xfrm>
        </p:spPr>
        <p:txBody>
          <a:bodyPr>
            <a:normAutofit/>
          </a:bodyPr>
          <a:lstStyle/>
          <a:p>
            <a:pPr algn="just">
              <a:lnSpc>
                <a:spcPct val="150000"/>
              </a:lnSpc>
            </a:pPr>
            <a:r>
              <a:rPr lang="es-AR" sz="2800" dirty="0">
                <a:latin typeface="Arial" pitchFamily="34" charset="0"/>
                <a:cs typeface="Arial" pitchFamily="34" charset="0"/>
              </a:rPr>
              <a:t>Se reanudará también el curso de los plazos correspondientes a todo acto o diligencia procesal posterior a cada presentación, cuyo realización fuere compatible con las restricciones vigentes en razón de la pandemia.</a:t>
            </a:r>
          </a:p>
          <a:p>
            <a:pPr algn="just">
              <a:lnSpc>
                <a:spcPct val="150000"/>
              </a:lnSpc>
            </a:pPr>
            <a:r>
              <a:rPr lang="es-AR" sz="2800" dirty="0">
                <a:latin typeface="Arial" pitchFamily="34" charset="0"/>
                <a:cs typeface="Arial" pitchFamily="34" charset="0"/>
              </a:rPr>
              <a:t>Se mantiene la prohibición de iniciar nuevos procesos a excepción de los correspondientes a casos urgentes y de aquellos en los que sea inminente la prescripción de la acción, solo a los efectos de su interrupción.</a:t>
            </a: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154417684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1109264"/>
            <a:ext cx="9956800" cy="6114188"/>
          </a:xfrm>
        </p:spPr>
        <p:txBody>
          <a:bodyPr>
            <a:normAutofit/>
          </a:bodyPr>
          <a:lstStyle/>
          <a:p>
            <a:pPr algn="just">
              <a:lnSpc>
                <a:spcPct val="150000"/>
              </a:lnSpc>
            </a:pPr>
            <a:r>
              <a:rPr lang="es-AR" sz="2800" dirty="0" smtClean="0">
                <a:latin typeface="Arial" pitchFamily="34" charset="0"/>
                <a:cs typeface="Arial" pitchFamily="34" charset="0"/>
              </a:rPr>
              <a:t>En atención a las circunstancias y según sana discreción, se autoriza el uso de herramientas tecnológicas accesibles para la realización a distancia de actos procesales que de otro modo pudieran verse impedidos. (Ejemplo audiencias conciliatorias en los términos de Art. 12 y 25 ley 11.653, acuerdo en los términos del Art. 534 del CPCC, Art. 63 ley 11653)</a:t>
            </a:r>
          </a:p>
        </p:txBody>
      </p:sp>
    </p:spTree>
    <p:extLst>
      <p:ext uri="{BB962C8B-B14F-4D97-AF65-F5344CB8AC3E}">
        <p14:creationId xmlns:p14="http://schemas.microsoft.com/office/powerpoint/2010/main" val="46939347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914394"/>
            <a:ext cx="9956800" cy="6114188"/>
          </a:xfrm>
        </p:spPr>
        <p:txBody>
          <a:bodyPr>
            <a:normAutofit/>
          </a:bodyPr>
          <a:lstStyle/>
          <a:p>
            <a:pPr algn="just">
              <a:lnSpc>
                <a:spcPct val="150000"/>
              </a:lnSpc>
            </a:pPr>
            <a:r>
              <a:rPr lang="es-AR" sz="2800" dirty="0">
                <a:latin typeface="Arial" pitchFamily="34" charset="0"/>
                <a:cs typeface="Arial" pitchFamily="34" charset="0"/>
              </a:rPr>
              <a:t>No es aplicable  el punto anterior, para la declaración testimonial y de absolución de posiciones. </a:t>
            </a:r>
          </a:p>
          <a:p>
            <a:pPr algn="just">
              <a:lnSpc>
                <a:spcPct val="150000"/>
              </a:lnSpc>
            </a:pPr>
            <a:r>
              <a:rPr lang="es-AR" sz="2800" dirty="0">
                <a:latin typeface="Arial" pitchFamily="34" charset="0"/>
                <a:cs typeface="Arial" pitchFamily="34" charset="0"/>
              </a:rPr>
              <a:t>No es aplicable para la celebración de vistas de causas en los procesos laborales.</a:t>
            </a:r>
          </a:p>
          <a:p>
            <a:pPr algn="just">
              <a:lnSpc>
                <a:spcPct val="150000"/>
              </a:lnSpc>
            </a:pPr>
            <a:r>
              <a:rPr lang="es-AR" sz="2800" dirty="0">
                <a:latin typeface="Arial" pitchFamily="34" charset="0"/>
                <a:cs typeface="Arial" pitchFamily="34" charset="0"/>
              </a:rPr>
              <a:t>Queda sin efecto la autorización en los Tribunales colegiados de suscribir las decisiones urgentes de manera unipersonal por su presidente o quien lo reemplace. </a:t>
            </a: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6423096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4570" y="509668"/>
            <a:ext cx="9956800" cy="728090"/>
          </a:xfrm>
        </p:spPr>
        <p:txBody>
          <a:bodyPr>
            <a:normAutofit fontScale="90000"/>
          </a:bodyPr>
          <a:lstStyle/>
          <a:p>
            <a:pPr algn="ctr"/>
            <a:r>
              <a:rPr lang="es-AR" sz="4000" b="1" dirty="0" smtClean="0">
                <a:solidFill>
                  <a:schemeClr val="accent1">
                    <a:lumMod val="75000"/>
                  </a:schemeClr>
                </a:solidFill>
                <a:latin typeface="Arial" pitchFamily="34" charset="0"/>
                <a:cs typeface="Arial" pitchFamily="34" charset="0"/>
              </a:rPr>
              <a:t>INCONVENIENTES (PROCESALES) ACTUALES DEL FUERO </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224853" y="1105530"/>
            <a:ext cx="10643016" cy="5640044"/>
          </a:xfrm>
        </p:spPr>
        <p:txBody>
          <a:bodyPr>
            <a:normAutofit fontScale="92500" lnSpcReduction="20000"/>
          </a:bodyPr>
          <a:lstStyle/>
          <a:p>
            <a:pPr algn="just">
              <a:lnSpc>
                <a:spcPct val="150000"/>
              </a:lnSpc>
            </a:pPr>
            <a:r>
              <a:rPr lang="es-AR" sz="2800" dirty="0" smtClean="0">
                <a:latin typeface="Arial" pitchFamily="34" charset="0"/>
                <a:cs typeface="Arial" pitchFamily="34" charset="0"/>
              </a:rPr>
              <a:t>Imposibilidad de celebración de vistas de causas. En virtud que no tendrá lugar el uso de herramientas tecnológicas para la realización a distancia de actos procesales las audiencias de vistas de causas en los procesos laborales. (Art.7 de la Resolución 480/20 de la SCJBA) </a:t>
            </a:r>
          </a:p>
          <a:p>
            <a:pPr algn="just">
              <a:lnSpc>
                <a:spcPct val="150000"/>
              </a:lnSpc>
            </a:pPr>
            <a:r>
              <a:rPr lang="es-AR" sz="2800" dirty="0" smtClean="0">
                <a:latin typeface="Arial" pitchFamily="34" charset="0"/>
                <a:cs typeface="Arial" pitchFamily="34" charset="0"/>
              </a:rPr>
              <a:t>Producción de pericias que requieran el traslado del profesional designado a diferentes establecimientos con el fin de realizar su labor. (Pericias contables, mecánicas </a:t>
            </a:r>
            <a:r>
              <a:rPr lang="es-AR" sz="2800" dirty="0" err="1" smtClean="0">
                <a:latin typeface="Arial" pitchFamily="34" charset="0"/>
                <a:cs typeface="Arial" pitchFamily="34" charset="0"/>
              </a:rPr>
              <a:t>etc</a:t>
            </a:r>
            <a:r>
              <a:rPr lang="es-AR" sz="2800" dirty="0" smtClean="0">
                <a:latin typeface="Arial" pitchFamily="34" charset="0"/>
                <a:cs typeface="Arial" pitchFamily="34" charset="0"/>
              </a:rPr>
              <a:t>)</a:t>
            </a:r>
          </a:p>
          <a:p>
            <a:pPr algn="just">
              <a:lnSpc>
                <a:spcPct val="150000"/>
              </a:lnSpc>
            </a:pPr>
            <a:r>
              <a:rPr lang="es-AR" sz="2800" dirty="0" smtClean="0">
                <a:latin typeface="Arial" pitchFamily="34" charset="0"/>
                <a:cs typeface="Arial" pitchFamily="34" charset="0"/>
              </a:rPr>
              <a:t>Imposibilidad del perito médico de realizar la revisación correspondiente a la parte que alego sufrir un daño.</a:t>
            </a:r>
          </a:p>
          <a:p>
            <a:pPr algn="just">
              <a:lnSpc>
                <a:spcPct val="150000"/>
              </a:lnSpc>
            </a:pPr>
            <a:endParaRPr lang="es-AR" sz="2800" dirty="0" smtClean="0">
              <a:latin typeface="Arial" pitchFamily="34" charset="0"/>
              <a:cs typeface="Arial" pitchFamily="34" charset="0"/>
            </a:endParaRPr>
          </a:p>
          <a:p>
            <a:pPr algn="just">
              <a:lnSpc>
                <a:spcPct val="150000"/>
              </a:lnSpc>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8584930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8656" y="651166"/>
            <a:ext cx="11582400" cy="2858799"/>
          </a:xfrm>
        </p:spPr>
        <p:txBody>
          <a:bodyPr>
            <a:normAutofit/>
          </a:bodyPr>
          <a:lstStyle/>
          <a:p>
            <a:pPr algn="r"/>
            <a:r>
              <a:rPr lang="es-AR" sz="2400" dirty="0" smtClean="0"/>
              <a:t> </a:t>
            </a:r>
            <a:r>
              <a:rPr lang="es-AR" sz="2400" dirty="0"/>
              <a:t/>
            </a:r>
            <a:br>
              <a:rPr lang="es-AR" sz="2400" dirty="0"/>
            </a:br>
            <a:endParaRPr lang="es-AR" sz="2400" dirty="0"/>
          </a:p>
        </p:txBody>
      </p:sp>
      <p:sp>
        <p:nvSpPr>
          <p:cNvPr id="3" name="Subtítulo 2"/>
          <p:cNvSpPr>
            <a:spLocks noGrp="1"/>
          </p:cNvSpPr>
          <p:nvPr>
            <p:ph type="subTitle" idx="1"/>
          </p:nvPr>
        </p:nvSpPr>
        <p:spPr>
          <a:xfrm>
            <a:off x="6910464" y="4981048"/>
            <a:ext cx="4555877" cy="1981883"/>
          </a:xfrm>
        </p:spPr>
        <p:txBody>
          <a:bodyPr>
            <a:normAutofit/>
          </a:bodyPr>
          <a:lstStyle/>
          <a:p>
            <a:pPr algn="r"/>
            <a:r>
              <a:rPr lang="es-AR" sz="3200" dirty="0" smtClean="0">
                <a:solidFill>
                  <a:schemeClr val="accent1">
                    <a:lumMod val="75000"/>
                  </a:schemeClr>
                </a:solidFill>
                <a:latin typeface="Arial" pitchFamily="34" charset="0"/>
                <a:cs typeface="Arial" pitchFamily="34" charset="0"/>
              </a:rPr>
              <a:t>MUCHAS GRACIAS!!!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3304" y="1678897"/>
            <a:ext cx="3921015" cy="206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112044">
            <a:off x="5024436" y="2672231"/>
            <a:ext cx="1071563" cy="107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4496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AppData\Local\Microsoft\Windows\Temporary Internet Files\Content.IE5\SBU97PMZ\1280px-Firma_de_Gustavo_Adolfo_Bécquer.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21357">
            <a:off x="8713175" y="955626"/>
            <a:ext cx="2994346" cy="12142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AppData\Local\Microsoft\Windows\Temporary Internet Files\Content.IE5\Z1FUW76G\blue-folder-25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2540" y="2787108"/>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user\AppData\Local\Microsoft\Windows\Temporary Internet Files\Content.IE5\U1T3W9S8\archivo-0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0631" y="1018801"/>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ser\AppData\Local\Microsoft\Windows\Temporary Internet Files\Content.IE5\X3HLHFQ8\Digital_Reality_Logo[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1044" y="5074206"/>
            <a:ext cx="2687174" cy="1392445"/>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contenido"/>
          <p:cNvSpPr>
            <a:spLocks noGrp="1"/>
          </p:cNvSpPr>
          <p:nvPr>
            <p:ph sz="quarter" idx="1"/>
          </p:nvPr>
        </p:nvSpPr>
        <p:spPr>
          <a:xfrm>
            <a:off x="459700" y="1585210"/>
            <a:ext cx="9956800" cy="4873752"/>
          </a:xfrm>
        </p:spPr>
        <p:txBody>
          <a:bodyPr>
            <a:normAutofit/>
          </a:bodyPr>
          <a:lstStyle/>
          <a:p>
            <a:pPr>
              <a:lnSpc>
                <a:spcPct val="150000"/>
              </a:lnSpc>
            </a:pPr>
            <a:r>
              <a:rPr lang="es-AR" sz="3200" dirty="0" smtClean="0">
                <a:latin typeface="Arial" pitchFamily="34" charset="0"/>
                <a:cs typeface="Arial" pitchFamily="34" charset="0"/>
              </a:rPr>
              <a:t>FIRMA DIGITAL </a:t>
            </a:r>
          </a:p>
          <a:p>
            <a:pPr>
              <a:lnSpc>
                <a:spcPct val="150000"/>
              </a:lnSpc>
            </a:pPr>
            <a:r>
              <a:rPr lang="es-AR" sz="3200" dirty="0" smtClean="0">
                <a:latin typeface="Arial" pitchFamily="34" charset="0"/>
                <a:cs typeface="Arial" pitchFamily="34" charset="0"/>
              </a:rPr>
              <a:t>EXPEDIENTE DIGITAL</a:t>
            </a:r>
          </a:p>
          <a:p>
            <a:pPr>
              <a:lnSpc>
                <a:spcPct val="150000"/>
              </a:lnSpc>
            </a:pPr>
            <a:r>
              <a:rPr lang="es-AR" sz="3200" dirty="0" smtClean="0">
                <a:latin typeface="Arial" pitchFamily="34" charset="0"/>
                <a:cs typeface="Arial" pitchFamily="34" charset="0"/>
              </a:rPr>
              <a:t>SUBASTA DIGITAL </a:t>
            </a:r>
          </a:p>
          <a:p>
            <a:pPr>
              <a:lnSpc>
                <a:spcPct val="150000"/>
              </a:lnSpc>
            </a:pPr>
            <a:r>
              <a:rPr lang="es-AR" sz="3200" dirty="0" smtClean="0">
                <a:latin typeface="Arial" pitchFamily="34" charset="0"/>
                <a:cs typeface="Arial" pitchFamily="34" charset="0"/>
              </a:rPr>
              <a:t>COMUNICACIONES DIGITALES </a:t>
            </a:r>
            <a:endParaRPr lang="es-AR" sz="3200" dirty="0">
              <a:latin typeface="Arial" pitchFamily="34" charset="0"/>
              <a:cs typeface="Arial" pitchFamily="34" charset="0"/>
            </a:endParaRPr>
          </a:p>
        </p:txBody>
      </p:sp>
    </p:spTree>
    <p:extLst>
      <p:ext uri="{BB962C8B-B14F-4D97-AF65-F5344CB8AC3E}">
        <p14:creationId xmlns:p14="http://schemas.microsoft.com/office/powerpoint/2010/main" val="42222691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419724"/>
            <a:ext cx="9956800" cy="997913"/>
          </a:xfrm>
        </p:spPr>
        <p:txBody>
          <a:bodyPr>
            <a:noAutofit/>
          </a:bodyPr>
          <a:lstStyle/>
          <a:p>
            <a:pPr algn="ctr"/>
            <a:r>
              <a:rPr lang="es-AR" sz="5400" dirty="0" smtClean="0">
                <a:solidFill>
                  <a:schemeClr val="accent1">
                    <a:lumMod val="75000"/>
                  </a:schemeClr>
                </a:solidFill>
                <a:latin typeface="Arial" pitchFamily="34" charset="0"/>
                <a:cs typeface="Arial" pitchFamily="34" charset="0"/>
              </a:rPr>
              <a:t/>
            </a:r>
            <a:br>
              <a:rPr lang="es-AR" sz="5400" dirty="0" smtClean="0">
                <a:solidFill>
                  <a:schemeClr val="accent1">
                    <a:lumMod val="75000"/>
                  </a:schemeClr>
                </a:solidFill>
                <a:latin typeface="Arial" pitchFamily="34" charset="0"/>
                <a:cs typeface="Arial" pitchFamily="34" charset="0"/>
              </a:rPr>
            </a:br>
            <a:r>
              <a:rPr lang="es-AR" sz="5400" dirty="0" smtClean="0">
                <a:solidFill>
                  <a:schemeClr val="accent1">
                    <a:lumMod val="75000"/>
                  </a:schemeClr>
                </a:solidFill>
                <a:latin typeface="Arial" pitchFamily="34" charset="0"/>
                <a:cs typeface="Arial" pitchFamily="34" charset="0"/>
              </a:rPr>
              <a:t>COVID-19</a:t>
            </a:r>
            <a:endParaRPr lang="es-AR" sz="5400"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774490" y="1944969"/>
            <a:ext cx="9956800" cy="4260959"/>
          </a:xfrm>
        </p:spPr>
        <p:txBody>
          <a:bodyPr>
            <a:normAutofit fontScale="92500" lnSpcReduction="10000"/>
          </a:bodyPr>
          <a:lstStyle/>
          <a:p>
            <a:pPr marL="0" indent="0" algn="ctr">
              <a:buNone/>
            </a:pPr>
            <a:r>
              <a:rPr lang="es-AR" sz="4400" dirty="0">
                <a:latin typeface="Arial" pitchFamily="34" charset="0"/>
                <a:cs typeface="Arial" pitchFamily="34" charset="0"/>
              </a:rPr>
              <a:t>Obligó </a:t>
            </a:r>
            <a:r>
              <a:rPr lang="es-AR" sz="4400" dirty="0" smtClean="0">
                <a:latin typeface="Arial" pitchFamily="34" charset="0"/>
                <a:cs typeface="Arial" pitchFamily="34" charset="0"/>
              </a:rPr>
              <a:t>disponer </a:t>
            </a:r>
            <a:r>
              <a:rPr lang="es-AR" sz="4400" dirty="0">
                <a:latin typeface="Arial" pitchFamily="34" charset="0"/>
                <a:cs typeface="Arial" pitchFamily="34" charset="0"/>
              </a:rPr>
              <a:t>asueto en todo el ámbito del Poder </a:t>
            </a:r>
            <a:r>
              <a:rPr lang="es-AR" sz="4400" dirty="0" smtClean="0">
                <a:latin typeface="Arial" pitchFamily="34" charset="0"/>
                <a:cs typeface="Arial" pitchFamily="34" charset="0"/>
              </a:rPr>
              <a:t>Judicial, </a:t>
            </a:r>
            <a:r>
              <a:rPr lang="es-AR" sz="4400" dirty="0">
                <a:latin typeface="Arial" pitchFamily="34" charset="0"/>
                <a:cs typeface="Arial" pitchFamily="34" charset="0"/>
              </a:rPr>
              <a:t>con suspensión de los términos </a:t>
            </a:r>
            <a:r>
              <a:rPr lang="es-AR" sz="4400" dirty="0" smtClean="0">
                <a:latin typeface="Arial" pitchFamily="34" charset="0"/>
                <a:cs typeface="Arial" pitchFamily="34" charset="0"/>
              </a:rPr>
              <a:t>procesales a partir del 16/3 y al funcionamiento de nuevas </a:t>
            </a:r>
            <a:r>
              <a:rPr lang="es-AR" sz="4400" dirty="0">
                <a:latin typeface="Arial" pitchFamily="34" charset="0"/>
                <a:cs typeface="Arial" pitchFamily="34" charset="0"/>
              </a:rPr>
              <a:t>herramientas digitales a los fines de brindar el servicio de </a:t>
            </a:r>
            <a:r>
              <a:rPr lang="es-AR" sz="4400" dirty="0" smtClean="0">
                <a:latin typeface="Arial" pitchFamily="34" charset="0"/>
                <a:cs typeface="Arial" pitchFamily="34" charset="0"/>
              </a:rPr>
              <a:t>justicia en el contexto actual.</a:t>
            </a:r>
          </a:p>
          <a:p>
            <a:pPr marL="0" indent="0" algn="ctr">
              <a:buNone/>
            </a:pPr>
            <a:r>
              <a:rPr lang="es-AR" sz="4400" dirty="0" smtClean="0">
                <a:solidFill>
                  <a:srgbClr val="FF0000"/>
                </a:solidFill>
                <a:latin typeface="Arial" pitchFamily="34" charset="0"/>
                <a:cs typeface="Arial" pitchFamily="34" charset="0"/>
              </a:rPr>
              <a:t>Ac.386/20</a:t>
            </a:r>
            <a:endParaRPr lang="es-AR" sz="4400" dirty="0">
              <a:solidFill>
                <a:srgbClr val="FF0000"/>
              </a:solidFill>
              <a:latin typeface="Arial" pitchFamily="34" charset="0"/>
              <a:cs typeface="Arial" pitchFamily="34" charset="0"/>
            </a:endParaRPr>
          </a:p>
        </p:txBody>
      </p:sp>
      <p:pic>
        <p:nvPicPr>
          <p:cNvPr id="2052" name="Picture 4" descr="C:\Users\user\AppData\Local\Microsoft\Windows\Temporary Internet Files\Content.IE5\SBU97PMZ\Grippe_v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3899" y="230351"/>
            <a:ext cx="2412090" cy="1707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2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79620" y="266081"/>
            <a:ext cx="9956800" cy="5610061"/>
          </a:xfrm>
        </p:spPr>
        <p:txBody>
          <a:bodyPr>
            <a:noAutofit/>
          </a:bodyPr>
          <a:lstStyle/>
          <a:p>
            <a:pPr algn="just">
              <a:lnSpc>
                <a:spcPct val="150000"/>
              </a:lnSpc>
            </a:pPr>
            <a:r>
              <a:rPr lang="es-AR" sz="2800" dirty="0" smtClean="0">
                <a:latin typeface="Arial" pitchFamily="34" charset="0"/>
                <a:cs typeface="Arial" pitchFamily="34" charset="0"/>
              </a:rPr>
              <a:t>La </a:t>
            </a:r>
            <a:r>
              <a:rPr lang="es-AR" sz="2800" dirty="0">
                <a:latin typeface="Arial" pitchFamily="34" charset="0"/>
                <a:cs typeface="Arial" pitchFamily="34" charset="0"/>
              </a:rPr>
              <a:t>Suprema Corte de Justicia aprobó el nuevo "Reglamento para los escritos, resoluciones, actuaciones, diligencias y expedientes judiciales", el cual </a:t>
            </a:r>
            <a:r>
              <a:rPr lang="es-AR" sz="2800" dirty="0" smtClean="0">
                <a:latin typeface="Arial" pitchFamily="34" charset="0"/>
                <a:cs typeface="Arial" pitchFamily="34" charset="0"/>
              </a:rPr>
              <a:t>comenzó </a:t>
            </a:r>
            <a:r>
              <a:rPr lang="es-AR" sz="2800" dirty="0">
                <a:latin typeface="Arial" pitchFamily="34" charset="0"/>
                <a:cs typeface="Arial" pitchFamily="34" charset="0"/>
              </a:rPr>
              <a:t>a regir el día 27 de abril de </a:t>
            </a:r>
            <a:r>
              <a:rPr lang="es-AR" sz="2800" dirty="0" smtClean="0">
                <a:latin typeface="Arial" pitchFamily="34" charset="0"/>
                <a:cs typeface="Arial" pitchFamily="34" charset="0"/>
              </a:rPr>
              <a:t>2020. (Ac. 3975/20)</a:t>
            </a:r>
          </a:p>
          <a:p>
            <a:pPr algn="just">
              <a:lnSpc>
                <a:spcPct val="150000"/>
              </a:lnSpc>
            </a:pPr>
            <a:r>
              <a:rPr lang="es-AR" sz="2800" dirty="0">
                <a:latin typeface="Arial" pitchFamily="34" charset="0"/>
                <a:cs typeface="Arial" pitchFamily="34" charset="0"/>
              </a:rPr>
              <a:t>La Suprema Corte de Justicia suscribió convenios reguladores de la modalidad de </a:t>
            </a:r>
            <a:r>
              <a:rPr lang="es-AR" sz="2800" dirty="0" smtClean="0">
                <a:latin typeface="Arial" pitchFamily="34" charset="0"/>
                <a:cs typeface="Arial" pitchFamily="34" charset="0"/>
              </a:rPr>
              <a:t>Teletrabajo.</a:t>
            </a:r>
          </a:p>
          <a:p>
            <a:pPr algn="just">
              <a:lnSpc>
                <a:spcPct val="150000"/>
              </a:lnSpc>
            </a:pPr>
            <a:r>
              <a:rPr lang="es-AR" sz="2800" dirty="0">
                <a:latin typeface="Arial" pitchFamily="34" charset="0"/>
                <a:cs typeface="Arial" pitchFamily="34" charset="0"/>
              </a:rPr>
              <a:t>Realización de audiencias por vía </a:t>
            </a:r>
            <a:r>
              <a:rPr lang="es-AR" sz="2800" dirty="0" smtClean="0">
                <a:latin typeface="Arial" pitchFamily="34" charset="0"/>
                <a:cs typeface="Arial" pitchFamily="34" charset="0"/>
              </a:rPr>
              <a:t>remota.</a:t>
            </a:r>
          </a:p>
          <a:p>
            <a:pPr algn="just">
              <a:lnSpc>
                <a:spcPct val="150000"/>
              </a:lnSpc>
            </a:pPr>
            <a:r>
              <a:rPr lang="es-AR" sz="2800" dirty="0" smtClean="0">
                <a:latin typeface="Arial" pitchFamily="34" charset="0"/>
                <a:cs typeface="Arial" pitchFamily="34" charset="0"/>
              </a:rPr>
              <a:t>Los integrantes de la SCJBA podrán suscribir con el uso de firma digital todos los actos jurisdiccionales. (Ac. 3971)</a:t>
            </a:r>
          </a:p>
          <a:p>
            <a:pPr marL="0" indent="0" algn="just">
              <a:lnSpc>
                <a:spcPct val="150000"/>
              </a:lnSpc>
              <a:buNone/>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val="270987086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389746"/>
            <a:ext cx="9956800" cy="5921114"/>
          </a:xfrm>
        </p:spPr>
        <p:txBody>
          <a:bodyPr>
            <a:noAutofit/>
          </a:bodyPr>
          <a:lstStyle/>
          <a:p>
            <a:pPr algn="just">
              <a:lnSpc>
                <a:spcPct val="150000"/>
              </a:lnSpc>
            </a:pPr>
            <a:r>
              <a:rPr lang="es-AR" sz="2900" dirty="0">
                <a:latin typeface="Arial" pitchFamily="34" charset="0"/>
                <a:cs typeface="Arial" pitchFamily="34" charset="0"/>
              </a:rPr>
              <a:t>Moderada agregación </a:t>
            </a:r>
            <a:r>
              <a:rPr lang="es-AR" sz="2900" dirty="0" smtClean="0">
                <a:latin typeface="Arial" pitchFamily="34" charset="0"/>
                <a:cs typeface="Arial" pitchFamily="34" charset="0"/>
              </a:rPr>
              <a:t>del </a:t>
            </a:r>
            <a:r>
              <a:rPr lang="es-AR" sz="2900" dirty="0">
                <a:latin typeface="Arial" pitchFamily="34" charset="0"/>
                <a:cs typeface="Arial" pitchFamily="34" charset="0"/>
              </a:rPr>
              <a:t>servicios a través del uso de los medios tecnológicos disponibles y en la medida que no impliquen afluencia o traslado de personas a sede </a:t>
            </a:r>
            <a:r>
              <a:rPr lang="es-AR" sz="2900" dirty="0" smtClean="0">
                <a:latin typeface="Arial" pitchFamily="34" charset="0"/>
                <a:cs typeface="Arial" pitchFamily="34" charset="0"/>
              </a:rPr>
              <a:t>judicial. (Res. 480/20)</a:t>
            </a:r>
          </a:p>
          <a:p>
            <a:pPr algn="just">
              <a:lnSpc>
                <a:spcPct val="150000"/>
              </a:lnSpc>
            </a:pPr>
            <a:r>
              <a:rPr lang="es-AR" sz="2900" dirty="0" smtClean="0">
                <a:latin typeface="Arial" pitchFamily="34" charset="0"/>
                <a:cs typeface="Arial" pitchFamily="34" charset="0"/>
              </a:rPr>
              <a:t>Habilitar excepcionalmente, la presentación de inicio de expedientes próximos a prescribir y de cuestiones urgentes, a través del Portal de Presentaciones y Notificaciones Electrónicas en los Juzgados y Tribunales de Turnos (Res. 15/20)</a:t>
            </a:r>
          </a:p>
        </p:txBody>
      </p:sp>
    </p:spTree>
    <p:extLst>
      <p:ext uri="{BB962C8B-B14F-4D97-AF65-F5344CB8AC3E}">
        <p14:creationId xmlns:p14="http://schemas.microsoft.com/office/powerpoint/2010/main" val="219001622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09600" y="865690"/>
            <a:ext cx="9956800" cy="5894872"/>
          </a:xfrm>
        </p:spPr>
        <p:txBody>
          <a:bodyPr>
            <a:normAutofit/>
          </a:bodyPr>
          <a:lstStyle/>
          <a:p>
            <a:pPr algn="just">
              <a:lnSpc>
                <a:spcPct val="150000"/>
              </a:lnSpc>
            </a:pPr>
            <a:r>
              <a:rPr lang="es-AR" sz="2800" dirty="0">
                <a:latin typeface="Arial" pitchFamily="34" charset="0"/>
                <a:cs typeface="Arial" pitchFamily="34" charset="0"/>
              </a:rPr>
              <a:t>El no libramiento de giros para cobro en forma personal y la autorización de transferencias de sumas de dinero sin distinción del monto. (Res. 16/20) </a:t>
            </a:r>
            <a:endParaRPr lang="es-AR" sz="2800" dirty="0" smtClean="0">
              <a:latin typeface="Arial" pitchFamily="34" charset="0"/>
              <a:cs typeface="Arial" pitchFamily="34" charset="0"/>
            </a:endParaRPr>
          </a:p>
          <a:p>
            <a:pPr algn="just">
              <a:lnSpc>
                <a:spcPct val="150000"/>
              </a:lnSpc>
            </a:pPr>
            <a:r>
              <a:rPr lang="es-AR" sz="2800" dirty="0" smtClean="0">
                <a:latin typeface="Arial" pitchFamily="34" charset="0"/>
                <a:cs typeface="Arial" pitchFamily="34" charset="0"/>
              </a:rPr>
              <a:t>Adjunción en forma electrónica por medio de archivo PDF de las boletas de aportes previsionales, en relación a las transferencias de honorarios regulados  en sede judicial.(Res. 17/20).</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25867722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4000" b="1" dirty="0" smtClean="0">
                <a:solidFill>
                  <a:schemeClr val="accent1">
                    <a:lumMod val="75000"/>
                  </a:schemeClr>
                </a:solidFill>
                <a:latin typeface="Arial" pitchFamily="34" charset="0"/>
                <a:cs typeface="Arial" pitchFamily="34" charset="0"/>
              </a:rPr>
              <a:t>AC. 3886/18     AC. 3975/20</a:t>
            </a:r>
            <a:endParaRPr lang="es-AR" sz="40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sz="quarter" idx="1"/>
          </p:nvPr>
        </p:nvSpPr>
        <p:spPr>
          <a:xfrm>
            <a:off x="624590" y="1825050"/>
            <a:ext cx="9956800" cy="4873752"/>
          </a:xfrm>
        </p:spPr>
        <p:txBody>
          <a:bodyPr/>
          <a:lstStyle/>
          <a:p>
            <a:pPr marL="0" indent="0" algn="ctr">
              <a:buNone/>
            </a:pPr>
            <a:endParaRPr lang="es-AR" dirty="0">
              <a:latin typeface="Arial" pitchFamily="34" charset="0"/>
              <a:cs typeface="Arial" pitchFamily="34" charset="0"/>
            </a:endParaRPr>
          </a:p>
          <a:p>
            <a:pPr marL="0" indent="0" algn="ctr">
              <a:buNone/>
            </a:pPr>
            <a:r>
              <a:rPr lang="es-AR" sz="3200" dirty="0" smtClean="0">
                <a:latin typeface="Arial" pitchFamily="34" charset="0"/>
                <a:cs typeface="Arial" pitchFamily="34" charset="0"/>
              </a:rPr>
              <a:t>AMBAS NORMATIVAS SE COMPLEMENTAN ENTRE SI PARA DEROGAR AL ACUERDO 2514 QUE REGULABA EL REGIMEN GENERAL DE ESCRITOS, RESOLUCIONES Y EXPEDIENTES JUDICIALES EN FORMATO PAPEL </a:t>
            </a:r>
          </a:p>
        </p:txBody>
      </p:sp>
    </p:spTree>
    <p:extLst>
      <p:ext uri="{BB962C8B-B14F-4D97-AF65-F5344CB8AC3E}">
        <p14:creationId xmlns:p14="http://schemas.microsoft.com/office/powerpoint/2010/main" val="416832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1494" y="569626"/>
            <a:ext cx="9905999" cy="509666"/>
          </a:xfrm>
        </p:spPr>
        <p:txBody>
          <a:bodyPr>
            <a:normAutofit fontScale="90000"/>
          </a:bodyPr>
          <a:lstStyle/>
          <a:p>
            <a:pPr algn="ctr"/>
            <a:r>
              <a:rPr lang="es-AR" b="1" dirty="0" smtClean="0">
                <a:solidFill>
                  <a:schemeClr val="accent1">
                    <a:lumMod val="75000"/>
                  </a:schemeClr>
                </a:solidFill>
              </a:rPr>
              <a:t/>
            </a:r>
            <a:br>
              <a:rPr lang="es-AR" b="1" dirty="0" smtClean="0">
                <a:solidFill>
                  <a:schemeClr val="accent1">
                    <a:lumMod val="75000"/>
                  </a:schemeClr>
                </a:solidFill>
              </a:rPr>
            </a:br>
            <a:r>
              <a:rPr lang="es-AR" sz="4400" b="1" dirty="0" smtClean="0">
                <a:solidFill>
                  <a:schemeClr val="accent1">
                    <a:lumMod val="75000"/>
                  </a:schemeClr>
                </a:solidFill>
                <a:latin typeface="Arial" pitchFamily="34" charset="0"/>
                <a:cs typeface="Arial" pitchFamily="34" charset="0"/>
              </a:rPr>
              <a:t>AC. 3886/18 </a:t>
            </a:r>
            <a:endParaRPr lang="es-AR" sz="4400" b="1" u="sng" dirty="0">
              <a:solidFill>
                <a:schemeClr val="accent1">
                  <a:lumMod val="75000"/>
                </a:schemeClr>
              </a:solidFill>
              <a:latin typeface="Arial" pitchFamily="34" charset="0"/>
              <a:cs typeface="Arial" pitchFamily="34" charset="0"/>
            </a:endParaRPr>
          </a:p>
        </p:txBody>
      </p:sp>
      <p:sp>
        <p:nvSpPr>
          <p:cNvPr id="3" name="Marcador de contenido 2"/>
          <p:cNvSpPr>
            <a:spLocks noGrp="1"/>
          </p:cNvSpPr>
          <p:nvPr>
            <p:ph sz="quarter" idx="1"/>
          </p:nvPr>
        </p:nvSpPr>
        <p:spPr>
          <a:xfrm>
            <a:off x="317520" y="1109272"/>
            <a:ext cx="10235555" cy="5381469"/>
          </a:xfrm>
        </p:spPr>
        <p:txBody>
          <a:bodyPr>
            <a:normAutofit/>
          </a:bodyPr>
          <a:lstStyle/>
          <a:p>
            <a:pPr algn="just">
              <a:lnSpc>
                <a:spcPct val="150000"/>
              </a:lnSpc>
            </a:pPr>
            <a:r>
              <a:rPr lang="es-AR" sz="2800" dirty="0" smtClean="0">
                <a:latin typeface="Arial" pitchFamily="34" charset="0"/>
                <a:cs typeface="Arial" pitchFamily="34" charset="0"/>
              </a:rPr>
              <a:t>Aprueba el nuevo </a:t>
            </a:r>
            <a:r>
              <a:rPr lang="es-AR" sz="2800" i="1" dirty="0" smtClean="0">
                <a:latin typeface="Arial" pitchFamily="34" charset="0"/>
                <a:cs typeface="Arial" pitchFamily="34" charset="0"/>
              </a:rPr>
              <a:t>“Reglamento para las presentaciones por medios electrónicos” que </a:t>
            </a:r>
            <a:r>
              <a:rPr lang="es-AR" sz="2800" i="1" dirty="0">
                <a:latin typeface="Arial" pitchFamily="34" charset="0"/>
                <a:cs typeface="Arial" pitchFamily="34" charset="0"/>
              </a:rPr>
              <a:t>se aplicará, en forma obligatoria a </a:t>
            </a:r>
            <a:r>
              <a:rPr lang="es-AR" sz="2800" i="1" dirty="0" smtClean="0">
                <a:latin typeface="Arial" pitchFamily="34" charset="0"/>
                <a:cs typeface="Arial" pitchFamily="34" charset="0"/>
              </a:rPr>
              <a:t>los procesos judiciales. </a:t>
            </a:r>
            <a:endParaRPr lang="es-AR" sz="2800" dirty="0" smtClean="0">
              <a:latin typeface="Arial" pitchFamily="34" charset="0"/>
              <a:cs typeface="Arial" pitchFamily="34" charset="0"/>
            </a:endParaRPr>
          </a:p>
          <a:p>
            <a:pPr algn="just">
              <a:lnSpc>
                <a:spcPct val="150000"/>
              </a:lnSpc>
            </a:pPr>
            <a:r>
              <a:rPr lang="es-AR" sz="2800" dirty="0" smtClean="0">
                <a:latin typeface="Arial" pitchFamily="34" charset="0"/>
                <a:cs typeface="Arial" pitchFamily="34" charset="0"/>
              </a:rPr>
              <a:t>Con </a:t>
            </a:r>
            <a:r>
              <a:rPr lang="es-AR" sz="2800" dirty="0">
                <a:latin typeface="Arial" pitchFamily="34" charset="0"/>
                <a:cs typeface="Arial" pitchFamily="34" charset="0"/>
              </a:rPr>
              <a:t>excepción de la demanda, de cualquier escrito de inicio del proceso y demás supuestos expresamente contemplados en este Acuerdo, todas las presentaciones que realicen las partes, sus letrados y los auxiliares de justicia en un proceso judicial serán generadas y rubricadas electrónicamente. </a:t>
            </a:r>
          </a:p>
        </p:txBody>
      </p:sp>
    </p:spTree>
    <p:extLst>
      <p:ext uri="{BB962C8B-B14F-4D97-AF65-F5344CB8AC3E}">
        <p14:creationId xmlns:p14="http://schemas.microsoft.com/office/powerpoint/2010/main" val="3415825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3971</TotalTime>
  <Words>1744</Words>
  <Application>Microsoft Office PowerPoint</Application>
  <PresentationFormat>Personalizado</PresentationFormat>
  <Paragraphs>75</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Mirador</vt:lpstr>
      <vt:lpstr>funcionamiento de los tribunales  de trabajo en el contexto de la pandemia </vt:lpstr>
      <vt:lpstr>CUESTIONES PRELIMINARES    Cambio de paradigma en el Poder Judicial de la Provincia de Buenos Aires en cuanto a la organización del trabajo. </vt:lpstr>
      <vt:lpstr>Presentación de PowerPoint</vt:lpstr>
      <vt:lpstr> COVID-19</vt:lpstr>
      <vt:lpstr>Presentación de PowerPoint</vt:lpstr>
      <vt:lpstr>Presentación de PowerPoint</vt:lpstr>
      <vt:lpstr>Presentación de PowerPoint</vt:lpstr>
      <vt:lpstr>AC. 3886/18     AC. 3975/20</vt:lpstr>
      <vt:lpstr> AC. 3886/18 </vt:lpstr>
      <vt:lpstr>Presentación de PowerPoint</vt:lpstr>
      <vt:lpstr>Presentación de PowerPoint</vt:lpstr>
      <vt:lpstr>AC. 3975/20 </vt:lpstr>
      <vt:lpstr>ESCRITOS JUDICIALES </vt:lpstr>
      <vt:lpstr>Presentación de PowerPoint</vt:lpstr>
      <vt:lpstr>resoluciones y actuaciones judiciales </vt:lpstr>
      <vt:lpstr>expedientes judiciales </vt:lpstr>
      <vt:lpstr>Presentación de PowerPoint</vt:lpstr>
      <vt:lpstr>Presentación de PowerPoint</vt:lpstr>
      <vt:lpstr>formato mixto del expediente</vt:lpstr>
      <vt:lpstr>RESOLUCION 16/20 SCJBA</vt:lpstr>
      <vt:lpstr>RESOLUCION 17/20 SCJBA</vt:lpstr>
      <vt:lpstr> RESOLUCION 480/20 SCJBA</vt:lpstr>
      <vt:lpstr>Presentación de PowerPoint</vt:lpstr>
      <vt:lpstr>Presentación de PowerPoint</vt:lpstr>
      <vt:lpstr>Presentación de PowerPoint</vt:lpstr>
      <vt:lpstr>Presentación de PowerPoint</vt:lpstr>
      <vt:lpstr>INCONVENIENTES (PROCESALES) ACTUALES DEL FUERO </vt:lpstr>
      <vt:lpstr>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presentaciones electrónicas</dc:title>
  <dc:creator>be77o arce</dc:creator>
  <cp:lastModifiedBy>Gustavo</cp:lastModifiedBy>
  <cp:revision>87</cp:revision>
  <dcterms:created xsi:type="dcterms:W3CDTF">2018-05-28T22:56:46Z</dcterms:created>
  <dcterms:modified xsi:type="dcterms:W3CDTF">2020-05-04T02:28:37Z</dcterms:modified>
</cp:coreProperties>
</file>