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39"/>
  </p:notesMasterIdLst>
  <p:handoutMasterIdLst>
    <p:handoutMasterId r:id="rId40"/>
  </p:handoutMasterIdLst>
  <p:sldIdLst>
    <p:sldId id="302" r:id="rId2"/>
    <p:sldId id="339" r:id="rId3"/>
    <p:sldId id="318" r:id="rId4"/>
    <p:sldId id="319" r:id="rId5"/>
    <p:sldId id="361" r:id="rId6"/>
    <p:sldId id="287" r:id="rId7"/>
    <p:sldId id="342" r:id="rId8"/>
    <p:sldId id="320" r:id="rId9"/>
    <p:sldId id="343" r:id="rId10"/>
    <p:sldId id="288" r:id="rId11"/>
    <p:sldId id="341" r:id="rId12"/>
    <p:sldId id="344" r:id="rId13"/>
    <p:sldId id="290" r:id="rId14"/>
    <p:sldId id="324" r:id="rId15"/>
    <p:sldId id="325" r:id="rId16"/>
    <p:sldId id="366" r:id="rId17"/>
    <p:sldId id="368" r:id="rId18"/>
    <p:sldId id="346" r:id="rId19"/>
    <p:sldId id="348" r:id="rId20"/>
    <p:sldId id="362" r:id="rId21"/>
    <p:sldId id="369" r:id="rId22"/>
    <p:sldId id="292" r:id="rId23"/>
    <p:sldId id="370" r:id="rId24"/>
    <p:sldId id="371" r:id="rId25"/>
    <p:sldId id="372" r:id="rId26"/>
    <p:sldId id="351" r:id="rId27"/>
    <p:sldId id="350" r:id="rId28"/>
    <p:sldId id="353" r:id="rId29"/>
    <p:sldId id="354" r:id="rId30"/>
    <p:sldId id="294" r:id="rId31"/>
    <p:sldId id="356" r:id="rId32"/>
    <p:sldId id="358" r:id="rId33"/>
    <p:sldId id="321" r:id="rId34"/>
    <p:sldId id="295" r:id="rId35"/>
    <p:sldId id="296" r:id="rId36"/>
    <p:sldId id="322" r:id="rId37"/>
    <p:sldId id="323" r:id="rId38"/>
  </p:sldIdLst>
  <p:sldSz cx="9144000" cy="6858000" type="screen4x3"/>
  <p:notesSz cx="7010400" cy="92964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53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53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97F11-B468-495C-9B97-4CA6897EE4B8}" type="datetimeFigureOut">
              <a:rPr lang="es-AR" smtClean="0"/>
              <a:pPr/>
              <a:t>18/03/2015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20A98-505F-42AB-A408-1A77EA7DA265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249887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43308C4-9FA3-49A7-ADFA-A50D1FFD43D8}" type="datetimeFigureOut">
              <a:rPr lang="es-AR" smtClean="0"/>
              <a:pPr/>
              <a:t>18/03/2015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839273A-24C2-428F-B254-FB2E64490C5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485327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9273A-24C2-428F-B254-FB2E64490C52}" type="slidenum">
              <a:rPr lang="es-AR" smtClean="0"/>
              <a:pPr/>
              <a:t>1</a:t>
            </a:fld>
            <a:endParaRPr lang="es-A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477DCBC-0FD8-47A8-8F55-CA4CA3D766B1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C9D752-BB8E-4C98-AB78-8C4C60D005F8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DE3FBF-3B7B-4582-A185-29F77D349B80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3E5ACF-7678-458B-BA27-D7C5FF3290AC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E6464089-6AB8-4DD5-B2AA-E9779C4905B7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A61C9A-A2B4-4DA2-AFD2-68E728B5A80F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0" name="9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38978D-22D9-4A89-AD28-80D8E8643C72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A2F7AD-E43F-45C0-A991-8722581B8A65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4B5F24-31E6-4809-9921-A02C3E185627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9" name="8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EC56FAB8-F696-41C3-A5BC-DB8FF992759E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0F80E98-D878-467A-92D8-546C9FFB4729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s-AR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3488EC0-D961-498F-A8DB-DC3A1244D882}" type="datetime1">
              <a:rPr lang="es-AR" smtClean="0"/>
              <a:pPr/>
              <a:t>18/03/2015</a:t>
            </a:fld>
            <a:endParaRPr lang="es-AR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hf hdr="0" ft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476672"/>
            <a:ext cx="806489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AR" sz="4000" dirty="0" smtClean="0"/>
          </a:p>
          <a:p>
            <a:pPr algn="ctr"/>
            <a:r>
              <a:rPr lang="es-AR" sz="4000" dirty="0" smtClean="0"/>
              <a:t>Ley 26.994</a:t>
            </a:r>
          </a:p>
          <a:p>
            <a:pPr algn="ctr"/>
            <a:endParaRPr lang="es-AR" sz="4400" dirty="0" smtClean="0"/>
          </a:p>
          <a:p>
            <a:pPr algn="ctr"/>
            <a:r>
              <a:rPr lang="es-AR" sz="4400" u="sng" dirty="0" smtClean="0"/>
              <a:t>Modificaciones a la ley 19550 T.O. 1984</a:t>
            </a:r>
          </a:p>
          <a:p>
            <a:pPr algn="ctr"/>
            <a:endParaRPr lang="es-AR" sz="4400" u="sng" dirty="0" smtClean="0"/>
          </a:p>
          <a:p>
            <a:endParaRPr lang="es-AR" u="sng" dirty="0" smtClean="0"/>
          </a:p>
          <a:p>
            <a:pPr algn="ctr"/>
            <a:endParaRPr lang="es-AR" u="sng" dirty="0" smtClean="0"/>
          </a:p>
          <a:p>
            <a:pPr algn="ctr"/>
            <a:endParaRPr lang="es-AR" u="sng" dirty="0" smtClean="0"/>
          </a:p>
          <a:p>
            <a:pPr algn="r"/>
            <a:r>
              <a:rPr lang="es-AR" sz="3000" dirty="0" smtClean="0"/>
              <a:t>Adriana Beatriz Blanco</a:t>
            </a:r>
            <a:endParaRPr lang="es-AR" dirty="0" smtClean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87624" y="692696"/>
            <a:ext cx="6912768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SOCIEDADES UNIPERSONALES</a:t>
            </a:r>
          </a:p>
          <a:p>
            <a:pPr algn="ctr"/>
            <a:endParaRPr lang="es-AR" sz="2800" u="sng" dirty="0" smtClean="0"/>
          </a:p>
          <a:p>
            <a:pPr algn="ctr"/>
            <a:r>
              <a:rPr lang="es-AR" sz="2800" u="sng" dirty="0" smtClean="0"/>
              <a:t>Art. 11 inc. 4) </a:t>
            </a:r>
          </a:p>
          <a:p>
            <a:pPr algn="ctr"/>
            <a:endParaRPr lang="es-AR" dirty="0" smtClean="0"/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300" b="1" dirty="0" smtClean="0"/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300" b="1" dirty="0" smtClean="0"/>
          </a:p>
          <a:p>
            <a:pPr algn="just"/>
            <a:r>
              <a:rPr lang="es-AR" sz="2300" dirty="0" smtClean="0"/>
              <a:t>Se agrega:  en el caso de las sociedades unipersonales, el capital deberá ser integrado totalmente en el acto constitutivo.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10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827584" y="404664"/>
            <a:ext cx="7128792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Artículo 186 </a:t>
            </a:r>
            <a:r>
              <a:rPr lang="es-AR" sz="2800" u="sng" dirty="0" err="1" smtClean="0"/>
              <a:t>CCyC</a:t>
            </a:r>
            <a:endParaRPr lang="es-AR" sz="2800" u="sng" dirty="0" smtClean="0"/>
          </a:p>
          <a:p>
            <a:pPr algn="just"/>
            <a:endParaRPr lang="es-AR" u="sng" dirty="0" smtClean="0"/>
          </a:p>
          <a:p>
            <a:pPr algn="just"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2500" b="1" dirty="0" smtClean="0"/>
              <a:t>Se agrega:  </a:t>
            </a:r>
          </a:p>
          <a:p>
            <a:pPr algn="just">
              <a:buClr>
                <a:srgbClr val="C00000"/>
              </a:buClr>
              <a:buFont typeface="Courier New" pitchFamily="49" charset="0"/>
              <a:buChar char="o"/>
            </a:pPr>
            <a:endParaRPr lang="es-AR" sz="2500" b="1" dirty="0" smtClean="0"/>
          </a:p>
          <a:p>
            <a:pPr algn="just"/>
            <a:r>
              <a:rPr lang="es-AR" sz="2500" dirty="0" smtClean="0"/>
              <a:t>En las Sociedades Anónimas Unipersonales el capital debe integrarse totalmente </a:t>
            </a:r>
          </a:p>
          <a:p>
            <a:pPr algn="just"/>
            <a:endParaRPr lang="es-AR" sz="2500" dirty="0" smtClean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11</a:t>
            </a:fld>
            <a:endParaRPr lang="es-AR"/>
          </a:p>
        </p:txBody>
      </p:sp>
      <p:sp>
        <p:nvSpPr>
          <p:cNvPr id="4" name="3 Rectángulo"/>
          <p:cNvSpPr/>
          <p:nvPr/>
        </p:nvSpPr>
        <p:spPr>
          <a:xfrm>
            <a:off x="755576" y="3789040"/>
            <a:ext cx="77048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>
                <a:latin typeface="+mj-lt"/>
              </a:rPr>
              <a:t>Artículo 187 </a:t>
            </a:r>
            <a:r>
              <a:rPr lang="es-AR" sz="2800" u="sng" dirty="0" err="1" smtClean="0">
                <a:latin typeface="+mj-lt"/>
              </a:rPr>
              <a:t>CCyC</a:t>
            </a:r>
            <a:endParaRPr lang="es-AR" sz="2800" u="sng" dirty="0" smtClean="0">
              <a:latin typeface="+mj-lt"/>
            </a:endParaRPr>
          </a:p>
          <a:p>
            <a:pPr algn="ctr"/>
            <a:endParaRPr lang="es-AR" u="sng" dirty="0" smtClean="0">
              <a:latin typeface="+mj-lt"/>
            </a:endParaRPr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2400" b="1" dirty="0" smtClean="0">
                <a:latin typeface="+mj-lt"/>
              </a:rPr>
              <a:t>Se agrega:  </a:t>
            </a:r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b="1" dirty="0" smtClean="0">
              <a:latin typeface="+mj-lt"/>
            </a:endParaRPr>
          </a:p>
          <a:p>
            <a:r>
              <a:rPr lang="es-AR" sz="2400" dirty="0" smtClean="0">
                <a:latin typeface="+mj-lt"/>
              </a:rPr>
              <a:t>En las Sociedades Anónimas Unipersonales el capital deberá estar totalmente integrado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Deposito del capital integrado</a:t>
            </a:r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AR" sz="3600" dirty="0" err="1" smtClean="0"/>
              <a:t>sa</a:t>
            </a:r>
            <a:endParaRPr lang="es-AR" sz="3600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s-AR" sz="3600" dirty="0" err="1" smtClean="0"/>
              <a:t>sau</a:t>
            </a:r>
            <a:endParaRPr lang="es-AR" sz="3600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1"/>
            <a:ext cx="4040188" cy="2218928"/>
          </a:xfrm>
        </p:spPr>
        <p:txBody>
          <a:bodyPr>
            <a:normAutofit fontScale="92500" lnSpcReduction="20000"/>
          </a:bodyPr>
          <a:lstStyle/>
          <a:p>
            <a:r>
              <a:rPr lang="es-AR" sz="4400" dirty="0" smtClean="0"/>
              <a:t>25% </a:t>
            </a:r>
          </a:p>
          <a:p>
            <a:endParaRPr lang="es-AR" sz="4400" dirty="0" smtClean="0"/>
          </a:p>
          <a:p>
            <a:r>
              <a:rPr lang="es-AR" sz="4400" dirty="0" smtClean="0"/>
              <a:t>Mínimo </a:t>
            </a:r>
          </a:p>
          <a:p>
            <a:r>
              <a:rPr lang="es-AR" sz="4400" dirty="0" smtClean="0"/>
              <a:t>$ 100.00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1"/>
            <a:ext cx="4041775" cy="2002904"/>
          </a:xfrm>
        </p:spPr>
        <p:txBody>
          <a:bodyPr>
            <a:noAutofit/>
          </a:bodyPr>
          <a:lstStyle/>
          <a:p>
            <a:r>
              <a:rPr lang="es-AR" sz="4000" dirty="0" smtClean="0"/>
              <a:t>100%</a:t>
            </a:r>
          </a:p>
          <a:p>
            <a:endParaRPr lang="es-AR" sz="4000" dirty="0" smtClean="0"/>
          </a:p>
          <a:p>
            <a:r>
              <a:rPr lang="es-AR" sz="4000" dirty="0" smtClean="0"/>
              <a:t>Mínimo  $100.00</a:t>
            </a:r>
            <a:endParaRPr lang="es-AR" sz="4000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12</a:t>
            </a:fld>
            <a:endParaRPr lang="es-A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1700808"/>
            <a:ext cx="7776864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500" u="sng" dirty="0" smtClean="0"/>
              <a:t>SOCIEDADES UNIPERSONALES</a:t>
            </a:r>
          </a:p>
          <a:p>
            <a:pPr algn="ctr"/>
            <a:r>
              <a:rPr lang="es-AR" sz="2500" b="1" u="sng" dirty="0" smtClean="0"/>
              <a:t>ART. 164</a:t>
            </a:r>
          </a:p>
          <a:p>
            <a:pPr algn="ctr"/>
            <a:endParaRPr lang="es-AR" sz="2500" b="1" u="sng" dirty="0" smtClean="0"/>
          </a:p>
          <a:p>
            <a:pPr algn="ctr"/>
            <a:endParaRPr lang="es-AR" sz="2000" b="1" dirty="0" smtClean="0"/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000" b="1" dirty="0" smtClean="0"/>
          </a:p>
          <a:p>
            <a:pPr algn="just"/>
            <a:r>
              <a:rPr lang="es-AR" sz="3600" dirty="0" smtClean="0">
                <a:solidFill>
                  <a:srgbClr val="FF0000"/>
                </a:solidFill>
              </a:rPr>
              <a:t>Denominación:</a:t>
            </a:r>
            <a:r>
              <a:rPr lang="es-AR" sz="3600" dirty="0" smtClean="0"/>
              <a:t> … </a:t>
            </a:r>
            <a:r>
              <a:rPr lang="es-AR" sz="3200" dirty="0" smtClean="0"/>
              <a:t>En caso de sociedad anónima unipersonal deberá contener la expresión: “sociedad anónima unipersonal”, su abreviatura o la sigla S.A.U</a:t>
            </a:r>
            <a:r>
              <a:rPr lang="es-AR" sz="2000" dirty="0" smtClean="0"/>
              <a:t>.</a:t>
            </a:r>
            <a:endParaRPr lang="es-AR" sz="200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13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827584" y="2420888"/>
            <a:ext cx="8022848" cy="1044416"/>
          </a:xfrm>
        </p:spPr>
        <p:txBody>
          <a:bodyPr numCol="2">
            <a:normAutofit fontScale="90000"/>
          </a:bodyPr>
          <a:lstStyle/>
          <a:p>
            <a:pPr algn="ctr"/>
            <a:r>
              <a:rPr lang="es-AR" sz="4400" dirty="0" smtClean="0"/>
              <a:t>SOCIEDAD  =</a:t>
            </a:r>
            <a:br>
              <a:rPr lang="es-AR" sz="4400" dirty="0" smtClean="0"/>
            </a:br>
            <a:r>
              <a:rPr lang="es-AR" sz="4400" dirty="0" smtClean="0"/>
              <a:t>UNIPERSONAL</a:t>
            </a:r>
            <a:br>
              <a:rPr lang="es-AR" sz="4400" dirty="0" smtClean="0"/>
            </a:br>
            <a:r>
              <a:rPr lang="es-AR" sz="4400" dirty="0" smtClean="0"/>
              <a:t/>
            </a:r>
            <a:br>
              <a:rPr lang="es-AR" sz="4400" dirty="0" smtClean="0"/>
            </a:br>
            <a:r>
              <a:rPr lang="es-AR" dirty="0" smtClean="0"/>
              <a:t> </a:t>
            </a:r>
            <a:r>
              <a:rPr lang="es-AR" sz="4400" dirty="0" smtClean="0"/>
              <a:t>SOCIEDAD CONTROLADA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899592" y="3140968"/>
            <a:ext cx="7938258" cy="302433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s-AR" dirty="0" smtClean="0"/>
              <a:t>Se las incorpora al art. 299 LSC</a:t>
            </a:r>
          </a:p>
          <a:p>
            <a:pPr algn="just"/>
            <a:r>
              <a:rPr lang="es-AR" dirty="0" smtClean="0"/>
              <a:t>Por lo tanto se aplican:</a:t>
            </a:r>
          </a:p>
          <a:p>
            <a:pPr algn="just"/>
            <a:r>
              <a:rPr lang="es-AR" u="sng" dirty="0" smtClean="0"/>
              <a:t>Art. 255: </a:t>
            </a:r>
            <a:r>
              <a:rPr lang="es-AR" dirty="0" smtClean="0"/>
              <a:t>El directorio se integrará por lo menos con 3 directores</a:t>
            </a:r>
          </a:p>
          <a:p>
            <a:pPr algn="just"/>
            <a:r>
              <a:rPr lang="es-AR" u="sng" dirty="0" smtClean="0"/>
              <a:t>Art. 284</a:t>
            </a:r>
            <a:r>
              <a:rPr lang="es-AR" dirty="0" smtClean="0"/>
              <a:t>: La fiscalización estará a cargo de sindicatura colegiada en número impar y se elegirá igual número de suplentes</a:t>
            </a:r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14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AR" dirty="0" smtClean="0"/>
              <a:t>SOCIEDAD ANONIMA UNIPERSONAL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36911"/>
            <a:ext cx="7643192" cy="3535605"/>
          </a:xfrm>
        </p:spPr>
        <p:txBody>
          <a:bodyPr>
            <a:normAutofit fontScale="92500"/>
          </a:bodyPr>
          <a:lstStyle/>
          <a:p>
            <a:r>
              <a:rPr lang="es-AR" dirty="0" smtClean="0"/>
              <a:t>Administración y fiscalización:</a:t>
            </a:r>
          </a:p>
          <a:p>
            <a:endParaRPr lang="es-AR" dirty="0" smtClean="0"/>
          </a:p>
          <a:p>
            <a:r>
              <a:rPr lang="es-AR" dirty="0" smtClean="0"/>
              <a:t>3 DIRECTORES </a:t>
            </a:r>
          </a:p>
          <a:p>
            <a:r>
              <a:rPr lang="es-AR" dirty="0" smtClean="0"/>
              <a:t>3 SINDICOS TITULARES </a:t>
            </a:r>
            <a:endParaRPr lang="es-AR" dirty="0" smtClean="0"/>
          </a:p>
          <a:p>
            <a:endParaRPr lang="es-AR" dirty="0" smtClean="0"/>
          </a:p>
          <a:p>
            <a:r>
              <a:rPr lang="es-AR" dirty="0" smtClean="0"/>
              <a:t>3. </a:t>
            </a:r>
            <a:r>
              <a:rPr lang="es-AR" dirty="0" smtClean="0">
                <a:solidFill>
                  <a:srgbClr val="FF0000"/>
                </a:solidFill>
              </a:rPr>
              <a:t>Sirven como herramienta para el desarrollo de la pequeña empresa?</a:t>
            </a:r>
            <a:endParaRPr lang="es-AR" dirty="0" smtClean="0">
              <a:solidFill>
                <a:srgbClr val="FF0000"/>
              </a:solidFill>
            </a:endParaRPr>
          </a:p>
          <a:p>
            <a:endParaRPr lang="es-AR" dirty="0" smtClean="0"/>
          </a:p>
          <a:p>
            <a:endParaRPr lang="es-AR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15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DISOLUCION</a:t>
            </a:r>
            <a:br>
              <a:rPr lang="es-AR" dirty="0" smtClean="0"/>
            </a:br>
            <a:r>
              <a:rPr lang="es-AR" dirty="0" smtClean="0"/>
              <a:t>ART. 94 LGS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2"/>
            <a:ext cx="7772400" cy="2445543"/>
          </a:xfrm>
        </p:spPr>
        <p:txBody>
          <a:bodyPr>
            <a:normAutofit/>
          </a:bodyPr>
          <a:lstStyle/>
          <a:p>
            <a:pPr algn="l"/>
            <a:r>
              <a:rPr lang="es-AR" sz="2800" dirty="0" smtClean="0"/>
              <a:t>Se elimina el inc. 8 de reducción a uno del número de socios.</a:t>
            </a:r>
          </a:p>
          <a:p>
            <a:pPr algn="l"/>
            <a:endParaRPr lang="es-AR" sz="2800" dirty="0"/>
          </a:p>
          <a:p>
            <a:pPr algn="l"/>
            <a:r>
              <a:rPr lang="es-AR" sz="2800" dirty="0" smtClean="0"/>
              <a:t>Se elimina la referencia al concordato y se reemplaza por conversión en inc. 6.</a:t>
            </a:r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138680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>
                <a:solidFill>
                  <a:srgbClr val="00B0F0"/>
                </a:solidFill>
              </a:rPr>
              <a:t>Exclusión de socios</a:t>
            </a:r>
            <a:br>
              <a:rPr lang="es-AR" dirty="0" smtClean="0">
                <a:solidFill>
                  <a:srgbClr val="00B0F0"/>
                </a:solidFill>
              </a:rPr>
            </a:br>
            <a:r>
              <a:rPr lang="es-AR" dirty="0" smtClean="0">
                <a:solidFill>
                  <a:srgbClr val="00B0F0"/>
                </a:solidFill>
              </a:rPr>
              <a:t>art. 93 LGS</a:t>
            </a:r>
            <a:endParaRPr lang="es-AR" dirty="0">
              <a:solidFill>
                <a:srgbClr val="00B0F0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AR" b="1" dirty="0">
                <a:solidFill>
                  <a:srgbClr val="000000"/>
                </a:solidFill>
              </a:rPr>
              <a:t>En las sociedades de dos socios procede la exclusión de uno de ellos cuando hubiere justa causa, con los efectos del artículo 92; el socio inocente asume el activo y pasivo sociales, </a:t>
            </a:r>
            <a:r>
              <a:rPr lang="es-AR" b="1" u="sng" dirty="0">
                <a:solidFill>
                  <a:srgbClr val="000000"/>
                </a:solidFill>
              </a:rPr>
              <a:t>sin perjuicio de la aplicación del artículo 94 bis.”</a:t>
            </a:r>
            <a:r>
              <a:rPr lang="es-AR" b="1" dirty="0">
                <a:solidFill>
                  <a:srgbClr val="000000"/>
                </a:solidFill>
              </a:rPr>
              <a:t>.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41965099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620688"/>
            <a:ext cx="7416824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b="1" u="sng" dirty="0" smtClean="0"/>
              <a:t>SOCIEDADES </a:t>
            </a:r>
            <a:r>
              <a:rPr lang="es-AR" sz="2800" b="1" u="sng" dirty="0" smtClean="0"/>
              <a:t>DEVENIDAS UNIPERSONALES </a:t>
            </a:r>
            <a:endParaRPr lang="es-AR" sz="2800" b="1" u="sng" dirty="0" smtClean="0"/>
          </a:p>
          <a:p>
            <a:pPr algn="ctr"/>
            <a:endParaRPr lang="es-AR" dirty="0" smtClean="0"/>
          </a:p>
          <a:p>
            <a:pPr>
              <a:buClr>
                <a:srgbClr val="C00000"/>
              </a:buClr>
            </a:pPr>
            <a:r>
              <a:rPr lang="es-AR" sz="2400" b="1" dirty="0" smtClean="0"/>
              <a:t>REDUCCION A UNO DEL NUMERO DE SOCIOS</a:t>
            </a:r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500" b="1" dirty="0" smtClean="0"/>
          </a:p>
          <a:p>
            <a:pPr algn="just"/>
            <a:r>
              <a:rPr lang="es-AR" sz="2500" dirty="0" smtClean="0"/>
              <a:t>Art. 94 bis: La reducción a uno del número de socios no es causal de disolución, imponiendo la transformación de pleno derecho de las sociedades en comandita , simple o por acciones y de capital e industria, en sociedad anónima unipersonal, si no se decidiera otra solución en el término de tres meses.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18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4. Y </a:t>
            </a:r>
            <a:r>
              <a:rPr lang="es-AR" dirty="0" smtClean="0"/>
              <a:t>las sociedades SRL O SA EN LAS QUE SE REDUCE EL NUMERO DE SOCIOS A UNO</a:t>
            </a:r>
            <a:r>
              <a:rPr lang="es-AR" dirty="0" smtClean="0"/>
              <a:t>?</a:t>
            </a:r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es-AR" dirty="0" smtClean="0"/>
              <a:t>Hay transformación de pleno derecho como en las SCS O SCA O CAP E IND???</a:t>
            </a:r>
          </a:p>
          <a:p>
            <a:pPr algn="l"/>
            <a:endParaRPr lang="es-AR" dirty="0"/>
          </a:p>
          <a:p>
            <a:pPr algn="l"/>
            <a:r>
              <a:rPr lang="es-AR" dirty="0" smtClean="0"/>
              <a:t>Que significa transformación de pleno derecho? </a:t>
            </a:r>
          </a:p>
          <a:p>
            <a:pPr algn="l"/>
            <a:endParaRPr lang="es-AR" dirty="0"/>
          </a:p>
          <a:p>
            <a:pPr algn="l"/>
            <a:r>
              <a:rPr lang="es-AR" dirty="0" smtClean="0"/>
              <a:t>Qué pasa si no cumple con los requisitos de la SAU</a:t>
            </a:r>
            <a:r>
              <a:rPr lang="es-AR" dirty="0" smtClean="0"/>
              <a:t>?</a:t>
            </a:r>
          </a:p>
          <a:p>
            <a:pPr algn="l"/>
            <a:endParaRPr lang="es-AR" dirty="0" smtClean="0"/>
          </a:p>
          <a:p>
            <a:pPr algn="l"/>
            <a:endParaRPr lang="es-AR" dirty="0" smtClean="0"/>
          </a:p>
          <a:p>
            <a:pPr algn="l"/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19</a:t>
            </a:fld>
            <a:endParaRPr lang="es-A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AR" dirty="0" smtClean="0"/>
              <a:t>Sociedades</a:t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2841848"/>
          </a:xfrm>
        </p:spPr>
        <p:txBody>
          <a:bodyPr>
            <a:normAutofit/>
          </a:bodyPr>
          <a:lstStyle/>
          <a:p>
            <a:pPr algn="l"/>
            <a:r>
              <a:rPr lang="es-AR" dirty="0" smtClean="0"/>
              <a:t>Incluidas en el art. 148 </a:t>
            </a:r>
            <a:r>
              <a:rPr lang="es-AR" dirty="0" err="1" smtClean="0"/>
              <a:t>inc</a:t>
            </a:r>
            <a:r>
              <a:rPr lang="es-AR" dirty="0" smtClean="0"/>
              <a:t> 1° (Título II Personas Jurídicas. Cap. I Parte General)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Son personas jurídicas</a:t>
            </a:r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</a:t>
            </a:fld>
            <a:endParaRPr lang="es-A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dirty="0" smtClean="0"/>
              <a:t>5. Acepta la LGS la </a:t>
            </a:r>
            <a:r>
              <a:rPr lang="es-AR" dirty="0" err="1" smtClean="0"/>
              <a:t>unipersonalidad</a:t>
            </a:r>
            <a:r>
              <a:rPr lang="es-AR" dirty="0" smtClean="0"/>
              <a:t> sobreviniente?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Tx/>
              <a:buChar char="-"/>
            </a:pPr>
            <a:r>
              <a:rPr lang="es-AR" dirty="0" smtClean="0"/>
              <a:t>Una vez constituida, la pluralidad queda reducida a un aspecto formal?</a:t>
            </a:r>
          </a:p>
          <a:p>
            <a:pPr algn="l">
              <a:buFontTx/>
              <a:buChar char="-"/>
            </a:pPr>
            <a:endParaRPr lang="es-AR" dirty="0" smtClean="0"/>
          </a:p>
          <a:p>
            <a:pPr algn="l">
              <a:buFontTx/>
              <a:buChar char="-"/>
            </a:pPr>
            <a:r>
              <a:rPr lang="es-AR" dirty="0" smtClean="0"/>
              <a:t>Que pasa si deviene unipersonal una Sociedad de hecho?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20</a:t>
            </a:fld>
            <a:endParaRPr lang="es-A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Sociedades de la Sección  IV</a:t>
            </a:r>
            <a:br>
              <a:rPr lang="es-AR" dirty="0" smtClean="0"/>
            </a:br>
            <a:r>
              <a:rPr lang="es-AR" dirty="0" smtClean="0"/>
              <a:t> 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AR" dirty="0" smtClean="0"/>
              <a:t>Sociedades simples??</a:t>
            </a:r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21</a:t>
            </a:fld>
            <a:endParaRPr lang="es-A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39552" y="620688"/>
            <a:ext cx="79928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SOCIEDADES NO CONSTITUIDAS SEGÚN LOS TIPOS DEL CAPITULO II Y OTROS SUPUESTOS</a:t>
            </a:r>
          </a:p>
          <a:p>
            <a:pPr lvl="2" algn="ctr">
              <a:buClr>
                <a:srgbClr val="C00000"/>
              </a:buClr>
            </a:pPr>
            <a:endParaRPr lang="es-AR" sz="2800" u="sng" dirty="0" smtClean="0"/>
          </a:p>
          <a:p>
            <a:pPr lvl="2">
              <a:buClr>
                <a:srgbClr val="C00000"/>
              </a:buClr>
              <a:buFont typeface="Wingdings" pitchFamily="2" charset="2"/>
              <a:buChar char="Ø"/>
            </a:pPr>
            <a:r>
              <a:rPr lang="es-AR" sz="2800" dirty="0" smtClean="0"/>
              <a:t>Sociedades que no se constituyan conforme a los tipos del título II (atípicas)</a:t>
            </a:r>
          </a:p>
          <a:p>
            <a:pPr lvl="2">
              <a:buClr>
                <a:srgbClr val="C00000"/>
              </a:buClr>
              <a:buFont typeface="Wingdings" pitchFamily="2" charset="2"/>
              <a:buChar char="Ø"/>
            </a:pPr>
            <a:r>
              <a:rPr lang="es-AR" sz="2800" dirty="0" smtClean="0"/>
              <a:t>Sociedades que omitan requisitos esenciales</a:t>
            </a:r>
          </a:p>
          <a:p>
            <a:pPr lvl="2">
              <a:buClr>
                <a:srgbClr val="C00000"/>
              </a:buClr>
              <a:buFont typeface="Wingdings" pitchFamily="2" charset="2"/>
              <a:buChar char="Ø"/>
            </a:pPr>
            <a:r>
              <a:rPr lang="es-AR" sz="2800" dirty="0" smtClean="0"/>
              <a:t>Sociedades que incumplan  con las formalidades que exige la ley</a:t>
            </a:r>
          </a:p>
          <a:p>
            <a:pPr lvl="2">
              <a:buClr>
                <a:srgbClr val="C00000"/>
              </a:buClr>
            </a:pPr>
            <a:endParaRPr lang="es-AR" sz="2100" dirty="0" smtClean="0"/>
          </a:p>
          <a:p>
            <a:pPr lvl="2" algn="ctr">
              <a:buClr>
                <a:srgbClr val="C00000"/>
              </a:buClr>
              <a:buFont typeface="Courier New" pitchFamily="49" charset="0"/>
              <a:buChar char="o"/>
            </a:pPr>
            <a:endParaRPr lang="es-AR" sz="2100" dirty="0" smtClean="0"/>
          </a:p>
          <a:p>
            <a:pPr lvl="2" algn="ctr">
              <a:buClr>
                <a:srgbClr val="C00000"/>
              </a:buClr>
              <a:buFont typeface="Courier New" pitchFamily="49" charset="0"/>
              <a:buChar char="o"/>
            </a:pPr>
            <a:endParaRPr lang="es-AR" sz="2100" dirty="0" smtClean="0"/>
          </a:p>
          <a:p>
            <a:pPr lvl="2" algn="ctr">
              <a:buClr>
                <a:srgbClr val="C00000"/>
              </a:buClr>
              <a:buFont typeface="Courier New" pitchFamily="49" charset="0"/>
              <a:buChar char="o"/>
            </a:pPr>
            <a:endParaRPr lang="es-AR" sz="210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22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6. Incluye la Sección IV las sociedades irregulares?</a:t>
            </a:r>
            <a:br>
              <a:rPr lang="es-AR" dirty="0" smtClean="0"/>
            </a:br>
            <a:r>
              <a:rPr lang="es-AR" dirty="0" smtClean="0"/>
              <a:t>Y las de hecho? </a:t>
            </a: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1285852" y="3000372"/>
            <a:ext cx="6560234" cy="1752600"/>
          </a:xfrm>
        </p:spPr>
        <p:txBody>
          <a:bodyPr/>
          <a:lstStyle/>
          <a:p>
            <a:pPr algn="l"/>
            <a:r>
              <a:rPr lang="es-AR" dirty="0" smtClean="0"/>
              <a:t>La falta de inscripción implica un incumplimiento la una formalidad?</a:t>
            </a:r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23</a:t>
            </a:fld>
            <a:endParaRPr lang="es-AR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7.- </a:t>
            </a:r>
            <a:r>
              <a:rPr lang="es-AR" dirty="0" smtClean="0">
                <a:solidFill>
                  <a:srgbClr val="FF0000"/>
                </a:solidFill>
              </a:rPr>
              <a:t>Es el fin de la tipicidad?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Art. 17: las sociedades previstas en el Capitulo II de esta ley no pueden omitir requisitos esenciales </a:t>
            </a:r>
            <a:r>
              <a:rPr lang="es-AR" dirty="0" err="1" smtClean="0"/>
              <a:t>tipificantes</a:t>
            </a:r>
            <a:r>
              <a:rPr lang="es-AR" dirty="0" smtClean="0"/>
              <a:t> ni comprender elementos incompatibles con el tipo legal. En caso de infracción a estas reglas, la sociedad no produce los efectos propios del tipo  y queda regida por la Sección IV de este capitulo 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24</a:t>
            </a:fld>
            <a:endParaRPr lang="es-A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-857280"/>
            <a:ext cx="8229600" cy="3889844"/>
          </a:xfrm>
        </p:spPr>
        <p:txBody>
          <a:bodyPr>
            <a:normAutofit/>
          </a:bodyPr>
          <a:lstStyle/>
          <a:p>
            <a:pPr algn="ctr"/>
            <a:r>
              <a:rPr lang="es-AR" dirty="0" smtClean="0"/>
              <a:t>SOCIEDADES ATIPICAS PERO NO </a:t>
            </a:r>
            <a:r>
              <a:rPr lang="es-AR" dirty="0" smtClean="0"/>
              <a:t>TANTO..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 flipH="1">
            <a:off x="1785918" y="2643182"/>
            <a:ext cx="6643734" cy="3571899"/>
          </a:xfrm>
        </p:spPr>
        <p:txBody>
          <a:bodyPr>
            <a:normAutofit/>
          </a:bodyPr>
          <a:lstStyle/>
          <a:p>
            <a:pPr lvl="1"/>
            <a:endParaRPr lang="es-AR" dirty="0" smtClean="0"/>
          </a:p>
          <a:p>
            <a:r>
              <a:rPr lang="es-AR" dirty="0" smtClean="0"/>
              <a:t>Pero </a:t>
            </a:r>
            <a:r>
              <a:rPr lang="es-AR" dirty="0" smtClean="0"/>
              <a:t>por aplicación del art. 22 </a:t>
            </a:r>
            <a:r>
              <a:rPr lang="es-AR" dirty="0" smtClean="0"/>
              <a:t>sí </a:t>
            </a:r>
            <a:r>
              <a:rPr lang="es-AR" dirty="0" smtClean="0"/>
              <a:t>produce efectos propios del tipo  si se prueba que los terceros efectivamente lo conocieron….  </a:t>
            </a:r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25</a:t>
            </a:fld>
            <a:endParaRPr lang="es-A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79847"/>
          </a:xfrm>
        </p:spPr>
        <p:txBody>
          <a:bodyPr>
            <a:normAutofit/>
          </a:bodyPr>
          <a:lstStyle/>
          <a:p>
            <a:pPr algn="ctr"/>
            <a:r>
              <a:rPr lang="es-AR" dirty="0" smtClean="0"/>
              <a:t>NOVEDAD!</a:t>
            </a:r>
            <a:br>
              <a:rPr lang="es-AR" dirty="0" smtClean="0"/>
            </a:br>
            <a:r>
              <a:rPr lang="es-AR" dirty="0" smtClean="0"/>
              <a:t>art. 22 L.G.S.</a:t>
            </a: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7938258" cy="4320480"/>
          </a:xfrm>
        </p:spPr>
        <p:txBody>
          <a:bodyPr>
            <a:normAutofit fontScale="85000" lnSpcReduction="10000"/>
          </a:bodyPr>
          <a:lstStyle/>
          <a:p>
            <a:pPr algn="just"/>
            <a:endParaRPr lang="es-AR" dirty="0" smtClean="0"/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El contrato social puede ser invocado entre los socios.</a:t>
            </a:r>
          </a:p>
          <a:p>
            <a:pPr algn="just"/>
            <a:r>
              <a:rPr lang="es-AR" dirty="0" smtClean="0"/>
              <a:t>Es oponible a los terceros sólo si se prueba que </a:t>
            </a:r>
            <a:r>
              <a:rPr lang="es-AR" u="sng" dirty="0" smtClean="0"/>
              <a:t>lo conocieron efectivamente</a:t>
            </a:r>
            <a:r>
              <a:rPr lang="es-AR" dirty="0" smtClean="0"/>
              <a:t> </a:t>
            </a:r>
            <a:r>
              <a:rPr lang="es-AR" u="sng" dirty="0" smtClean="0"/>
              <a:t>al tiempo de la contratación</a:t>
            </a:r>
            <a:r>
              <a:rPr lang="es-AR" dirty="0" smtClean="0"/>
              <a:t> o del nacimiento de la relación obligatoria.</a:t>
            </a:r>
          </a:p>
          <a:p>
            <a:pPr algn="just"/>
            <a:r>
              <a:rPr lang="es-AR" dirty="0" smtClean="0"/>
              <a:t>También puede ser invocado por los terceros contra la sociedad, los socios y los administradores.</a:t>
            </a:r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26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79847"/>
          </a:xfrm>
        </p:spPr>
        <p:txBody>
          <a:bodyPr>
            <a:normAutofit/>
          </a:bodyPr>
          <a:lstStyle/>
          <a:p>
            <a:pPr algn="ctr"/>
            <a:r>
              <a:rPr lang="es-AR" dirty="0" smtClean="0"/>
              <a:t>NOVEDAD!</a:t>
            </a:r>
            <a:br>
              <a:rPr lang="es-AR" dirty="0" smtClean="0"/>
            </a:br>
            <a:r>
              <a:rPr lang="es-AR" dirty="0" smtClean="0"/>
              <a:t>art. 23 L.G.S.</a:t>
            </a: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7938258" cy="4320480"/>
          </a:xfrm>
        </p:spPr>
        <p:txBody>
          <a:bodyPr>
            <a:normAutofit fontScale="77500" lnSpcReduction="20000"/>
          </a:bodyPr>
          <a:lstStyle/>
          <a:p>
            <a:pPr algn="just"/>
            <a:endParaRPr lang="es-AR" dirty="0" smtClean="0"/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Las cláusulas relativas a la representación, administración y gobierno pueden ser  invocadas entre los socios. </a:t>
            </a:r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Relaciones con tercero: cualquiera de los socios representa salvo prueba que efectivamente conocieron el contrato.</a:t>
            </a:r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Pueden adquirir bienes registrables, requiere un acto de reconocimiento por escritura pública o instrumento privado con firma certificada</a:t>
            </a:r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27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79847"/>
          </a:xfrm>
        </p:spPr>
        <p:txBody>
          <a:bodyPr>
            <a:normAutofit/>
          </a:bodyPr>
          <a:lstStyle/>
          <a:p>
            <a:pPr algn="ctr"/>
            <a:r>
              <a:rPr lang="es-AR" dirty="0" smtClean="0"/>
              <a:t>NOVEDAD!</a:t>
            </a:r>
            <a:br>
              <a:rPr lang="es-AR" dirty="0" smtClean="0"/>
            </a:br>
            <a:r>
              <a:rPr lang="es-AR" dirty="0" smtClean="0"/>
              <a:t>art. 24 L.G.S.</a:t>
            </a: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755576" y="2132856"/>
            <a:ext cx="7938258" cy="4464496"/>
          </a:xfrm>
        </p:spPr>
        <p:txBody>
          <a:bodyPr>
            <a:normAutofit fontScale="70000" lnSpcReduction="20000"/>
          </a:bodyPr>
          <a:lstStyle/>
          <a:p>
            <a:pPr algn="just"/>
            <a:endParaRPr lang="es-AR" dirty="0" smtClean="0"/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Los socios responden frente a los terceros como obligados </a:t>
            </a:r>
            <a:r>
              <a:rPr lang="es-AR" b="1" u="sng" dirty="0" smtClean="0"/>
              <a:t>simplemente mancomunados </a:t>
            </a:r>
            <a:r>
              <a:rPr lang="es-AR" dirty="0" smtClean="0"/>
              <a:t>y por partes iguales , salvo que la solidaridad (con la sociedad o entre ellos) o una distinta proporción resulte:</a:t>
            </a:r>
          </a:p>
          <a:p>
            <a:pPr algn="just"/>
            <a:r>
              <a:rPr lang="es-AR" dirty="0" smtClean="0"/>
              <a:t> </a:t>
            </a:r>
          </a:p>
          <a:p>
            <a:pPr marL="514350" indent="-514350" algn="just">
              <a:buAutoNum type="arabicParenR"/>
            </a:pPr>
            <a:r>
              <a:rPr lang="es-AR" dirty="0" smtClean="0"/>
              <a:t>1) De una estipulación expresa de una relación o conjunto de relaciones</a:t>
            </a:r>
          </a:p>
          <a:p>
            <a:pPr marL="514350" indent="-514350" algn="just">
              <a:buAutoNum type="arabicParenR"/>
            </a:pPr>
            <a:endParaRPr lang="es-AR" dirty="0" smtClean="0"/>
          </a:p>
          <a:p>
            <a:pPr marL="514350" indent="-514350" algn="just">
              <a:buAutoNum type="arabicParenR"/>
            </a:pPr>
            <a:r>
              <a:rPr lang="es-AR" dirty="0" smtClean="0"/>
              <a:t>2) de una estipulación del contrato social</a:t>
            </a:r>
          </a:p>
          <a:p>
            <a:pPr marL="514350" indent="-514350" algn="just">
              <a:buAutoNum type="arabicParenR"/>
            </a:pPr>
            <a:endParaRPr lang="es-AR" dirty="0" smtClean="0"/>
          </a:p>
          <a:p>
            <a:pPr marL="514350" indent="-514350" algn="just">
              <a:buAutoNum type="arabicParenR"/>
            </a:pPr>
            <a:r>
              <a:rPr lang="es-AR" dirty="0" smtClean="0"/>
              <a:t>3) de las reglas del tipo que manifestaron adoptar y respecto de la cual se dejaron de cumplir requisitos sustanciales o formales.</a:t>
            </a:r>
          </a:p>
          <a:p>
            <a:pPr marL="514350" indent="-514350" algn="just">
              <a:buAutoNum type="arabicParenR"/>
            </a:pPr>
            <a:endParaRPr lang="es-AR" dirty="0" smtClean="0"/>
          </a:p>
          <a:p>
            <a:pPr marL="514350" indent="-514350" algn="just">
              <a:buAutoNum type="arabicParenR"/>
            </a:pPr>
            <a:endParaRPr lang="es-AR" dirty="0" smtClean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28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748464" cy="1224136"/>
          </a:xfrm>
        </p:spPr>
        <p:txBody>
          <a:bodyPr numCol="2">
            <a:noAutofit/>
          </a:bodyPr>
          <a:lstStyle/>
          <a:p>
            <a:pPr algn="l"/>
            <a:r>
              <a:rPr lang="es-AR" sz="3600" dirty="0" smtClean="0"/>
              <a:t>                        </a:t>
            </a:r>
            <a:br>
              <a:rPr lang="es-AR" sz="3600" dirty="0" smtClean="0"/>
            </a:br>
            <a:r>
              <a:rPr lang="es-AR" sz="3600" dirty="0" smtClean="0"/>
              <a:t>Novedad!</a:t>
            </a:r>
            <a:br>
              <a:rPr lang="es-AR" sz="3600" dirty="0" smtClean="0"/>
            </a:br>
            <a:r>
              <a:rPr lang="es-AR" sz="3600" dirty="0" smtClean="0"/>
              <a:t>REGULARIZACION</a:t>
            </a:r>
            <a:br>
              <a:rPr lang="es-AR" sz="3600" dirty="0" smtClean="0"/>
            </a:br>
            <a:r>
              <a:rPr lang="es-AR" sz="3600" dirty="0" smtClean="0"/>
              <a:t>                   </a:t>
            </a:r>
            <a:br>
              <a:rPr lang="es-AR" sz="3600" dirty="0" smtClean="0"/>
            </a:br>
            <a:r>
              <a:rPr lang="es-AR" sz="3600" dirty="0" smtClean="0"/>
              <a:t>vs</a:t>
            </a:r>
            <a:br>
              <a:rPr lang="es-AR" sz="3600" dirty="0" smtClean="0"/>
            </a:br>
            <a:r>
              <a:rPr lang="es-AR" sz="3600" dirty="0" smtClean="0"/>
              <a:t>   SUBSANACION</a:t>
            </a:r>
            <a:endParaRPr lang="es-AR" sz="3600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827584" y="2852936"/>
            <a:ext cx="7938258" cy="302433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s-AR" sz="5100" dirty="0" smtClean="0"/>
              <a:t>Art. 25: </a:t>
            </a:r>
          </a:p>
          <a:p>
            <a:pPr algn="just"/>
            <a:r>
              <a:rPr lang="es-AR" dirty="0" smtClean="0"/>
              <a:t>Puede subsanarse a iniciativa de la sociedad  o de los socios</a:t>
            </a:r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A falta de acuerdo unánime, la subsanación puede ser ordenada judicialmente en procedimiento sumarísimo.</a:t>
            </a:r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El juez suple la falta de acuerdo y el disconforme puede ejercer el derecho de receso.</a:t>
            </a:r>
          </a:p>
          <a:p>
            <a:pPr algn="just"/>
            <a:endParaRPr lang="es-AR" dirty="0" smtClean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29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4400" dirty="0" smtClean="0"/>
              <a:t>Se </a:t>
            </a:r>
            <a:r>
              <a:rPr lang="es-AR" sz="4400" dirty="0" smtClean="0"/>
              <a:t>aplican normas de “Persona Jurídica” “Parte general” </a:t>
            </a:r>
            <a:r>
              <a:rPr lang="es-AR" sz="4400" dirty="0" smtClean="0"/>
              <a:t>a las sociedades?</a:t>
            </a:r>
            <a:endParaRPr lang="es-AR" sz="4400" dirty="0"/>
          </a:p>
        </p:txBody>
      </p:sp>
      <p:sp>
        <p:nvSpPr>
          <p:cNvPr id="8" name="7 Subtítulo"/>
          <p:cNvSpPr>
            <a:spLocks noGrp="1"/>
          </p:cNvSpPr>
          <p:nvPr>
            <p:ph type="subTitle" idx="1"/>
          </p:nvPr>
        </p:nvSpPr>
        <p:spPr>
          <a:xfrm>
            <a:off x="467544" y="2780928"/>
            <a:ext cx="8136904" cy="3600400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Arial" pitchFamily="34" charset="0"/>
              <a:buChar char="•"/>
            </a:pPr>
            <a:r>
              <a:rPr lang="es-AR" dirty="0" smtClean="0"/>
              <a:t>Respuesta: </a:t>
            </a:r>
            <a:r>
              <a:rPr lang="es-AR" dirty="0" smtClean="0"/>
              <a:t> SI, ART 150 </a:t>
            </a:r>
            <a:r>
              <a:rPr lang="es-AR" dirty="0" err="1" smtClean="0"/>
              <a:t>CCyC</a:t>
            </a:r>
            <a:endParaRPr lang="es-AR" dirty="0" smtClean="0"/>
          </a:p>
          <a:p>
            <a:pPr algn="just">
              <a:buFont typeface="Arial" pitchFamily="34" charset="0"/>
              <a:buChar char="•"/>
            </a:pPr>
            <a:endParaRPr lang="es-AR" dirty="0" smtClean="0"/>
          </a:p>
          <a:p>
            <a:pPr algn="just">
              <a:buFont typeface="Arial" pitchFamily="34" charset="0"/>
              <a:buChar char="•"/>
            </a:pPr>
            <a:r>
              <a:rPr lang="es-AR" dirty="0" smtClean="0"/>
              <a:t>Inoponibilidad de la personalidad jurídica (art. 144 </a:t>
            </a:r>
            <a:r>
              <a:rPr lang="es-AR" dirty="0" err="1" smtClean="0"/>
              <a:t>CCyC</a:t>
            </a:r>
            <a:r>
              <a:rPr lang="es-AR" dirty="0" smtClean="0"/>
              <a:t> vs art. 54 ter LGS)</a:t>
            </a:r>
          </a:p>
          <a:p>
            <a:pPr algn="just">
              <a:buFont typeface="Arial" pitchFamily="34" charset="0"/>
              <a:buChar char="•"/>
            </a:pPr>
            <a:r>
              <a:rPr lang="es-AR" dirty="0" smtClean="0"/>
              <a:t>Atributos y efectos de la personalidad.</a:t>
            </a:r>
          </a:p>
          <a:p>
            <a:pPr algn="just">
              <a:buFont typeface="Arial" pitchFamily="34" charset="0"/>
              <a:buChar char="•"/>
            </a:pPr>
            <a:r>
              <a:rPr lang="es-AR" dirty="0" smtClean="0"/>
              <a:t>Asambleas y Reuniones a distancia y </a:t>
            </a:r>
            <a:r>
              <a:rPr lang="es-AR" dirty="0" err="1" smtClean="0"/>
              <a:t>autoconvocatoria</a:t>
            </a:r>
            <a:endParaRPr lang="es-AR" dirty="0" smtClean="0"/>
          </a:p>
          <a:p>
            <a:pPr algn="just">
              <a:buFont typeface="Arial" pitchFamily="34" charset="0"/>
              <a:buChar char="•"/>
            </a:pPr>
            <a:r>
              <a:rPr lang="es-AR" dirty="0" smtClean="0"/>
              <a:t>Obstáculo para las decisiones </a:t>
            </a:r>
          </a:p>
          <a:p>
            <a:pPr algn="just">
              <a:buFont typeface="Arial" pitchFamily="34" charset="0"/>
              <a:buChar char="•"/>
            </a:pPr>
            <a:endParaRPr lang="es-AR" dirty="0" smtClean="0"/>
          </a:p>
          <a:p>
            <a:pPr algn="just">
              <a:buFont typeface="Arial" pitchFamily="34" charset="0"/>
              <a:buChar char="•"/>
            </a:pPr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692696"/>
            <a:ext cx="741682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Artículo 25 LGS</a:t>
            </a:r>
          </a:p>
          <a:p>
            <a:pPr algn="ctr"/>
            <a:endParaRPr lang="es-AR" sz="2000" u="sng" dirty="0" smtClean="0"/>
          </a:p>
          <a:p>
            <a:pPr algn="ctr"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2500" b="1" dirty="0" smtClean="0"/>
              <a:t>DISOLUCION Y LIQUIDACION </a:t>
            </a:r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500" b="1" dirty="0" smtClean="0"/>
          </a:p>
          <a:p>
            <a:r>
              <a:rPr lang="es-AR" sz="2500" dirty="0" smtClean="0"/>
              <a:t>Cualquiera de los socios puede provocar la disolución cuando no haya pacto de duración, mediante notificación </a:t>
            </a:r>
            <a:r>
              <a:rPr lang="es-AR" sz="2500" dirty="0" smtClean="0"/>
              <a:t>fehaciente </a:t>
            </a:r>
            <a:r>
              <a:rPr lang="es-AR" sz="2500" dirty="0" smtClean="0"/>
              <a:t>.</a:t>
            </a:r>
          </a:p>
          <a:p>
            <a:r>
              <a:rPr lang="es-AR" sz="2500" dirty="0" smtClean="0"/>
              <a:t>Los efectos se producen de pleno derecho entre los socios a los 90 días de la última notificación.</a:t>
            </a:r>
          </a:p>
          <a:p>
            <a:r>
              <a:rPr lang="es-AR" sz="2500" dirty="0" smtClean="0"/>
              <a:t>Los socios que deseen permanecer deben pagar a los salientes su parte.</a:t>
            </a:r>
          </a:p>
          <a:p>
            <a:r>
              <a:rPr lang="es-AR" sz="2500" dirty="0" smtClean="0"/>
              <a:t>La liquidación se rige por las normas del contrato y de la ley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30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692696"/>
            <a:ext cx="741682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Artículo 26 LGS</a:t>
            </a:r>
          </a:p>
          <a:p>
            <a:pPr algn="ctr"/>
            <a:endParaRPr lang="es-AR" sz="2000" u="sng" dirty="0" smtClean="0"/>
          </a:p>
          <a:p>
            <a:pPr algn="ctr"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2500" b="1" dirty="0" smtClean="0"/>
              <a:t>RELACIONES ENTRE LOS ACREEDORES SOCIALES Y PARTICULARES DE LOS SOCIOS</a:t>
            </a:r>
          </a:p>
          <a:p>
            <a:endParaRPr lang="es-AR" sz="2500" dirty="0" smtClean="0"/>
          </a:p>
          <a:p>
            <a:r>
              <a:rPr lang="es-AR" sz="2500" dirty="0" smtClean="0"/>
              <a:t>Se rigen como si se tratara de una sociedad del Capitulo II (antes regulares) incluso (antes salvo) respecto de los bienes registrables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31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es-AR" sz="3600" dirty="0" smtClean="0"/>
              <a:t>Nulidad que afecte el vinculo de un socio</a:t>
            </a:r>
            <a:endParaRPr lang="es-A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s-AR" dirty="0" smtClean="0"/>
              <a:t>Art. 16 </a:t>
            </a:r>
          </a:p>
          <a:p>
            <a:pPr algn="just"/>
            <a:r>
              <a:rPr lang="es-AR" b="1" dirty="0">
                <a:solidFill>
                  <a:srgbClr val="000000"/>
                </a:solidFill>
              </a:rPr>
              <a:t>La nulidad o anulación que afecte el vínculo de alguno de los socios no producirá la nulidad, anulación o resolución del contrato, excepto que la participación o la prestación de ese socio deba considerarse esencial, habida cuenta de las circunstancias o </a:t>
            </a:r>
            <a:r>
              <a:rPr lang="es-AR" b="1" u="sng" dirty="0">
                <a:solidFill>
                  <a:srgbClr val="000000"/>
                </a:solidFill>
              </a:rPr>
              <a:t>que se trate de socio único</a:t>
            </a:r>
            <a:r>
              <a:rPr lang="es-AR" b="1" u="sng" dirty="0" smtClean="0">
                <a:solidFill>
                  <a:srgbClr val="000000"/>
                </a:solidFill>
              </a:rPr>
              <a:t>.</a:t>
            </a:r>
          </a:p>
          <a:p>
            <a:pPr algn="just"/>
            <a:r>
              <a:rPr lang="es-AR" dirty="0"/>
              <a:t/>
            </a:r>
            <a:br>
              <a:rPr lang="es-AR" dirty="0"/>
            </a:br>
            <a:r>
              <a:rPr lang="es-AR" b="1" dirty="0">
                <a:solidFill>
                  <a:srgbClr val="000000"/>
                </a:solidFill>
              </a:rPr>
              <a:t>Si se trata de sociedad en comandita simple o por acciones, o de sociedad de capital e industria, el vicio de la voluntad del único socio de una de las categorías de socios hace anulable el contrato.”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8761286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AR" u="sng" dirty="0" smtClean="0">
                <a:solidFill>
                  <a:srgbClr val="00B0F0"/>
                </a:solidFill>
              </a:rPr>
              <a:t>NOVEDAD!</a:t>
            </a:r>
            <a:br>
              <a:rPr lang="es-AR" u="sng" dirty="0" smtClean="0">
                <a:solidFill>
                  <a:srgbClr val="00B0F0"/>
                </a:solidFill>
              </a:rPr>
            </a:br>
            <a:r>
              <a:rPr lang="es-AR" u="sng" dirty="0" smtClean="0">
                <a:solidFill>
                  <a:srgbClr val="00B0F0"/>
                </a:solidFill>
              </a:rPr>
              <a:t>Artículo </a:t>
            </a:r>
            <a:r>
              <a:rPr lang="es-AR" u="sng" dirty="0" smtClean="0">
                <a:solidFill>
                  <a:srgbClr val="00B0F0"/>
                </a:solidFill>
              </a:rPr>
              <a:t>27 LGS</a:t>
            </a:r>
            <a:br>
              <a:rPr lang="es-AR" u="sng" dirty="0" smtClean="0">
                <a:solidFill>
                  <a:srgbClr val="00B0F0"/>
                </a:solidFill>
              </a:rPr>
            </a:br>
            <a:r>
              <a:rPr lang="es-AR" sz="3200" u="sng" dirty="0" smtClean="0">
                <a:solidFill>
                  <a:srgbClr val="00B0F0"/>
                </a:solidFill>
              </a:rPr>
              <a:t/>
            </a:r>
            <a:br>
              <a:rPr lang="es-AR" sz="3200" u="sng" dirty="0" smtClean="0">
                <a:solidFill>
                  <a:srgbClr val="00B0F0"/>
                </a:solidFill>
              </a:rPr>
            </a:br>
            <a:r>
              <a:rPr lang="es-AR" dirty="0" smtClean="0">
                <a:solidFill>
                  <a:srgbClr val="00B0F0"/>
                </a:solidFill>
              </a:rPr>
              <a:t>Sociedades entre cónyuges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es-AR" sz="4000" dirty="0" smtClean="0"/>
              <a:t>De cualquier tipo incluso del Cap. IV.</a:t>
            </a:r>
          </a:p>
          <a:p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33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15616" y="188640"/>
            <a:ext cx="7344816" cy="607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INSCRIPCION EN EL REGISTRO PUBLICO</a:t>
            </a:r>
          </a:p>
          <a:p>
            <a:endParaRPr lang="es-AR" u="sng" dirty="0" smtClean="0"/>
          </a:p>
          <a:p>
            <a:pPr algn="ctr"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2800" b="1" dirty="0" smtClean="0"/>
              <a:t>ART. 5 LGS </a:t>
            </a:r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300" b="1" dirty="0" smtClean="0"/>
          </a:p>
          <a:p>
            <a:pPr algn="just"/>
            <a:r>
              <a:rPr lang="es-AR" sz="2400" b="1" dirty="0">
                <a:solidFill>
                  <a:srgbClr val="000000"/>
                </a:solidFill>
              </a:rPr>
              <a:t>El acto constitutivo, su modificación y el reglamento</a:t>
            </a:r>
            <a:r>
              <a:rPr lang="es-AR" sz="2400" b="1" dirty="0" smtClean="0">
                <a:solidFill>
                  <a:srgbClr val="000000"/>
                </a:solidFill>
              </a:rPr>
              <a:t>, </a:t>
            </a:r>
            <a:r>
              <a:rPr lang="es-AR" sz="2400" b="1" dirty="0">
                <a:solidFill>
                  <a:srgbClr val="000000"/>
                </a:solidFill>
              </a:rPr>
              <a:t>se inscribirán en el Registro Público del domicilio social y en el Registro que corresponda al asiento de cada </a:t>
            </a:r>
            <a:r>
              <a:rPr lang="es-AR" sz="2400" b="1" dirty="0" smtClean="0">
                <a:solidFill>
                  <a:srgbClr val="000000"/>
                </a:solidFill>
              </a:rPr>
              <a:t>sucursal.</a:t>
            </a:r>
          </a:p>
          <a:p>
            <a:pPr algn="just"/>
            <a:r>
              <a:rPr lang="es-AR" sz="2400" b="1" dirty="0" smtClean="0">
                <a:solidFill>
                  <a:srgbClr val="000000"/>
                </a:solidFill>
              </a:rPr>
              <a:t> </a:t>
            </a:r>
            <a:r>
              <a:rPr lang="es-AR" sz="2400" b="1" dirty="0">
                <a:solidFill>
                  <a:srgbClr val="000000"/>
                </a:solidFill>
              </a:rPr>
              <a:t>La inscripción se dispondrá previa ratificación de los otorgantes, excepto cuando se extienda por instrumento público o las firmas sean autenticadas por escribano público u otro funcionario competente.  </a:t>
            </a:r>
            <a:endParaRPr lang="es-AR" sz="2400" b="1" dirty="0" smtClean="0">
              <a:solidFill>
                <a:srgbClr val="000000"/>
              </a:solidFill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34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1340768"/>
            <a:ext cx="79928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>
                <a:solidFill>
                  <a:srgbClr val="00B0F0"/>
                </a:solidFill>
              </a:rPr>
              <a:t>NOVEDAD!!</a:t>
            </a:r>
          </a:p>
          <a:p>
            <a:pPr algn="ctr"/>
            <a:endParaRPr lang="es-AR" sz="2800" u="sng" dirty="0" smtClean="0">
              <a:solidFill>
                <a:srgbClr val="00B0F0"/>
              </a:solidFill>
            </a:endParaRPr>
          </a:p>
          <a:p>
            <a:pPr algn="ctr"/>
            <a:r>
              <a:rPr lang="es-AR" sz="2800" u="sng" dirty="0" smtClean="0">
                <a:solidFill>
                  <a:srgbClr val="00B0F0"/>
                </a:solidFill>
              </a:rPr>
              <a:t>ULTIMO PARRAFO DEL ART. 5 LGS</a:t>
            </a:r>
          </a:p>
          <a:p>
            <a:pPr algn="ctr"/>
            <a:r>
              <a:rPr lang="es-AR" sz="2800" u="sng" dirty="0" smtClean="0">
                <a:solidFill>
                  <a:srgbClr val="00B0F0"/>
                </a:solidFill>
              </a:rPr>
              <a:t> </a:t>
            </a:r>
          </a:p>
          <a:p>
            <a:pPr lvl="0" algn="just"/>
            <a:r>
              <a:rPr lang="es-AR" sz="2400" b="1" u="sng" dirty="0">
                <a:solidFill>
                  <a:srgbClr val="000000"/>
                </a:solidFill>
              </a:rPr>
              <a:t>Publicidad en la documentación. </a:t>
            </a:r>
            <a:endParaRPr lang="es-AR" sz="2400" b="1" u="sng" dirty="0" smtClean="0">
              <a:solidFill>
                <a:srgbClr val="000000"/>
              </a:solidFill>
            </a:endParaRPr>
          </a:p>
          <a:p>
            <a:pPr lvl="0" algn="just"/>
            <a:endParaRPr lang="es-AR" sz="2400" b="1" dirty="0">
              <a:solidFill>
                <a:srgbClr val="000000"/>
              </a:solidFill>
            </a:endParaRPr>
          </a:p>
          <a:p>
            <a:pPr lvl="0" algn="just"/>
            <a:r>
              <a:rPr lang="es-AR" sz="2400" b="1" dirty="0" smtClean="0">
                <a:solidFill>
                  <a:srgbClr val="000000"/>
                </a:solidFill>
              </a:rPr>
              <a:t>Las </a:t>
            </a:r>
            <a:r>
              <a:rPr lang="es-AR" sz="2400" b="1" dirty="0">
                <a:solidFill>
                  <a:srgbClr val="000000"/>
                </a:solidFill>
              </a:rPr>
              <a:t>sociedades harán constar en la documentación que de ellas emane, la dirección de su sede y los datos que identifiquen su inscripción en el Registro</a:t>
            </a:r>
            <a:r>
              <a:rPr lang="es-AR" sz="2400" b="1" dirty="0" smtClean="0">
                <a:solidFill>
                  <a:srgbClr val="000000"/>
                </a:solidFill>
              </a:rPr>
              <a:t>.”</a:t>
            </a:r>
            <a:endParaRPr lang="es-AR" sz="2300" u="sng" dirty="0">
              <a:solidFill>
                <a:prstClr val="white"/>
              </a:solidFill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35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3600" u="sng" dirty="0" smtClean="0">
                <a:solidFill>
                  <a:srgbClr val="00B0F0"/>
                </a:solidFill>
              </a:rPr>
              <a:t>PLAZOS PARA LA INSCRIPCION</a:t>
            </a:r>
            <a:br>
              <a:rPr lang="es-AR" sz="3600" u="sng" dirty="0" smtClean="0">
                <a:solidFill>
                  <a:srgbClr val="00B0F0"/>
                </a:solidFill>
              </a:rPr>
            </a:br>
            <a:r>
              <a:rPr lang="es-AR" sz="3600" u="sng" dirty="0" smtClean="0">
                <a:solidFill>
                  <a:srgbClr val="00B0F0"/>
                </a:solidFill>
              </a:rPr>
              <a:t>ART. 6 LGS</a:t>
            </a:r>
            <a:r>
              <a:rPr lang="es-AR" sz="3600" dirty="0" smtClean="0"/>
              <a:t> 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just"/>
            <a:r>
              <a:rPr lang="es-AR" sz="3200" dirty="0" smtClean="0"/>
              <a:t>Plazo 20 días </a:t>
            </a:r>
          </a:p>
          <a:p>
            <a:pPr algn="just"/>
            <a:r>
              <a:rPr lang="es-AR" sz="3200" dirty="0" smtClean="0"/>
              <a:t>Prorroga de 30 días</a:t>
            </a:r>
          </a:p>
          <a:p>
            <a:pPr algn="just"/>
            <a:r>
              <a:rPr lang="es-AR" sz="3200" dirty="0" smtClean="0"/>
              <a:t>Inscripción tardía: sólo si no media </a:t>
            </a:r>
            <a:r>
              <a:rPr lang="es-AR" sz="3200" dirty="0" smtClean="0"/>
              <a:t>oposición </a:t>
            </a:r>
            <a:r>
              <a:rPr lang="es-AR" sz="3200" dirty="0" smtClean="0"/>
              <a:t>de parte </a:t>
            </a:r>
            <a:r>
              <a:rPr lang="es-AR" sz="3200" dirty="0" smtClean="0"/>
              <a:t>interesada ¿?</a:t>
            </a:r>
            <a:endParaRPr lang="es-AR" sz="3200" dirty="0" smtClean="0"/>
          </a:p>
          <a:p>
            <a:pPr algn="just"/>
            <a:r>
              <a:rPr lang="es-AR" sz="3200" dirty="0" smtClean="0"/>
              <a:t>Autorizados para la inscripción</a:t>
            </a:r>
            <a:endParaRPr lang="es-AR" sz="3200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36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dirty="0" smtClean="0"/>
              <a:t>Socios herederos menores, incapaces o con capacidad restringida</a:t>
            </a:r>
            <a:br>
              <a:rPr lang="es-AR" dirty="0" smtClean="0"/>
            </a:br>
            <a:r>
              <a:rPr lang="es-AR" dirty="0" smtClean="0"/>
              <a:t>Arts. 28 y 29 LGS 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2"/>
            <a:ext cx="7772400" cy="2877591"/>
          </a:xfrm>
        </p:spPr>
        <p:txBody>
          <a:bodyPr>
            <a:normAutofit fontScale="77500" lnSpcReduction="20000"/>
          </a:bodyPr>
          <a:lstStyle/>
          <a:p>
            <a:endParaRPr lang="es-AR" dirty="0" smtClean="0"/>
          </a:p>
          <a:p>
            <a:pPr algn="l"/>
            <a:r>
              <a:rPr lang="es-AR" sz="3300" dirty="0" smtClean="0"/>
              <a:t>Se adaptan ambos artículos a la derogación de la referencia a la ley 14.394, a los principios de capacidad restringida y a la figura del sostén de la persona menor de edad o con capacidad restringida.</a:t>
            </a:r>
          </a:p>
          <a:p>
            <a:pPr algn="l"/>
            <a:endParaRPr lang="es-AR" sz="3300" dirty="0" smtClean="0"/>
          </a:p>
          <a:p>
            <a:pPr algn="l"/>
            <a:r>
              <a:rPr lang="es-AR" sz="3300" dirty="0" smtClean="0"/>
              <a:t>Se elimina la nulidad de la sociedad entre cónyuges antes prohibida.</a:t>
            </a:r>
          </a:p>
          <a:p>
            <a:pPr algn="l"/>
            <a:endParaRPr lang="es-AR" sz="330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37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>
                <a:solidFill>
                  <a:srgbClr val="002060"/>
                </a:solidFill>
              </a:rPr>
              <a:t>Modificaciones  a la </a:t>
            </a:r>
            <a:br>
              <a:rPr lang="es-AR" dirty="0" smtClean="0">
                <a:solidFill>
                  <a:srgbClr val="002060"/>
                </a:solidFill>
              </a:rPr>
            </a:br>
            <a:r>
              <a:rPr lang="es-AR" dirty="0" smtClean="0">
                <a:solidFill>
                  <a:srgbClr val="002060"/>
                </a:solidFill>
              </a:rPr>
              <a:t>Ley 19.550</a:t>
            </a:r>
            <a:endParaRPr lang="es-AR" dirty="0">
              <a:solidFill>
                <a:srgbClr val="002060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algn="ctr"/>
            <a:endParaRPr lang="es-AR" sz="4800" dirty="0" smtClean="0"/>
          </a:p>
          <a:p>
            <a:pPr algn="ctr"/>
            <a:r>
              <a:rPr lang="es-AR" sz="4800" dirty="0" smtClean="0"/>
              <a:t>26 ARTS. MODIFICADOS</a:t>
            </a:r>
            <a:endParaRPr lang="es-AR" sz="4800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EJES DE LA REFORMA A LA LEY 19.550</a:t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s-AR" dirty="0" smtClean="0"/>
              <a:t>SOCIEDAD UNIPERSONAL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REGIMEN DE LAS SIMPLES SOCIEDADES, DE HECHO IRREGULARES Y ATIPICAS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5</a:t>
            </a:fld>
            <a:endParaRPr lang="es-A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980728"/>
            <a:ext cx="7920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AR" sz="2800" u="sng" dirty="0" smtClean="0"/>
          </a:p>
          <a:p>
            <a:pPr algn="ctr"/>
            <a:r>
              <a:rPr lang="es-AR" sz="2800" u="sng" dirty="0" smtClean="0"/>
              <a:t>CAMBIO EN TITULOS </a:t>
            </a:r>
          </a:p>
          <a:p>
            <a:pPr algn="ctr"/>
            <a:endParaRPr lang="es-AR" sz="2800" u="sng" dirty="0" smtClean="0"/>
          </a:p>
          <a:p>
            <a:pPr algn="ctr"/>
            <a:r>
              <a:rPr lang="es-AR" sz="2800" u="sng" dirty="0" smtClean="0"/>
              <a:t>1) Denominación </a:t>
            </a:r>
            <a:r>
              <a:rPr lang="es-AR" sz="2800" u="sng" dirty="0" smtClean="0"/>
              <a:t>de la Ley 19.550: </a:t>
            </a:r>
          </a:p>
          <a:p>
            <a:pPr algn="ctr"/>
            <a:r>
              <a:rPr lang="es-AR" sz="2800" u="sng" dirty="0" smtClean="0"/>
              <a:t>LEY GENERAL DE SOCIEDADES</a:t>
            </a:r>
          </a:p>
          <a:p>
            <a:pPr algn="ctr"/>
            <a:endParaRPr lang="es-AR" sz="2800" u="sng" dirty="0" smtClean="0"/>
          </a:p>
          <a:p>
            <a:pPr>
              <a:buFont typeface="Wingdings" pitchFamily="2" charset="2"/>
              <a:buChar char="q"/>
            </a:pPr>
            <a:r>
              <a:rPr lang="es-AR" sz="2400" dirty="0" smtClean="0"/>
              <a:t>De la existencia de la sociedad </a:t>
            </a:r>
            <a:r>
              <a:rPr lang="es-AR" sz="2400" u="sng" strike="sngStrike" dirty="0" smtClean="0"/>
              <a:t>(comercial) </a:t>
            </a:r>
          </a:p>
          <a:p>
            <a:endParaRPr lang="es-AR" sz="2400" u="sng" strike="sngStrike" dirty="0" smtClean="0"/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es-AR" sz="2400" dirty="0" smtClean="0"/>
              <a:t>De las sociedades no constituidas según los tipos del Capitulo II y otros supuestos (</a:t>
            </a:r>
            <a:r>
              <a:rPr lang="es-AR" sz="2400" strike="sngStrike" dirty="0" smtClean="0"/>
              <a:t>De la sociedad no constituida no regularmente</a:t>
            </a:r>
            <a:r>
              <a:rPr lang="es-AR" sz="2400" b="1" dirty="0" smtClean="0"/>
              <a:t>) 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6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 1. Y </a:t>
            </a:r>
            <a:r>
              <a:rPr lang="es-AR" dirty="0" smtClean="0"/>
              <a:t>las sociedades civiles</a:t>
            </a:r>
            <a:r>
              <a:rPr lang="es-AR" dirty="0" smtClean="0"/>
              <a:t>?????</a:t>
            </a:r>
            <a:br>
              <a:rPr lang="es-AR" dirty="0" smtClean="0"/>
            </a:br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722313" y="3287712"/>
            <a:ext cx="7772400" cy="3165623"/>
          </a:xfrm>
        </p:spPr>
        <p:txBody>
          <a:bodyPr>
            <a:normAutofit/>
          </a:bodyPr>
          <a:lstStyle/>
          <a:p>
            <a:pPr algn="l"/>
            <a:r>
              <a:rPr lang="es-AR" dirty="0" smtClean="0"/>
              <a:t>Se incluyen dentro de las Sección IV, De las sociedades no constituidas según los tipos del Capitulo II y otros supuestos?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Deben subsanarse? O transformarse?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En qué plazo?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Hay sanción para el incumplimiento?</a:t>
            </a:r>
          </a:p>
          <a:p>
            <a:pPr algn="l"/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7</a:t>
            </a:fld>
            <a:endParaRPr lang="es-A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755576" y="692696"/>
            <a:ext cx="7739200" cy="1584176"/>
          </a:xfrm>
        </p:spPr>
        <p:txBody>
          <a:bodyPr>
            <a:normAutofit/>
          </a:bodyPr>
          <a:lstStyle/>
          <a:p>
            <a:pPr algn="ctr"/>
            <a:r>
              <a:rPr lang="es-AR" sz="3600" dirty="0" smtClean="0">
                <a:solidFill>
                  <a:srgbClr val="00B0F0"/>
                </a:solidFill>
              </a:rPr>
              <a:t>SOCIEDAD ANONIMA UNIPERSONAL (SAU)</a:t>
            </a:r>
            <a:endParaRPr lang="es-AR" sz="2700" dirty="0">
              <a:solidFill>
                <a:srgbClr val="00B0F0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827583" y="2276872"/>
            <a:ext cx="7667129" cy="3816423"/>
          </a:xfrm>
        </p:spPr>
        <p:txBody>
          <a:bodyPr>
            <a:normAutofit fontScale="70000" lnSpcReduction="20000"/>
          </a:bodyPr>
          <a:lstStyle/>
          <a:p>
            <a:pPr algn="l">
              <a:buFont typeface="Wingdings" pitchFamily="2" charset="2"/>
              <a:buChar char="Ø"/>
            </a:pPr>
            <a:endParaRPr lang="es-AR" sz="3600" dirty="0" smtClean="0"/>
          </a:p>
          <a:p>
            <a:pPr algn="ctr"/>
            <a:r>
              <a:rPr lang="es-AR" sz="3600" b="1" dirty="0" smtClean="0"/>
              <a:t>Art. 1</a:t>
            </a:r>
            <a:r>
              <a:rPr lang="es-AR" sz="3600" dirty="0" smtClean="0"/>
              <a:t>: </a:t>
            </a:r>
          </a:p>
          <a:p>
            <a:pPr algn="ctr"/>
            <a:endParaRPr lang="es-AR" sz="3600" dirty="0" smtClean="0"/>
          </a:p>
          <a:p>
            <a:pPr algn="l">
              <a:buFont typeface="Wingdings" pitchFamily="2" charset="2"/>
              <a:buChar char="Ø"/>
            </a:pPr>
            <a:r>
              <a:rPr lang="es-AR" sz="3600" dirty="0" smtClean="0"/>
              <a:t>Se elimina la palabra “comercial” y se agrega “una” persona.</a:t>
            </a:r>
          </a:p>
          <a:p>
            <a:pPr algn="l"/>
            <a:r>
              <a:rPr lang="es-AR" sz="3600" dirty="0" smtClean="0"/>
              <a:t> </a:t>
            </a:r>
          </a:p>
          <a:p>
            <a:pPr algn="l"/>
            <a:endParaRPr lang="es-AR" sz="3600" dirty="0" smtClean="0"/>
          </a:p>
          <a:p>
            <a:pPr algn="l">
              <a:buFont typeface="Wingdings" pitchFamily="2" charset="2"/>
              <a:buChar char="Ø"/>
            </a:pPr>
            <a:r>
              <a:rPr lang="es-AR" sz="3600" dirty="0" smtClean="0"/>
              <a:t>La sociedad unipersonal sólo se podrá constituir como Sociedad Anónima.</a:t>
            </a:r>
          </a:p>
          <a:p>
            <a:pPr algn="l">
              <a:buFont typeface="Wingdings" pitchFamily="2" charset="2"/>
              <a:buChar char="Ø"/>
            </a:pPr>
            <a:endParaRPr lang="es-AR" sz="3600" dirty="0" smtClean="0"/>
          </a:p>
          <a:p>
            <a:pPr algn="l">
              <a:buFont typeface="Wingdings" pitchFamily="2" charset="2"/>
              <a:buChar char="Ø"/>
            </a:pPr>
            <a:r>
              <a:rPr lang="es-AR" sz="3600" dirty="0" smtClean="0"/>
              <a:t>La sociedad unipersonal no puede constituirse por una sociedad unipersonal.</a:t>
            </a:r>
            <a:endParaRPr lang="es-AR" sz="3600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8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SE INCORPORA LA SOCIEDAD ANONIMA UNIPERSONAL</a:t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s-AR" sz="3600" dirty="0" smtClean="0"/>
              <a:t>2. SE ACEPTARAN </a:t>
            </a:r>
            <a:r>
              <a:rPr lang="es-AR" sz="3600" dirty="0" smtClean="0"/>
              <a:t>AHORA LAS SOCIEDADES “DE COMODO” O DE PLURALIDAD FORMAL</a:t>
            </a:r>
            <a:r>
              <a:rPr lang="es-AR" sz="3600" dirty="0" smtClean="0"/>
              <a:t>???</a:t>
            </a:r>
            <a:endParaRPr lang="es-AR" sz="36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9</a:t>
            </a:fld>
            <a:endParaRPr lang="es-A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ción">
  <a:themeElements>
    <a:clrScheme name="Opulen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5862</TotalTime>
  <Words>1538</Words>
  <Application>Microsoft Office PowerPoint</Application>
  <PresentationFormat>Presentación en pantalla (4:3)</PresentationFormat>
  <Paragraphs>250</Paragraphs>
  <Slides>37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38" baseType="lpstr">
      <vt:lpstr>Fundición</vt:lpstr>
      <vt:lpstr>Diapositiva 1</vt:lpstr>
      <vt:lpstr>Sociedades </vt:lpstr>
      <vt:lpstr>Se aplican normas de “Persona Jurídica” “Parte general” a las sociedades?</vt:lpstr>
      <vt:lpstr>Modificaciones  a la  Ley 19.550</vt:lpstr>
      <vt:lpstr>EJES DE LA REFORMA A LA LEY 19.550 </vt:lpstr>
      <vt:lpstr>Diapositiva 6</vt:lpstr>
      <vt:lpstr> 1. Y las sociedades civiles????? </vt:lpstr>
      <vt:lpstr>SOCIEDAD ANONIMA UNIPERSONAL (SAU)</vt:lpstr>
      <vt:lpstr>SE INCORPORA LA SOCIEDAD ANONIMA UNIPERSONAL </vt:lpstr>
      <vt:lpstr>Diapositiva 10</vt:lpstr>
      <vt:lpstr>Diapositiva 11</vt:lpstr>
      <vt:lpstr>Deposito del capital integrado</vt:lpstr>
      <vt:lpstr>Diapositiva 13</vt:lpstr>
      <vt:lpstr>SOCIEDAD  = UNIPERSONAL   SOCIEDAD CONTROLADA </vt:lpstr>
      <vt:lpstr>SOCIEDAD ANONIMA UNIPERSONAL</vt:lpstr>
      <vt:lpstr>DISOLUCION ART. 94 LGS</vt:lpstr>
      <vt:lpstr>Exclusión de socios art. 93 LGS</vt:lpstr>
      <vt:lpstr>Diapositiva 18</vt:lpstr>
      <vt:lpstr>4. Y las sociedades SRL O SA EN LAS QUE SE REDUCE EL NUMERO DE SOCIOS A UNO?</vt:lpstr>
      <vt:lpstr>5. Acepta la LGS la unipersonalidad sobreviniente?</vt:lpstr>
      <vt:lpstr>Sociedades de la Sección  IV  </vt:lpstr>
      <vt:lpstr>Diapositiva 22</vt:lpstr>
      <vt:lpstr>6. Incluye la Sección IV las sociedades irregulares? Y las de hecho? </vt:lpstr>
      <vt:lpstr>7.- Es el fin de la tipicidad?</vt:lpstr>
      <vt:lpstr>SOCIEDADES ATIPICAS PERO NO TANTO..</vt:lpstr>
      <vt:lpstr>NOVEDAD! art. 22 L.G.S.</vt:lpstr>
      <vt:lpstr>NOVEDAD! art. 23 L.G.S.</vt:lpstr>
      <vt:lpstr>NOVEDAD! art. 24 L.G.S.</vt:lpstr>
      <vt:lpstr>                         Novedad! REGULARIZACION                     vs    SUBSANACION</vt:lpstr>
      <vt:lpstr>Diapositiva 30</vt:lpstr>
      <vt:lpstr>Diapositiva 31</vt:lpstr>
      <vt:lpstr>Nulidad que afecte el vinculo de un socio</vt:lpstr>
      <vt:lpstr>NOVEDAD! Artículo 27 LGS  Sociedades entre cónyuges </vt:lpstr>
      <vt:lpstr>Diapositiva 34</vt:lpstr>
      <vt:lpstr>Diapositiva 35</vt:lpstr>
      <vt:lpstr>PLAZOS PARA LA INSCRIPCION ART. 6 LGS  </vt:lpstr>
      <vt:lpstr>Socios herederos menores, incapaces o con capacidad restringida Arts. 28 y 29 LGS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administracion</dc:creator>
  <cp:lastModifiedBy>Usuario</cp:lastModifiedBy>
  <cp:revision>228</cp:revision>
  <dcterms:created xsi:type="dcterms:W3CDTF">2014-03-17T15:23:55Z</dcterms:created>
  <dcterms:modified xsi:type="dcterms:W3CDTF">2015-03-18T16:05:07Z</dcterms:modified>
</cp:coreProperties>
</file>