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notesSlides/notesSlide4.xml" ContentType="application/vnd.openxmlformats-officedocument.presentationml.notesSlide+xml"/>
  <Override PartName="/ppt/diagrams/colors3.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4" r:id="rId1"/>
  </p:sldMasterIdLst>
  <p:notesMasterIdLst>
    <p:notesMasterId r:id="rId51"/>
  </p:notesMasterIdLst>
  <p:handoutMasterIdLst>
    <p:handoutMasterId r:id="rId52"/>
  </p:handoutMasterIdLst>
  <p:sldIdLst>
    <p:sldId id="302" r:id="rId2"/>
    <p:sldId id="311" r:id="rId3"/>
    <p:sldId id="303" r:id="rId4"/>
    <p:sldId id="256" r:id="rId5"/>
    <p:sldId id="260" r:id="rId6"/>
    <p:sldId id="312" r:id="rId7"/>
    <p:sldId id="316" r:id="rId8"/>
    <p:sldId id="262" r:id="rId9"/>
    <p:sldId id="257" r:id="rId10"/>
    <p:sldId id="313" r:id="rId11"/>
    <p:sldId id="267" r:id="rId12"/>
    <p:sldId id="258" r:id="rId13"/>
    <p:sldId id="314" r:id="rId14"/>
    <p:sldId id="300" r:id="rId15"/>
    <p:sldId id="301" r:id="rId16"/>
    <p:sldId id="299" r:id="rId17"/>
    <p:sldId id="317" r:id="rId18"/>
    <p:sldId id="264" r:id="rId19"/>
    <p:sldId id="305" r:id="rId20"/>
    <p:sldId id="306" r:id="rId21"/>
    <p:sldId id="278" r:id="rId22"/>
    <p:sldId id="279" r:id="rId23"/>
    <p:sldId id="273" r:id="rId24"/>
    <p:sldId id="274" r:id="rId25"/>
    <p:sldId id="280" r:id="rId26"/>
    <p:sldId id="281" r:id="rId27"/>
    <p:sldId id="275" r:id="rId28"/>
    <p:sldId id="276" r:id="rId29"/>
    <p:sldId id="283" r:id="rId30"/>
    <p:sldId id="284" r:id="rId31"/>
    <p:sldId id="285" r:id="rId32"/>
    <p:sldId id="277" r:id="rId33"/>
    <p:sldId id="286" r:id="rId34"/>
    <p:sldId id="287" r:id="rId35"/>
    <p:sldId id="288" r:id="rId36"/>
    <p:sldId id="289" r:id="rId37"/>
    <p:sldId id="290" r:id="rId38"/>
    <p:sldId id="291" r:id="rId39"/>
    <p:sldId id="292" r:id="rId40"/>
    <p:sldId id="293" r:id="rId41"/>
    <p:sldId id="294" r:id="rId42"/>
    <p:sldId id="295" r:id="rId43"/>
    <p:sldId id="296" r:id="rId44"/>
    <p:sldId id="263" r:id="rId45"/>
    <p:sldId id="297" r:id="rId46"/>
    <p:sldId id="298" r:id="rId47"/>
    <p:sldId id="307" r:id="rId48"/>
    <p:sldId id="309" r:id="rId49"/>
    <p:sldId id="308" r:id="rId50"/>
  </p:sldIdLst>
  <p:sldSz cx="9144000" cy="6858000" type="screen4x3"/>
  <p:notesSz cx="7010400" cy="9296400"/>
  <p:defaultTex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53" autoAdjust="0"/>
    <p:restoredTop sz="94624" autoAdjust="0"/>
  </p:normalViewPr>
  <p:slideViewPr>
    <p:cSldViewPr>
      <p:cViewPr varScale="1">
        <p:scale>
          <a:sx n="86" d="100"/>
          <a:sy n="86" d="100"/>
        </p:scale>
        <p:origin x="-1530"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8348BFB-C6F1-4F4D-9281-4D92951C6228}"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s-AR"/>
        </a:p>
      </dgm:t>
    </dgm:pt>
    <dgm:pt modelId="{007E5D93-4DBE-473B-BCD1-8C10E196B0ED}">
      <dgm:prSet phldrT="[Texto]" custT="1"/>
      <dgm:spPr>
        <a:noFill/>
      </dgm:spPr>
      <dgm:t>
        <a:bodyPr/>
        <a:lstStyle/>
        <a:p>
          <a:r>
            <a:rPr lang="es-AR" sz="2800" dirty="0" smtClean="0"/>
            <a:t>Personas Jurídicas  Parte General</a:t>
          </a:r>
        </a:p>
        <a:p>
          <a:r>
            <a:rPr lang="es-AR" sz="2800" dirty="0" smtClean="0"/>
            <a:t>Capitulo I</a:t>
          </a:r>
          <a:endParaRPr lang="es-AR" sz="2800" dirty="0"/>
        </a:p>
      </dgm:t>
    </dgm:pt>
    <dgm:pt modelId="{8556BF6D-09A4-45BB-BF2A-675FAF0CC202}" type="parTrans" cxnId="{F56A43CE-A605-4953-B808-5AB920BB4470}">
      <dgm:prSet/>
      <dgm:spPr/>
      <dgm:t>
        <a:bodyPr/>
        <a:lstStyle/>
        <a:p>
          <a:endParaRPr lang="es-AR"/>
        </a:p>
      </dgm:t>
    </dgm:pt>
    <dgm:pt modelId="{F2DEA6D4-8912-4A36-959E-DDE8D416A190}" type="sibTrans" cxnId="{F56A43CE-A605-4953-B808-5AB920BB4470}">
      <dgm:prSet/>
      <dgm:spPr/>
      <dgm:t>
        <a:bodyPr/>
        <a:lstStyle/>
        <a:p>
          <a:endParaRPr lang="es-AR"/>
        </a:p>
      </dgm:t>
    </dgm:pt>
    <dgm:pt modelId="{1321AA81-F16E-44FC-970B-7DE82740469B}">
      <dgm:prSet phldrT="[Texto]" custT="1"/>
      <dgm:spPr>
        <a:noFill/>
      </dgm:spPr>
      <dgm:t>
        <a:bodyPr/>
        <a:lstStyle/>
        <a:p>
          <a:r>
            <a:rPr lang="es-AR" sz="1800" dirty="0" smtClean="0"/>
            <a:t>Sección 1°</a:t>
          </a:r>
        </a:p>
        <a:p>
          <a:r>
            <a:rPr lang="es-AR" sz="1800" dirty="0" smtClean="0"/>
            <a:t> </a:t>
          </a:r>
          <a:r>
            <a:rPr lang="es-AR" sz="2000" dirty="0" smtClean="0"/>
            <a:t>Personalidad</a:t>
          </a:r>
          <a:endParaRPr lang="es-AR" sz="2000" dirty="0"/>
        </a:p>
      </dgm:t>
    </dgm:pt>
    <dgm:pt modelId="{D4D5830B-F2F1-4DC8-8061-5CADE5E1C6F8}" type="parTrans" cxnId="{EC9F16C7-F61E-40AA-967E-D43CDD56F0EC}">
      <dgm:prSet/>
      <dgm:spPr/>
      <dgm:t>
        <a:bodyPr/>
        <a:lstStyle/>
        <a:p>
          <a:endParaRPr lang="es-AR"/>
        </a:p>
      </dgm:t>
    </dgm:pt>
    <dgm:pt modelId="{5719D833-A962-427E-91CB-2BF108AF3081}" type="sibTrans" cxnId="{EC9F16C7-F61E-40AA-967E-D43CDD56F0EC}">
      <dgm:prSet/>
      <dgm:spPr/>
      <dgm:t>
        <a:bodyPr/>
        <a:lstStyle/>
        <a:p>
          <a:endParaRPr lang="es-AR"/>
        </a:p>
      </dgm:t>
    </dgm:pt>
    <dgm:pt modelId="{09B5FD17-2196-4360-B61B-1BD5B41FF413}">
      <dgm:prSet phldrT="[Texto]" custT="1"/>
      <dgm:spPr>
        <a:noFill/>
      </dgm:spPr>
      <dgm:t>
        <a:bodyPr/>
        <a:lstStyle/>
        <a:p>
          <a:r>
            <a:rPr lang="es-AR" sz="1800" dirty="0" smtClean="0"/>
            <a:t>Sección 2° </a:t>
          </a:r>
        </a:p>
        <a:p>
          <a:r>
            <a:rPr lang="es-AR" sz="2000" dirty="0" smtClean="0"/>
            <a:t>Clasificación</a:t>
          </a:r>
          <a:endParaRPr lang="es-AR" sz="2000" dirty="0"/>
        </a:p>
      </dgm:t>
    </dgm:pt>
    <dgm:pt modelId="{07D235C0-5712-40F4-BF46-731710722E83}" type="parTrans" cxnId="{181532EE-CDD2-48EE-A16C-8558FEEDF3B7}">
      <dgm:prSet/>
      <dgm:spPr/>
      <dgm:t>
        <a:bodyPr/>
        <a:lstStyle/>
        <a:p>
          <a:endParaRPr lang="es-AR"/>
        </a:p>
      </dgm:t>
    </dgm:pt>
    <dgm:pt modelId="{3B8DD3BF-A9C4-470F-9AC5-4687B17CE2E1}" type="sibTrans" cxnId="{181532EE-CDD2-48EE-A16C-8558FEEDF3B7}">
      <dgm:prSet/>
      <dgm:spPr/>
      <dgm:t>
        <a:bodyPr/>
        <a:lstStyle/>
        <a:p>
          <a:endParaRPr lang="es-AR"/>
        </a:p>
      </dgm:t>
    </dgm:pt>
    <dgm:pt modelId="{09FF0AC7-3DCD-4590-A9CB-0564D779FA2A}">
      <dgm:prSet phldrT="[Texto]" custT="1"/>
      <dgm:spPr>
        <a:noFill/>
      </dgm:spPr>
      <dgm:t>
        <a:bodyPr/>
        <a:lstStyle/>
        <a:p>
          <a:r>
            <a:rPr lang="es-AR" sz="1800" dirty="0" smtClean="0"/>
            <a:t>Sección 3° </a:t>
          </a:r>
        </a:p>
        <a:p>
          <a:r>
            <a:rPr lang="es-AR" sz="2000" dirty="0" smtClean="0"/>
            <a:t>Personas</a:t>
          </a:r>
          <a:r>
            <a:rPr lang="es-AR" sz="1800" dirty="0" smtClean="0"/>
            <a:t> </a:t>
          </a:r>
          <a:r>
            <a:rPr lang="es-AR" sz="2000" dirty="0" smtClean="0"/>
            <a:t>Jurídicas Privadas</a:t>
          </a:r>
          <a:endParaRPr lang="es-AR" sz="2000" dirty="0"/>
        </a:p>
      </dgm:t>
    </dgm:pt>
    <dgm:pt modelId="{795D49E2-8A74-4EA1-9D15-7F49FC73CA85}" type="parTrans" cxnId="{30CBB845-02CB-4C4F-AB8A-FA8F4C7F9517}">
      <dgm:prSet/>
      <dgm:spPr/>
      <dgm:t>
        <a:bodyPr/>
        <a:lstStyle/>
        <a:p>
          <a:endParaRPr lang="es-AR"/>
        </a:p>
      </dgm:t>
    </dgm:pt>
    <dgm:pt modelId="{BBB18363-919F-4A2D-9814-7E8691E686F1}" type="sibTrans" cxnId="{30CBB845-02CB-4C4F-AB8A-FA8F4C7F9517}">
      <dgm:prSet/>
      <dgm:spPr/>
      <dgm:t>
        <a:bodyPr/>
        <a:lstStyle/>
        <a:p>
          <a:endParaRPr lang="es-AR"/>
        </a:p>
      </dgm:t>
    </dgm:pt>
    <dgm:pt modelId="{A2DF1476-5930-46B5-8C3A-63A9F4CFD829}">
      <dgm:prSet phldrT="[Texto]" custT="1"/>
      <dgm:spPr>
        <a:noFill/>
      </dgm:spPr>
      <dgm:t>
        <a:bodyPr/>
        <a:lstStyle/>
        <a:p>
          <a:r>
            <a:rPr lang="es-AR" sz="1500" dirty="0" smtClean="0"/>
            <a:t>Definición  </a:t>
          </a:r>
        </a:p>
        <a:p>
          <a:r>
            <a:rPr lang="es-AR" sz="1500" dirty="0" err="1" smtClean="0"/>
            <a:t>Inoponibilidad</a:t>
          </a:r>
          <a:r>
            <a:rPr lang="es-AR" sz="1500" dirty="0" smtClean="0"/>
            <a:t>  </a:t>
          </a:r>
        </a:p>
        <a:p>
          <a:r>
            <a:rPr lang="es-AR" sz="1500" dirty="0" smtClean="0"/>
            <a:t>Personalidad diferenciada</a:t>
          </a:r>
          <a:endParaRPr lang="es-AR" sz="1500" dirty="0"/>
        </a:p>
      </dgm:t>
    </dgm:pt>
    <dgm:pt modelId="{A6B3D4AB-FF9C-4C9E-8205-DB9933339EBD}" type="parTrans" cxnId="{27932D57-72A1-4733-9871-24A7E8AA35F2}">
      <dgm:prSet/>
      <dgm:spPr/>
      <dgm:t>
        <a:bodyPr/>
        <a:lstStyle/>
        <a:p>
          <a:endParaRPr lang="es-AR"/>
        </a:p>
      </dgm:t>
    </dgm:pt>
    <dgm:pt modelId="{560C78BC-34A0-4A23-B43F-55E59F1F37A0}" type="sibTrans" cxnId="{27932D57-72A1-4733-9871-24A7E8AA35F2}">
      <dgm:prSet/>
      <dgm:spPr/>
      <dgm:t>
        <a:bodyPr/>
        <a:lstStyle/>
        <a:p>
          <a:endParaRPr lang="es-AR"/>
        </a:p>
      </dgm:t>
    </dgm:pt>
    <dgm:pt modelId="{CB8F4FB7-B87F-499F-A32D-A3A870536A8A}" type="pres">
      <dgm:prSet presAssocID="{98348BFB-C6F1-4F4D-9281-4D92951C6228}" presName="diagram" presStyleCnt="0">
        <dgm:presLayoutVars>
          <dgm:dir/>
          <dgm:resizeHandles val="exact"/>
        </dgm:presLayoutVars>
      </dgm:prSet>
      <dgm:spPr/>
      <dgm:t>
        <a:bodyPr/>
        <a:lstStyle/>
        <a:p>
          <a:endParaRPr lang="es-AR"/>
        </a:p>
      </dgm:t>
    </dgm:pt>
    <dgm:pt modelId="{1114F3EE-B74B-4FAD-A482-B194CED1C877}" type="pres">
      <dgm:prSet presAssocID="{007E5D93-4DBE-473B-BCD1-8C10E196B0ED}" presName="node" presStyleLbl="node1" presStyleIdx="0" presStyleCnt="5" custScaleX="151257" custLinFactNeighborX="-3687" custLinFactNeighborY="-79">
        <dgm:presLayoutVars>
          <dgm:bulletEnabled val="1"/>
        </dgm:presLayoutVars>
      </dgm:prSet>
      <dgm:spPr/>
      <dgm:t>
        <a:bodyPr/>
        <a:lstStyle/>
        <a:p>
          <a:endParaRPr lang="es-AR"/>
        </a:p>
      </dgm:t>
    </dgm:pt>
    <dgm:pt modelId="{258B0238-6F52-4246-8D55-2606EEBEDC46}" type="pres">
      <dgm:prSet presAssocID="{F2DEA6D4-8912-4A36-959E-DDE8D416A190}" presName="sibTrans" presStyleCnt="0"/>
      <dgm:spPr/>
    </dgm:pt>
    <dgm:pt modelId="{8DDB1996-47F1-42D0-AD13-C1AB1B2ADCD9}" type="pres">
      <dgm:prSet presAssocID="{1321AA81-F16E-44FC-970B-7DE82740469B}" presName="node" presStyleLbl="node1" presStyleIdx="1" presStyleCnt="5" custScaleX="63105" custScaleY="48273" custLinFactNeighborX="-19611" custLinFactNeighborY="-11740">
        <dgm:presLayoutVars>
          <dgm:bulletEnabled val="1"/>
        </dgm:presLayoutVars>
      </dgm:prSet>
      <dgm:spPr/>
      <dgm:t>
        <a:bodyPr/>
        <a:lstStyle/>
        <a:p>
          <a:endParaRPr lang="es-AR"/>
        </a:p>
      </dgm:t>
    </dgm:pt>
    <dgm:pt modelId="{80C230CE-566C-43DC-8452-3EF6017F4330}" type="pres">
      <dgm:prSet presAssocID="{5719D833-A962-427E-91CB-2BF108AF3081}" presName="sibTrans" presStyleCnt="0"/>
      <dgm:spPr/>
    </dgm:pt>
    <dgm:pt modelId="{A54FA3C9-E6EF-4B1E-939B-BDABB3EEB4E3}" type="pres">
      <dgm:prSet presAssocID="{A2DF1476-5930-46B5-8C3A-63A9F4CFD829}" presName="node" presStyleLbl="node1" presStyleIdx="2" presStyleCnt="5" custScaleX="76254" custScaleY="50241" custLinFactX="-5100" custLinFactNeighborX="-100000" custLinFactNeighborY="69539">
        <dgm:presLayoutVars>
          <dgm:bulletEnabled val="1"/>
        </dgm:presLayoutVars>
      </dgm:prSet>
      <dgm:spPr/>
      <dgm:t>
        <a:bodyPr/>
        <a:lstStyle/>
        <a:p>
          <a:endParaRPr lang="es-AR"/>
        </a:p>
      </dgm:t>
    </dgm:pt>
    <dgm:pt modelId="{9E376E04-8293-4CD1-86E6-4170DA6AE535}" type="pres">
      <dgm:prSet presAssocID="{560C78BC-34A0-4A23-B43F-55E59F1F37A0}" presName="sibTrans" presStyleCnt="0"/>
      <dgm:spPr/>
    </dgm:pt>
    <dgm:pt modelId="{E8C9973C-6BDE-441B-9154-7FDE4961EFE1}" type="pres">
      <dgm:prSet presAssocID="{09B5FD17-2196-4360-B61B-1BD5B41FF413}" presName="node" presStyleLbl="node1" presStyleIdx="3" presStyleCnt="5" custScaleX="55595" custScaleY="45702" custLinFactNeighborX="36745" custLinFactNeighborY="-76530">
        <dgm:presLayoutVars>
          <dgm:bulletEnabled val="1"/>
        </dgm:presLayoutVars>
      </dgm:prSet>
      <dgm:spPr/>
      <dgm:t>
        <a:bodyPr/>
        <a:lstStyle/>
        <a:p>
          <a:endParaRPr lang="es-AR"/>
        </a:p>
      </dgm:t>
    </dgm:pt>
    <dgm:pt modelId="{C3FEA21C-329F-4A64-89E5-B66D8CC3004A}" type="pres">
      <dgm:prSet presAssocID="{3B8DD3BF-A9C4-470F-9AC5-4687B17CE2E1}" presName="sibTrans" presStyleCnt="0"/>
      <dgm:spPr/>
    </dgm:pt>
    <dgm:pt modelId="{66B88EA3-C3B4-4F34-8E25-19B6BF5E88A0}" type="pres">
      <dgm:prSet presAssocID="{09FF0AC7-3DCD-4590-A9CB-0564D779FA2A}" presName="node" presStyleLbl="node1" presStyleIdx="4" presStyleCnt="5" custScaleX="58547" custScaleY="47596" custLinFactNeighborX="31933" custLinFactNeighborY="-77675">
        <dgm:presLayoutVars>
          <dgm:bulletEnabled val="1"/>
        </dgm:presLayoutVars>
      </dgm:prSet>
      <dgm:spPr/>
      <dgm:t>
        <a:bodyPr/>
        <a:lstStyle/>
        <a:p>
          <a:endParaRPr lang="es-AR"/>
        </a:p>
      </dgm:t>
    </dgm:pt>
  </dgm:ptLst>
  <dgm:cxnLst>
    <dgm:cxn modelId="{B28E39E8-81E0-4315-8FC3-F8BF4981A246}" type="presOf" srcId="{1321AA81-F16E-44FC-970B-7DE82740469B}" destId="{8DDB1996-47F1-42D0-AD13-C1AB1B2ADCD9}" srcOrd="0" destOrd="0" presId="urn:microsoft.com/office/officeart/2005/8/layout/default"/>
    <dgm:cxn modelId="{181532EE-CDD2-48EE-A16C-8558FEEDF3B7}" srcId="{98348BFB-C6F1-4F4D-9281-4D92951C6228}" destId="{09B5FD17-2196-4360-B61B-1BD5B41FF413}" srcOrd="3" destOrd="0" parTransId="{07D235C0-5712-40F4-BF46-731710722E83}" sibTransId="{3B8DD3BF-A9C4-470F-9AC5-4687B17CE2E1}"/>
    <dgm:cxn modelId="{636C4D59-E449-402C-ADD8-AECB21F343CB}" type="presOf" srcId="{A2DF1476-5930-46B5-8C3A-63A9F4CFD829}" destId="{A54FA3C9-E6EF-4B1E-939B-BDABB3EEB4E3}" srcOrd="0" destOrd="0" presId="urn:microsoft.com/office/officeart/2005/8/layout/default"/>
    <dgm:cxn modelId="{E5538051-B8C6-41A8-983C-FECF4D184523}" type="presOf" srcId="{09FF0AC7-3DCD-4590-A9CB-0564D779FA2A}" destId="{66B88EA3-C3B4-4F34-8E25-19B6BF5E88A0}" srcOrd="0" destOrd="0" presId="urn:microsoft.com/office/officeart/2005/8/layout/default"/>
    <dgm:cxn modelId="{F56A43CE-A605-4953-B808-5AB920BB4470}" srcId="{98348BFB-C6F1-4F4D-9281-4D92951C6228}" destId="{007E5D93-4DBE-473B-BCD1-8C10E196B0ED}" srcOrd="0" destOrd="0" parTransId="{8556BF6D-09A4-45BB-BF2A-675FAF0CC202}" sibTransId="{F2DEA6D4-8912-4A36-959E-DDE8D416A190}"/>
    <dgm:cxn modelId="{30CBB845-02CB-4C4F-AB8A-FA8F4C7F9517}" srcId="{98348BFB-C6F1-4F4D-9281-4D92951C6228}" destId="{09FF0AC7-3DCD-4590-A9CB-0564D779FA2A}" srcOrd="4" destOrd="0" parTransId="{795D49E2-8A74-4EA1-9D15-7F49FC73CA85}" sibTransId="{BBB18363-919F-4A2D-9814-7E8691E686F1}"/>
    <dgm:cxn modelId="{EF87025F-F785-4ACA-AC2B-63E4ADAFCD0E}" type="presOf" srcId="{09B5FD17-2196-4360-B61B-1BD5B41FF413}" destId="{E8C9973C-6BDE-441B-9154-7FDE4961EFE1}" srcOrd="0" destOrd="0" presId="urn:microsoft.com/office/officeart/2005/8/layout/default"/>
    <dgm:cxn modelId="{EC9F16C7-F61E-40AA-967E-D43CDD56F0EC}" srcId="{98348BFB-C6F1-4F4D-9281-4D92951C6228}" destId="{1321AA81-F16E-44FC-970B-7DE82740469B}" srcOrd="1" destOrd="0" parTransId="{D4D5830B-F2F1-4DC8-8061-5CADE5E1C6F8}" sibTransId="{5719D833-A962-427E-91CB-2BF108AF3081}"/>
    <dgm:cxn modelId="{964CC64B-E445-477A-B665-27EB4E474F7E}" type="presOf" srcId="{007E5D93-4DBE-473B-BCD1-8C10E196B0ED}" destId="{1114F3EE-B74B-4FAD-A482-B194CED1C877}" srcOrd="0" destOrd="0" presId="urn:microsoft.com/office/officeart/2005/8/layout/default"/>
    <dgm:cxn modelId="{27932D57-72A1-4733-9871-24A7E8AA35F2}" srcId="{98348BFB-C6F1-4F4D-9281-4D92951C6228}" destId="{A2DF1476-5930-46B5-8C3A-63A9F4CFD829}" srcOrd="2" destOrd="0" parTransId="{A6B3D4AB-FF9C-4C9E-8205-DB9933339EBD}" sibTransId="{560C78BC-34A0-4A23-B43F-55E59F1F37A0}"/>
    <dgm:cxn modelId="{1AAAB660-C925-48E7-8908-DBA69A4FDC91}" type="presOf" srcId="{98348BFB-C6F1-4F4D-9281-4D92951C6228}" destId="{CB8F4FB7-B87F-499F-A32D-A3A870536A8A}" srcOrd="0" destOrd="0" presId="urn:microsoft.com/office/officeart/2005/8/layout/default"/>
    <dgm:cxn modelId="{767DCCE3-FCAF-4090-A6A7-B7E7C35D345E}" type="presParOf" srcId="{CB8F4FB7-B87F-499F-A32D-A3A870536A8A}" destId="{1114F3EE-B74B-4FAD-A482-B194CED1C877}" srcOrd="0" destOrd="0" presId="urn:microsoft.com/office/officeart/2005/8/layout/default"/>
    <dgm:cxn modelId="{C042B27F-E8DE-4964-AFE6-3079271AE110}" type="presParOf" srcId="{CB8F4FB7-B87F-499F-A32D-A3A870536A8A}" destId="{258B0238-6F52-4246-8D55-2606EEBEDC46}" srcOrd="1" destOrd="0" presId="urn:microsoft.com/office/officeart/2005/8/layout/default"/>
    <dgm:cxn modelId="{18783064-D2AF-4D3B-AA56-CA8039DFCFCC}" type="presParOf" srcId="{CB8F4FB7-B87F-499F-A32D-A3A870536A8A}" destId="{8DDB1996-47F1-42D0-AD13-C1AB1B2ADCD9}" srcOrd="2" destOrd="0" presId="urn:microsoft.com/office/officeart/2005/8/layout/default"/>
    <dgm:cxn modelId="{8A341EFF-2933-4DE1-8F7C-1831F88E6D6A}" type="presParOf" srcId="{CB8F4FB7-B87F-499F-A32D-A3A870536A8A}" destId="{80C230CE-566C-43DC-8452-3EF6017F4330}" srcOrd="3" destOrd="0" presId="urn:microsoft.com/office/officeart/2005/8/layout/default"/>
    <dgm:cxn modelId="{4619BB06-A797-45BF-B513-EFE4114E0FC8}" type="presParOf" srcId="{CB8F4FB7-B87F-499F-A32D-A3A870536A8A}" destId="{A54FA3C9-E6EF-4B1E-939B-BDABB3EEB4E3}" srcOrd="4" destOrd="0" presId="urn:microsoft.com/office/officeart/2005/8/layout/default"/>
    <dgm:cxn modelId="{D6ECF2D4-1D91-4338-8974-273F3B8A6E2E}" type="presParOf" srcId="{CB8F4FB7-B87F-499F-A32D-A3A870536A8A}" destId="{9E376E04-8293-4CD1-86E6-4170DA6AE535}" srcOrd="5" destOrd="0" presId="urn:microsoft.com/office/officeart/2005/8/layout/default"/>
    <dgm:cxn modelId="{4C27DACA-B6D5-4684-8E31-90B6D90402F9}" type="presParOf" srcId="{CB8F4FB7-B87F-499F-A32D-A3A870536A8A}" destId="{E8C9973C-6BDE-441B-9154-7FDE4961EFE1}" srcOrd="6" destOrd="0" presId="urn:microsoft.com/office/officeart/2005/8/layout/default"/>
    <dgm:cxn modelId="{725F8F5F-637E-4B1F-B43B-458CADEA08BD}" type="presParOf" srcId="{CB8F4FB7-B87F-499F-A32D-A3A870536A8A}" destId="{C3FEA21C-329F-4A64-89E5-B66D8CC3004A}" srcOrd="7" destOrd="0" presId="urn:microsoft.com/office/officeart/2005/8/layout/default"/>
    <dgm:cxn modelId="{9CD57A82-B493-4A66-9870-1FD9F81388AE}" type="presParOf" srcId="{CB8F4FB7-B87F-499F-A32D-A3A870536A8A}" destId="{66B88EA3-C3B4-4F34-8E25-19B6BF5E88A0}" srcOrd="8" destOrd="0" presId="urn:microsoft.com/office/officeart/2005/8/layout/defaul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5E3C83C-3535-446E-A7A5-F7FA29B7156A}" type="doc">
      <dgm:prSet loTypeId="urn:microsoft.com/office/officeart/2005/8/layout/process1" loCatId="process" qsTypeId="urn:microsoft.com/office/officeart/2005/8/quickstyle/simple1" qsCatId="simple" csTypeId="urn:microsoft.com/office/officeart/2005/8/colors/accent1_2" csCatId="accent1" phldr="1"/>
      <dgm:spPr/>
    </dgm:pt>
    <dgm:pt modelId="{C44C86C0-0D54-49CE-8F0A-E2C96B1DEC6C}">
      <dgm:prSet phldrT="[Texto]" custT="1"/>
      <dgm:spPr>
        <a:no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s-AR" sz="1800" u="none" dirty="0" smtClean="0"/>
            <a:t>Las personas jurídicas privadas que se constituyen en el extranjero se rigen por lo dispuesto en la Ley General de Sociedades.</a:t>
          </a:r>
        </a:p>
        <a:p>
          <a:pPr defTabSz="622300">
            <a:lnSpc>
              <a:spcPct val="90000"/>
            </a:lnSpc>
            <a:spcBef>
              <a:spcPct val="0"/>
            </a:spcBef>
            <a:spcAft>
              <a:spcPct val="35000"/>
            </a:spcAft>
          </a:pPr>
          <a:endParaRPr lang="es-ES" sz="1800" dirty="0"/>
        </a:p>
      </dgm:t>
    </dgm:pt>
    <dgm:pt modelId="{332C0AE0-18CE-47E1-B7A3-ABF23C825980}" type="parTrans" cxnId="{00FDB27C-5F98-4504-8713-1A1C75186A2F}">
      <dgm:prSet/>
      <dgm:spPr/>
      <dgm:t>
        <a:bodyPr/>
        <a:lstStyle/>
        <a:p>
          <a:endParaRPr lang="es-ES"/>
        </a:p>
      </dgm:t>
    </dgm:pt>
    <dgm:pt modelId="{9751C601-7C0D-4244-80AD-9B891BFE0B68}" type="sibTrans" cxnId="{00FDB27C-5F98-4504-8713-1A1C75186A2F}">
      <dgm:prSet/>
      <dgm:spPr/>
      <dgm:t>
        <a:bodyPr/>
        <a:lstStyle/>
        <a:p>
          <a:endParaRPr lang="es-ES"/>
        </a:p>
      </dgm:t>
    </dgm:pt>
    <dgm:pt modelId="{AF4AAE46-4BDF-4BEA-9CEA-EE7B912BF89A}">
      <dgm:prSet custT="1"/>
      <dgm:spPr>
        <a:noFill/>
      </dgm:spPr>
      <dgm:t>
        <a:bodyPr/>
        <a:lstStyle/>
        <a:p>
          <a:r>
            <a:rPr lang="es-AR" sz="1800" u="none" dirty="0" smtClean="0"/>
            <a:t>Ley de </a:t>
          </a:r>
        </a:p>
        <a:p>
          <a:r>
            <a:rPr lang="es-AR" sz="1800" u="none" dirty="0" smtClean="0"/>
            <a:t>Sociedades</a:t>
          </a:r>
          <a:endParaRPr lang="es-AR" sz="1800" u="none" dirty="0"/>
        </a:p>
      </dgm:t>
    </dgm:pt>
    <dgm:pt modelId="{7AFEB19B-FBD6-4459-820A-68E6F40F5B48}" type="parTrans" cxnId="{92A0A272-3711-4D1A-B5A3-082C4486407B}">
      <dgm:prSet/>
      <dgm:spPr/>
      <dgm:t>
        <a:bodyPr/>
        <a:lstStyle/>
        <a:p>
          <a:endParaRPr lang="es-ES"/>
        </a:p>
      </dgm:t>
    </dgm:pt>
    <dgm:pt modelId="{280DBB97-F02F-465A-A852-283116CE7A6A}" type="sibTrans" cxnId="{92A0A272-3711-4D1A-B5A3-082C4486407B}">
      <dgm:prSet/>
      <dgm:spPr/>
      <dgm:t>
        <a:bodyPr/>
        <a:lstStyle/>
        <a:p>
          <a:endParaRPr lang="es-ES"/>
        </a:p>
      </dgm:t>
    </dgm:pt>
    <dgm:pt modelId="{919764BA-DD62-4D78-BAAC-9A982ACF91CA}">
      <dgm:prSet custT="1"/>
      <dgm:spPr>
        <a:noFill/>
      </dgm:spPr>
      <dgm:t>
        <a:bodyPr/>
        <a:lstStyle/>
        <a:p>
          <a:r>
            <a:rPr lang="es-AR" sz="1800" u="none" dirty="0" smtClean="0"/>
            <a:t>Art. 118 </a:t>
          </a:r>
        </a:p>
        <a:p>
          <a:r>
            <a:rPr lang="es-AR" sz="1800" u="none" dirty="0" smtClean="0"/>
            <a:t>Art. 119 </a:t>
          </a:r>
        </a:p>
        <a:p>
          <a:r>
            <a:rPr lang="es-AR" sz="1800" u="none" dirty="0" smtClean="0"/>
            <a:t>Art. 124</a:t>
          </a:r>
          <a:endParaRPr lang="es-AR" sz="1800" u="none" dirty="0"/>
        </a:p>
      </dgm:t>
    </dgm:pt>
    <dgm:pt modelId="{02F3113E-0C55-44E8-9C70-EE3CDB56544D}" type="parTrans" cxnId="{26A48221-1BAC-400A-B488-E78832C7FC23}">
      <dgm:prSet/>
      <dgm:spPr/>
      <dgm:t>
        <a:bodyPr/>
        <a:lstStyle/>
        <a:p>
          <a:endParaRPr lang="es-ES"/>
        </a:p>
      </dgm:t>
    </dgm:pt>
    <dgm:pt modelId="{A8542DB2-8816-4157-A1C5-E85F687EA53B}" type="sibTrans" cxnId="{26A48221-1BAC-400A-B488-E78832C7FC23}">
      <dgm:prSet/>
      <dgm:spPr/>
      <dgm:t>
        <a:bodyPr/>
        <a:lstStyle/>
        <a:p>
          <a:endParaRPr lang="es-ES"/>
        </a:p>
      </dgm:t>
    </dgm:pt>
    <dgm:pt modelId="{5B7DEE21-1C5E-43DF-9FB6-6496273C80B7}" type="pres">
      <dgm:prSet presAssocID="{45E3C83C-3535-446E-A7A5-F7FA29B7156A}" presName="Name0" presStyleCnt="0">
        <dgm:presLayoutVars>
          <dgm:dir/>
          <dgm:resizeHandles val="exact"/>
        </dgm:presLayoutVars>
      </dgm:prSet>
      <dgm:spPr/>
    </dgm:pt>
    <dgm:pt modelId="{39262CC2-3C8F-45F1-82A4-2FD34D3A0D49}" type="pres">
      <dgm:prSet presAssocID="{C44C86C0-0D54-49CE-8F0A-E2C96B1DEC6C}" presName="node" presStyleLbl="node1" presStyleIdx="0" presStyleCnt="3" custScaleX="108574" custScaleY="138642">
        <dgm:presLayoutVars>
          <dgm:bulletEnabled val="1"/>
        </dgm:presLayoutVars>
      </dgm:prSet>
      <dgm:spPr/>
      <dgm:t>
        <a:bodyPr/>
        <a:lstStyle/>
        <a:p>
          <a:endParaRPr lang="es-ES"/>
        </a:p>
      </dgm:t>
    </dgm:pt>
    <dgm:pt modelId="{DED496F7-36B6-4648-87A1-CF4944E89650}" type="pres">
      <dgm:prSet presAssocID="{9751C601-7C0D-4244-80AD-9B891BFE0B68}" presName="sibTrans" presStyleLbl="sibTrans2D1" presStyleIdx="0" presStyleCnt="2"/>
      <dgm:spPr/>
      <dgm:t>
        <a:bodyPr/>
        <a:lstStyle/>
        <a:p>
          <a:endParaRPr lang="es-AR"/>
        </a:p>
      </dgm:t>
    </dgm:pt>
    <dgm:pt modelId="{6455E042-5F81-41F9-8D8F-7AF1194A9369}" type="pres">
      <dgm:prSet presAssocID="{9751C601-7C0D-4244-80AD-9B891BFE0B68}" presName="connectorText" presStyleLbl="sibTrans2D1" presStyleIdx="0" presStyleCnt="2"/>
      <dgm:spPr/>
      <dgm:t>
        <a:bodyPr/>
        <a:lstStyle/>
        <a:p>
          <a:endParaRPr lang="es-AR"/>
        </a:p>
      </dgm:t>
    </dgm:pt>
    <dgm:pt modelId="{8FC98925-BAF7-45A4-A712-BAEE72C13E88}" type="pres">
      <dgm:prSet presAssocID="{AF4AAE46-4BDF-4BEA-9CEA-EE7B912BF89A}" presName="node" presStyleLbl="node1" presStyleIdx="1" presStyleCnt="3">
        <dgm:presLayoutVars>
          <dgm:bulletEnabled val="1"/>
        </dgm:presLayoutVars>
      </dgm:prSet>
      <dgm:spPr/>
      <dgm:t>
        <a:bodyPr/>
        <a:lstStyle/>
        <a:p>
          <a:endParaRPr lang="es-AR"/>
        </a:p>
      </dgm:t>
    </dgm:pt>
    <dgm:pt modelId="{14BADBC5-43E8-4FED-8CF1-E4575EA02AC2}" type="pres">
      <dgm:prSet presAssocID="{280DBB97-F02F-465A-A852-283116CE7A6A}" presName="sibTrans" presStyleLbl="sibTrans2D1" presStyleIdx="1" presStyleCnt="2"/>
      <dgm:spPr/>
      <dgm:t>
        <a:bodyPr/>
        <a:lstStyle/>
        <a:p>
          <a:endParaRPr lang="es-AR"/>
        </a:p>
      </dgm:t>
    </dgm:pt>
    <dgm:pt modelId="{86269B13-CD18-463A-AA73-60E51F818471}" type="pres">
      <dgm:prSet presAssocID="{280DBB97-F02F-465A-A852-283116CE7A6A}" presName="connectorText" presStyleLbl="sibTrans2D1" presStyleIdx="1" presStyleCnt="2"/>
      <dgm:spPr/>
      <dgm:t>
        <a:bodyPr/>
        <a:lstStyle/>
        <a:p>
          <a:endParaRPr lang="es-AR"/>
        </a:p>
      </dgm:t>
    </dgm:pt>
    <dgm:pt modelId="{B11B67F1-703B-4C08-82A0-311EBF3ADF66}" type="pres">
      <dgm:prSet presAssocID="{919764BA-DD62-4D78-BAAC-9A982ACF91CA}" presName="node" presStyleLbl="node1" presStyleIdx="2" presStyleCnt="3">
        <dgm:presLayoutVars>
          <dgm:bulletEnabled val="1"/>
        </dgm:presLayoutVars>
      </dgm:prSet>
      <dgm:spPr/>
      <dgm:t>
        <a:bodyPr/>
        <a:lstStyle/>
        <a:p>
          <a:endParaRPr lang="es-ES"/>
        </a:p>
      </dgm:t>
    </dgm:pt>
  </dgm:ptLst>
  <dgm:cxnLst>
    <dgm:cxn modelId="{92A0A272-3711-4D1A-B5A3-082C4486407B}" srcId="{45E3C83C-3535-446E-A7A5-F7FA29B7156A}" destId="{AF4AAE46-4BDF-4BEA-9CEA-EE7B912BF89A}" srcOrd="1" destOrd="0" parTransId="{7AFEB19B-FBD6-4459-820A-68E6F40F5B48}" sibTransId="{280DBB97-F02F-465A-A852-283116CE7A6A}"/>
    <dgm:cxn modelId="{10B469BC-BCCC-431D-B761-94578E1F798C}" type="presOf" srcId="{919764BA-DD62-4D78-BAAC-9A982ACF91CA}" destId="{B11B67F1-703B-4C08-82A0-311EBF3ADF66}" srcOrd="0" destOrd="0" presId="urn:microsoft.com/office/officeart/2005/8/layout/process1"/>
    <dgm:cxn modelId="{26A48221-1BAC-400A-B488-E78832C7FC23}" srcId="{45E3C83C-3535-446E-A7A5-F7FA29B7156A}" destId="{919764BA-DD62-4D78-BAAC-9A982ACF91CA}" srcOrd="2" destOrd="0" parTransId="{02F3113E-0C55-44E8-9C70-EE3CDB56544D}" sibTransId="{A8542DB2-8816-4157-A1C5-E85F687EA53B}"/>
    <dgm:cxn modelId="{EB6FC65D-7BC4-4FCB-92BA-5FA65B7B25C4}" type="presOf" srcId="{C44C86C0-0D54-49CE-8F0A-E2C96B1DEC6C}" destId="{39262CC2-3C8F-45F1-82A4-2FD34D3A0D49}" srcOrd="0" destOrd="0" presId="urn:microsoft.com/office/officeart/2005/8/layout/process1"/>
    <dgm:cxn modelId="{02DA3E54-0BB6-4025-8A91-F22FB1A8036B}" type="presOf" srcId="{280DBB97-F02F-465A-A852-283116CE7A6A}" destId="{86269B13-CD18-463A-AA73-60E51F818471}" srcOrd="1" destOrd="0" presId="urn:microsoft.com/office/officeart/2005/8/layout/process1"/>
    <dgm:cxn modelId="{280C2F53-59B6-40F4-94FC-45E43A32D5BC}" type="presOf" srcId="{AF4AAE46-4BDF-4BEA-9CEA-EE7B912BF89A}" destId="{8FC98925-BAF7-45A4-A712-BAEE72C13E88}" srcOrd="0" destOrd="0" presId="urn:microsoft.com/office/officeart/2005/8/layout/process1"/>
    <dgm:cxn modelId="{CD6B0F73-B5B6-48D0-83C1-2D6A2555D221}" type="presOf" srcId="{45E3C83C-3535-446E-A7A5-F7FA29B7156A}" destId="{5B7DEE21-1C5E-43DF-9FB6-6496273C80B7}" srcOrd="0" destOrd="0" presId="urn:microsoft.com/office/officeart/2005/8/layout/process1"/>
    <dgm:cxn modelId="{00FDB27C-5F98-4504-8713-1A1C75186A2F}" srcId="{45E3C83C-3535-446E-A7A5-F7FA29B7156A}" destId="{C44C86C0-0D54-49CE-8F0A-E2C96B1DEC6C}" srcOrd="0" destOrd="0" parTransId="{332C0AE0-18CE-47E1-B7A3-ABF23C825980}" sibTransId="{9751C601-7C0D-4244-80AD-9B891BFE0B68}"/>
    <dgm:cxn modelId="{C7FF7642-6974-4CEC-BC5C-479A87F6EE9F}" type="presOf" srcId="{280DBB97-F02F-465A-A852-283116CE7A6A}" destId="{14BADBC5-43E8-4FED-8CF1-E4575EA02AC2}" srcOrd="0" destOrd="0" presId="urn:microsoft.com/office/officeart/2005/8/layout/process1"/>
    <dgm:cxn modelId="{BE08CE26-9C1A-4746-813A-D3BAD3A6555D}" type="presOf" srcId="{9751C601-7C0D-4244-80AD-9B891BFE0B68}" destId="{6455E042-5F81-41F9-8D8F-7AF1194A9369}" srcOrd="1" destOrd="0" presId="urn:microsoft.com/office/officeart/2005/8/layout/process1"/>
    <dgm:cxn modelId="{C16CC929-2DEF-41A8-925D-958180EAAADC}" type="presOf" srcId="{9751C601-7C0D-4244-80AD-9B891BFE0B68}" destId="{DED496F7-36B6-4648-87A1-CF4944E89650}" srcOrd="0" destOrd="0" presId="urn:microsoft.com/office/officeart/2005/8/layout/process1"/>
    <dgm:cxn modelId="{2E414CB2-CEB0-46B9-8666-DBB9CC56146E}" type="presParOf" srcId="{5B7DEE21-1C5E-43DF-9FB6-6496273C80B7}" destId="{39262CC2-3C8F-45F1-82A4-2FD34D3A0D49}" srcOrd="0" destOrd="0" presId="urn:microsoft.com/office/officeart/2005/8/layout/process1"/>
    <dgm:cxn modelId="{735BEB25-CB0B-457F-B3F0-6F62F0D72F83}" type="presParOf" srcId="{5B7DEE21-1C5E-43DF-9FB6-6496273C80B7}" destId="{DED496F7-36B6-4648-87A1-CF4944E89650}" srcOrd="1" destOrd="0" presId="urn:microsoft.com/office/officeart/2005/8/layout/process1"/>
    <dgm:cxn modelId="{D170FFFD-198E-417D-B6B0-D2FA95ECF257}" type="presParOf" srcId="{DED496F7-36B6-4648-87A1-CF4944E89650}" destId="{6455E042-5F81-41F9-8D8F-7AF1194A9369}" srcOrd="0" destOrd="0" presId="urn:microsoft.com/office/officeart/2005/8/layout/process1"/>
    <dgm:cxn modelId="{736EFEF2-A877-485E-8ABD-3D93F57B4E77}" type="presParOf" srcId="{5B7DEE21-1C5E-43DF-9FB6-6496273C80B7}" destId="{8FC98925-BAF7-45A4-A712-BAEE72C13E88}" srcOrd="2" destOrd="0" presId="urn:microsoft.com/office/officeart/2005/8/layout/process1"/>
    <dgm:cxn modelId="{4D2D4841-451A-4FD8-BA1A-A0F53C296BFE}" type="presParOf" srcId="{5B7DEE21-1C5E-43DF-9FB6-6496273C80B7}" destId="{14BADBC5-43E8-4FED-8CF1-E4575EA02AC2}" srcOrd="3" destOrd="0" presId="urn:microsoft.com/office/officeart/2005/8/layout/process1"/>
    <dgm:cxn modelId="{DD32EA70-DB8D-40EF-9006-81042D52AD80}" type="presParOf" srcId="{14BADBC5-43E8-4FED-8CF1-E4575EA02AC2}" destId="{86269B13-CD18-463A-AA73-60E51F818471}" srcOrd="0" destOrd="0" presId="urn:microsoft.com/office/officeart/2005/8/layout/process1"/>
    <dgm:cxn modelId="{2E85BA10-04B4-4DA9-9978-DAF94A59A2BA}" type="presParOf" srcId="{5B7DEE21-1C5E-43DF-9FB6-6496273C80B7}" destId="{B11B67F1-703B-4C08-82A0-311EBF3ADF66}" srcOrd="4" destOrd="0" presId="urn:microsoft.com/office/officeart/2005/8/layout/process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3B18934-C21E-4FE8-8763-7D73CF8629E2}"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s-ES"/>
        </a:p>
      </dgm:t>
    </dgm:pt>
    <dgm:pt modelId="{5CE62466-7304-4843-A16A-DF50187AA755}">
      <dgm:prSet phldrT="[Texto]"/>
      <dgm:spPr>
        <a:noFill/>
      </dgm:spPr>
      <dgm:t>
        <a:bodyPr/>
        <a:lstStyle/>
        <a:p>
          <a:r>
            <a:rPr lang="es-ES" dirty="0" smtClean="0"/>
            <a:t>Atributos de la Personalidad</a:t>
          </a:r>
          <a:endParaRPr lang="es-ES" dirty="0"/>
        </a:p>
      </dgm:t>
    </dgm:pt>
    <dgm:pt modelId="{784E5E73-1245-4158-98E8-EDDAF6741797}" type="parTrans" cxnId="{C13B40C8-08A7-44ED-90AB-C89E452A5785}">
      <dgm:prSet/>
      <dgm:spPr>
        <a:ln w="31750">
          <a:solidFill>
            <a:schemeClr val="tx1"/>
          </a:solidFill>
          <a:tailEnd type="triangle"/>
        </a:ln>
      </dgm:spPr>
      <dgm:t>
        <a:bodyPr/>
        <a:lstStyle/>
        <a:p>
          <a:endParaRPr lang="es-ES"/>
        </a:p>
      </dgm:t>
    </dgm:pt>
    <dgm:pt modelId="{7D504D41-589A-4535-9F51-C467CCEBB8C6}" type="sibTrans" cxnId="{C13B40C8-08A7-44ED-90AB-C89E452A5785}">
      <dgm:prSet/>
      <dgm:spPr/>
      <dgm:t>
        <a:bodyPr/>
        <a:lstStyle/>
        <a:p>
          <a:endParaRPr lang="es-ES"/>
        </a:p>
      </dgm:t>
    </dgm:pt>
    <dgm:pt modelId="{5D1AA8F7-888E-4C01-92BA-913563F655E3}">
      <dgm:prSet phldrT="[Texto]"/>
      <dgm:spPr>
        <a:noFill/>
      </dgm:spPr>
      <dgm:t>
        <a:bodyPr/>
        <a:lstStyle/>
        <a:p>
          <a:r>
            <a:rPr lang="es-ES" dirty="0" smtClean="0"/>
            <a:t>Funcionamiento</a:t>
          </a:r>
          <a:endParaRPr lang="es-ES" dirty="0"/>
        </a:p>
      </dgm:t>
    </dgm:pt>
    <dgm:pt modelId="{F727F7F8-8A40-47B8-837F-312FC589D63D}" type="parTrans" cxnId="{91C38972-5FBC-473D-BC8F-2DFBBFFBBE62}">
      <dgm:prSet/>
      <dgm:spPr>
        <a:ln w="31750">
          <a:solidFill>
            <a:schemeClr val="tx1"/>
          </a:solidFill>
          <a:tailEnd type="triangle"/>
        </a:ln>
      </dgm:spPr>
      <dgm:t>
        <a:bodyPr/>
        <a:lstStyle/>
        <a:p>
          <a:endParaRPr lang="es-ES"/>
        </a:p>
      </dgm:t>
    </dgm:pt>
    <dgm:pt modelId="{732A0329-DBD3-415D-88F1-98E1EF4C2154}" type="sibTrans" cxnId="{91C38972-5FBC-473D-BC8F-2DFBBFFBBE62}">
      <dgm:prSet/>
      <dgm:spPr/>
      <dgm:t>
        <a:bodyPr/>
        <a:lstStyle/>
        <a:p>
          <a:endParaRPr lang="es-ES"/>
        </a:p>
      </dgm:t>
    </dgm:pt>
    <dgm:pt modelId="{83008064-2B18-43AC-B3FD-8099E309A555}">
      <dgm:prSet phldrT="[Texto]"/>
      <dgm:spPr>
        <a:noFill/>
      </dgm:spPr>
      <dgm:t>
        <a:bodyPr/>
        <a:lstStyle/>
        <a:p>
          <a:r>
            <a:rPr lang="es-ES" dirty="0" smtClean="0"/>
            <a:t>Disolución y Liquidación</a:t>
          </a:r>
          <a:endParaRPr lang="es-ES" dirty="0"/>
        </a:p>
      </dgm:t>
    </dgm:pt>
    <dgm:pt modelId="{D533C528-22F5-4ECA-8159-D7C811C56990}" type="parTrans" cxnId="{F20910D3-60E5-4164-AF24-4E3E4D88D8A7}">
      <dgm:prSet/>
      <dgm:spPr>
        <a:ln w="31750">
          <a:solidFill>
            <a:schemeClr val="tx1"/>
          </a:solidFill>
          <a:tailEnd type="triangle"/>
        </a:ln>
      </dgm:spPr>
      <dgm:t>
        <a:bodyPr/>
        <a:lstStyle/>
        <a:p>
          <a:endParaRPr lang="es-ES"/>
        </a:p>
      </dgm:t>
    </dgm:pt>
    <dgm:pt modelId="{0B439E30-36EF-4A4A-8867-34C9B8682E8A}" type="sibTrans" cxnId="{F20910D3-60E5-4164-AF24-4E3E4D88D8A7}">
      <dgm:prSet/>
      <dgm:spPr/>
      <dgm:t>
        <a:bodyPr/>
        <a:lstStyle/>
        <a:p>
          <a:endParaRPr lang="es-ES"/>
        </a:p>
      </dgm:t>
    </dgm:pt>
    <dgm:pt modelId="{E652FAA7-84E5-4C2F-A056-1D1F13711F27}">
      <dgm:prSet phldrT="[Texto]"/>
      <dgm:spPr>
        <a:noFill/>
      </dgm:spPr>
      <dgm:t>
        <a:bodyPr/>
        <a:lstStyle/>
        <a:p>
          <a:r>
            <a:rPr lang="es-ES" dirty="0" smtClean="0"/>
            <a:t>Persona Jurídica Privada</a:t>
          </a:r>
          <a:endParaRPr lang="es-ES" dirty="0"/>
        </a:p>
      </dgm:t>
    </dgm:pt>
    <dgm:pt modelId="{293403BF-CDBB-43C0-ABE9-D1327F1F2920}" type="parTrans" cxnId="{F891C919-9232-4FF9-AE70-86E13632B24C}">
      <dgm:prSet/>
      <dgm:spPr/>
      <dgm:t>
        <a:bodyPr/>
        <a:lstStyle/>
        <a:p>
          <a:endParaRPr lang="es-ES"/>
        </a:p>
      </dgm:t>
    </dgm:pt>
    <dgm:pt modelId="{44C8387F-155E-4ED3-A3D9-89516D8A8247}" type="sibTrans" cxnId="{F891C919-9232-4FF9-AE70-86E13632B24C}">
      <dgm:prSet/>
      <dgm:spPr/>
      <dgm:t>
        <a:bodyPr/>
        <a:lstStyle/>
        <a:p>
          <a:endParaRPr lang="es-ES"/>
        </a:p>
      </dgm:t>
    </dgm:pt>
    <dgm:pt modelId="{819645C3-05DC-403C-8FDF-63C15A0628D4}" type="pres">
      <dgm:prSet presAssocID="{43B18934-C21E-4FE8-8763-7D73CF8629E2}" presName="diagram" presStyleCnt="0">
        <dgm:presLayoutVars>
          <dgm:chPref val="1"/>
          <dgm:dir/>
          <dgm:animOne val="branch"/>
          <dgm:animLvl val="lvl"/>
          <dgm:resizeHandles val="exact"/>
        </dgm:presLayoutVars>
      </dgm:prSet>
      <dgm:spPr/>
      <dgm:t>
        <a:bodyPr/>
        <a:lstStyle/>
        <a:p>
          <a:endParaRPr lang="es-AR"/>
        </a:p>
      </dgm:t>
    </dgm:pt>
    <dgm:pt modelId="{76B1673D-EAD8-4513-87B0-76F954711C8E}" type="pres">
      <dgm:prSet presAssocID="{E652FAA7-84E5-4C2F-A056-1D1F13711F27}" presName="root1" presStyleCnt="0"/>
      <dgm:spPr/>
    </dgm:pt>
    <dgm:pt modelId="{DA83B548-801B-4C04-979B-EF2F6B2DDE3E}" type="pres">
      <dgm:prSet presAssocID="{E652FAA7-84E5-4C2F-A056-1D1F13711F27}" presName="LevelOneTextNode" presStyleLbl="node0" presStyleIdx="0" presStyleCnt="1">
        <dgm:presLayoutVars>
          <dgm:chPref val="3"/>
        </dgm:presLayoutVars>
      </dgm:prSet>
      <dgm:spPr/>
      <dgm:t>
        <a:bodyPr/>
        <a:lstStyle/>
        <a:p>
          <a:endParaRPr lang="es-AR"/>
        </a:p>
      </dgm:t>
    </dgm:pt>
    <dgm:pt modelId="{3FC03C6A-0B7D-4CEF-9321-6511CA3A9295}" type="pres">
      <dgm:prSet presAssocID="{E652FAA7-84E5-4C2F-A056-1D1F13711F27}" presName="level2hierChild" presStyleCnt="0"/>
      <dgm:spPr/>
    </dgm:pt>
    <dgm:pt modelId="{8B346940-EA4B-4A02-9B59-F9EB415B2F6F}" type="pres">
      <dgm:prSet presAssocID="{784E5E73-1245-4158-98E8-EDDAF6741797}" presName="conn2-1" presStyleLbl="parChTrans1D2" presStyleIdx="0" presStyleCnt="3"/>
      <dgm:spPr/>
      <dgm:t>
        <a:bodyPr/>
        <a:lstStyle/>
        <a:p>
          <a:endParaRPr lang="es-AR"/>
        </a:p>
      </dgm:t>
    </dgm:pt>
    <dgm:pt modelId="{B094F976-CF7F-4D1F-81B2-F4E08FBBABF9}" type="pres">
      <dgm:prSet presAssocID="{784E5E73-1245-4158-98E8-EDDAF6741797}" presName="connTx" presStyleLbl="parChTrans1D2" presStyleIdx="0" presStyleCnt="3"/>
      <dgm:spPr/>
      <dgm:t>
        <a:bodyPr/>
        <a:lstStyle/>
        <a:p>
          <a:endParaRPr lang="es-AR"/>
        </a:p>
      </dgm:t>
    </dgm:pt>
    <dgm:pt modelId="{4A76481E-B149-410A-9FAC-622DC4590AAD}" type="pres">
      <dgm:prSet presAssocID="{5CE62466-7304-4843-A16A-DF50187AA755}" presName="root2" presStyleCnt="0"/>
      <dgm:spPr/>
    </dgm:pt>
    <dgm:pt modelId="{EBA8ADD4-FC9A-4289-A146-33E2531BAEC6}" type="pres">
      <dgm:prSet presAssocID="{5CE62466-7304-4843-A16A-DF50187AA755}" presName="LevelTwoTextNode" presStyleLbl="node2" presStyleIdx="0" presStyleCnt="3">
        <dgm:presLayoutVars>
          <dgm:chPref val="3"/>
        </dgm:presLayoutVars>
      </dgm:prSet>
      <dgm:spPr/>
      <dgm:t>
        <a:bodyPr/>
        <a:lstStyle/>
        <a:p>
          <a:endParaRPr lang="es-AR"/>
        </a:p>
      </dgm:t>
    </dgm:pt>
    <dgm:pt modelId="{D3563952-1736-4D4D-B9EF-45160272E22C}" type="pres">
      <dgm:prSet presAssocID="{5CE62466-7304-4843-A16A-DF50187AA755}" presName="level3hierChild" presStyleCnt="0"/>
      <dgm:spPr/>
    </dgm:pt>
    <dgm:pt modelId="{EB306148-6BD1-45A0-B81A-9C7C40C151E2}" type="pres">
      <dgm:prSet presAssocID="{F727F7F8-8A40-47B8-837F-312FC589D63D}" presName="conn2-1" presStyleLbl="parChTrans1D2" presStyleIdx="1" presStyleCnt="3"/>
      <dgm:spPr/>
      <dgm:t>
        <a:bodyPr/>
        <a:lstStyle/>
        <a:p>
          <a:endParaRPr lang="es-AR"/>
        </a:p>
      </dgm:t>
    </dgm:pt>
    <dgm:pt modelId="{F75EDB27-32BA-41ED-A576-326F056FBEE1}" type="pres">
      <dgm:prSet presAssocID="{F727F7F8-8A40-47B8-837F-312FC589D63D}" presName="connTx" presStyleLbl="parChTrans1D2" presStyleIdx="1" presStyleCnt="3"/>
      <dgm:spPr/>
      <dgm:t>
        <a:bodyPr/>
        <a:lstStyle/>
        <a:p>
          <a:endParaRPr lang="es-AR"/>
        </a:p>
      </dgm:t>
    </dgm:pt>
    <dgm:pt modelId="{A0B0E818-F160-4AF0-8C5A-597FE8657E2B}" type="pres">
      <dgm:prSet presAssocID="{5D1AA8F7-888E-4C01-92BA-913563F655E3}" presName="root2" presStyleCnt="0"/>
      <dgm:spPr/>
    </dgm:pt>
    <dgm:pt modelId="{C30F0C45-914A-4E86-B51F-484E0E18558B}" type="pres">
      <dgm:prSet presAssocID="{5D1AA8F7-888E-4C01-92BA-913563F655E3}" presName="LevelTwoTextNode" presStyleLbl="node2" presStyleIdx="1" presStyleCnt="3">
        <dgm:presLayoutVars>
          <dgm:chPref val="3"/>
        </dgm:presLayoutVars>
      </dgm:prSet>
      <dgm:spPr/>
      <dgm:t>
        <a:bodyPr/>
        <a:lstStyle/>
        <a:p>
          <a:endParaRPr lang="es-AR"/>
        </a:p>
      </dgm:t>
    </dgm:pt>
    <dgm:pt modelId="{A3BECB63-C469-4D8B-8DCE-57CCBDE5E7BB}" type="pres">
      <dgm:prSet presAssocID="{5D1AA8F7-888E-4C01-92BA-913563F655E3}" presName="level3hierChild" presStyleCnt="0"/>
      <dgm:spPr/>
    </dgm:pt>
    <dgm:pt modelId="{2AD4CA1D-F1EA-4433-9982-50D361BAD9C0}" type="pres">
      <dgm:prSet presAssocID="{D533C528-22F5-4ECA-8159-D7C811C56990}" presName="conn2-1" presStyleLbl="parChTrans1D2" presStyleIdx="2" presStyleCnt="3"/>
      <dgm:spPr/>
      <dgm:t>
        <a:bodyPr/>
        <a:lstStyle/>
        <a:p>
          <a:endParaRPr lang="es-AR"/>
        </a:p>
      </dgm:t>
    </dgm:pt>
    <dgm:pt modelId="{5077DA0E-EBBF-4EC1-BF7D-0D6B10798ACE}" type="pres">
      <dgm:prSet presAssocID="{D533C528-22F5-4ECA-8159-D7C811C56990}" presName="connTx" presStyleLbl="parChTrans1D2" presStyleIdx="2" presStyleCnt="3"/>
      <dgm:spPr/>
      <dgm:t>
        <a:bodyPr/>
        <a:lstStyle/>
        <a:p>
          <a:endParaRPr lang="es-AR"/>
        </a:p>
      </dgm:t>
    </dgm:pt>
    <dgm:pt modelId="{3B0A00D1-09F6-43DB-B210-5817D96F4840}" type="pres">
      <dgm:prSet presAssocID="{83008064-2B18-43AC-B3FD-8099E309A555}" presName="root2" presStyleCnt="0"/>
      <dgm:spPr/>
    </dgm:pt>
    <dgm:pt modelId="{EE96A899-9867-4B90-9181-F45A8084F297}" type="pres">
      <dgm:prSet presAssocID="{83008064-2B18-43AC-B3FD-8099E309A555}" presName="LevelTwoTextNode" presStyleLbl="node2" presStyleIdx="2" presStyleCnt="3">
        <dgm:presLayoutVars>
          <dgm:chPref val="3"/>
        </dgm:presLayoutVars>
      </dgm:prSet>
      <dgm:spPr/>
      <dgm:t>
        <a:bodyPr/>
        <a:lstStyle/>
        <a:p>
          <a:endParaRPr lang="es-ES"/>
        </a:p>
      </dgm:t>
    </dgm:pt>
    <dgm:pt modelId="{731E7BDC-2524-4F59-9823-56C83531B972}" type="pres">
      <dgm:prSet presAssocID="{83008064-2B18-43AC-B3FD-8099E309A555}" presName="level3hierChild" presStyleCnt="0"/>
      <dgm:spPr/>
    </dgm:pt>
  </dgm:ptLst>
  <dgm:cxnLst>
    <dgm:cxn modelId="{986C7147-ED04-4AFC-9E47-95746E8B539C}" type="presOf" srcId="{D533C528-22F5-4ECA-8159-D7C811C56990}" destId="{2AD4CA1D-F1EA-4433-9982-50D361BAD9C0}" srcOrd="0" destOrd="0" presId="urn:microsoft.com/office/officeart/2005/8/layout/hierarchy2"/>
    <dgm:cxn modelId="{C1D05B33-24BA-4B12-A0FF-26213AA873C9}" type="presOf" srcId="{784E5E73-1245-4158-98E8-EDDAF6741797}" destId="{B094F976-CF7F-4D1F-81B2-F4E08FBBABF9}" srcOrd="1" destOrd="0" presId="urn:microsoft.com/office/officeart/2005/8/layout/hierarchy2"/>
    <dgm:cxn modelId="{F891C919-9232-4FF9-AE70-86E13632B24C}" srcId="{43B18934-C21E-4FE8-8763-7D73CF8629E2}" destId="{E652FAA7-84E5-4C2F-A056-1D1F13711F27}" srcOrd="0" destOrd="0" parTransId="{293403BF-CDBB-43C0-ABE9-D1327F1F2920}" sibTransId="{44C8387F-155E-4ED3-A3D9-89516D8A8247}"/>
    <dgm:cxn modelId="{30284C37-6FA0-4F6F-AB13-A5A7C100E011}" type="presOf" srcId="{D533C528-22F5-4ECA-8159-D7C811C56990}" destId="{5077DA0E-EBBF-4EC1-BF7D-0D6B10798ACE}" srcOrd="1" destOrd="0" presId="urn:microsoft.com/office/officeart/2005/8/layout/hierarchy2"/>
    <dgm:cxn modelId="{68DF48FF-8667-4099-AB8A-1B17E98DE540}" type="presOf" srcId="{E652FAA7-84E5-4C2F-A056-1D1F13711F27}" destId="{DA83B548-801B-4C04-979B-EF2F6B2DDE3E}" srcOrd="0" destOrd="0" presId="urn:microsoft.com/office/officeart/2005/8/layout/hierarchy2"/>
    <dgm:cxn modelId="{91C38972-5FBC-473D-BC8F-2DFBBFFBBE62}" srcId="{E652FAA7-84E5-4C2F-A056-1D1F13711F27}" destId="{5D1AA8F7-888E-4C01-92BA-913563F655E3}" srcOrd="1" destOrd="0" parTransId="{F727F7F8-8A40-47B8-837F-312FC589D63D}" sibTransId="{732A0329-DBD3-415D-88F1-98E1EF4C2154}"/>
    <dgm:cxn modelId="{484D1B25-CD48-49A0-93B4-84EAC34C1FB4}" type="presOf" srcId="{83008064-2B18-43AC-B3FD-8099E309A555}" destId="{EE96A899-9867-4B90-9181-F45A8084F297}" srcOrd="0" destOrd="0" presId="urn:microsoft.com/office/officeart/2005/8/layout/hierarchy2"/>
    <dgm:cxn modelId="{F20910D3-60E5-4164-AF24-4E3E4D88D8A7}" srcId="{E652FAA7-84E5-4C2F-A056-1D1F13711F27}" destId="{83008064-2B18-43AC-B3FD-8099E309A555}" srcOrd="2" destOrd="0" parTransId="{D533C528-22F5-4ECA-8159-D7C811C56990}" sibTransId="{0B439E30-36EF-4A4A-8867-34C9B8682E8A}"/>
    <dgm:cxn modelId="{F2D45184-2DEC-42AF-BA90-99F5109BA42E}" type="presOf" srcId="{784E5E73-1245-4158-98E8-EDDAF6741797}" destId="{8B346940-EA4B-4A02-9B59-F9EB415B2F6F}" srcOrd="0" destOrd="0" presId="urn:microsoft.com/office/officeart/2005/8/layout/hierarchy2"/>
    <dgm:cxn modelId="{B1DFC8EC-60AF-46DA-82A7-72763B2438D3}" type="presOf" srcId="{F727F7F8-8A40-47B8-837F-312FC589D63D}" destId="{EB306148-6BD1-45A0-B81A-9C7C40C151E2}" srcOrd="0" destOrd="0" presId="urn:microsoft.com/office/officeart/2005/8/layout/hierarchy2"/>
    <dgm:cxn modelId="{AD1A4EE8-8F9B-44A7-A806-7B02CB8A73D4}" type="presOf" srcId="{5CE62466-7304-4843-A16A-DF50187AA755}" destId="{EBA8ADD4-FC9A-4289-A146-33E2531BAEC6}" srcOrd="0" destOrd="0" presId="urn:microsoft.com/office/officeart/2005/8/layout/hierarchy2"/>
    <dgm:cxn modelId="{866D619F-358A-4E24-ABD8-A2E46C7AD3D6}" type="presOf" srcId="{43B18934-C21E-4FE8-8763-7D73CF8629E2}" destId="{819645C3-05DC-403C-8FDF-63C15A0628D4}" srcOrd="0" destOrd="0" presId="urn:microsoft.com/office/officeart/2005/8/layout/hierarchy2"/>
    <dgm:cxn modelId="{F7DE9FD0-46E7-4CCA-A1D7-5599AB10E936}" type="presOf" srcId="{F727F7F8-8A40-47B8-837F-312FC589D63D}" destId="{F75EDB27-32BA-41ED-A576-326F056FBEE1}" srcOrd="1" destOrd="0" presId="urn:microsoft.com/office/officeart/2005/8/layout/hierarchy2"/>
    <dgm:cxn modelId="{C13B40C8-08A7-44ED-90AB-C89E452A5785}" srcId="{E652FAA7-84E5-4C2F-A056-1D1F13711F27}" destId="{5CE62466-7304-4843-A16A-DF50187AA755}" srcOrd="0" destOrd="0" parTransId="{784E5E73-1245-4158-98E8-EDDAF6741797}" sibTransId="{7D504D41-589A-4535-9F51-C467CCEBB8C6}"/>
    <dgm:cxn modelId="{A6596414-7E2E-475B-A055-2A980CC4033E}" type="presOf" srcId="{5D1AA8F7-888E-4C01-92BA-913563F655E3}" destId="{C30F0C45-914A-4E86-B51F-484E0E18558B}" srcOrd="0" destOrd="0" presId="urn:microsoft.com/office/officeart/2005/8/layout/hierarchy2"/>
    <dgm:cxn modelId="{F471CDB9-EF81-4B70-904B-629DF74AF11C}" type="presParOf" srcId="{819645C3-05DC-403C-8FDF-63C15A0628D4}" destId="{76B1673D-EAD8-4513-87B0-76F954711C8E}" srcOrd="0" destOrd="0" presId="urn:microsoft.com/office/officeart/2005/8/layout/hierarchy2"/>
    <dgm:cxn modelId="{29AB1C47-3A94-4C81-A316-E763C6D390DC}" type="presParOf" srcId="{76B1673D-EAD8-4513-87B0-76F954711C8E}" destId="{DA83B548-801B-4C04-979B-EF2F6B2DDE3E}" srcOrd="0" destOrd="0" presId="urn:microsoft.com/office/officeart/2005/8/layout/hierarchy2"/>
    <dgm:cxn modelId="{2BD7A8B1-C776-4E98-9AC2-402AB6EE30F0}" type="presParOf" srcId="{76B1673D-EAD8-4513-87B0-76F954711C8E}" destId="{3FC03C6A-0B7D-4CEF-9321-6511CA3A9295}" srcOrd="1" destOrd="0" presId="urn:microsoft.com/office/officeart/2005/8/layout/hierarchy2"/>
    <dgm:cxn modelId="{2E5919FA-2BB4-400F-9A82-D8783D17ADF4}" type="presParOf" srcId="{3FC03C6A-0B7D-4CEF-9321-6511CA3A9295}" destId="{8B346940-EA4B-4A02-9B59-F9EB415B2F6F}" srcOrd="0" destOrd="0" presId="urn:microsoft.com/office/officeart/2005/8/layout/hierarchy2"/>
    <dgm:cxn modelId="{12617341-4ABA-4865-8AA0-B2F56A937C79}" type="presParOf" srcId="{8B346940-EA4B-4A02-9B59-F9EB415B2F6F}" destId="{B094F976-CF7F-4D1F-81B2-F4E08FBBABF9}" srcOrd="0" destOrd="0" presId="urn:microsoft.com/office/officeart/2005/8/layout/hierarchy2"/>
    <dgm:cxn modelId="{7F0FF935-8A7E-439F-8363-59BC43CDB414}" type="presParOf" srcId="{3FC03C6A-0B7D-4CEF-9321-6511CA3A9295}" destId="{4A76481E-B149-410A-9FAC-622DC4590AAD}" srcOrd="1" destOrd="0" presId="urn:microsoft.com/office/officeart/2005/8/layout/hierarchy2"/>
    <dgm:cxn modelId="{AB8CFE87-E69F-422F-8133-662B734E2B57}" type="presParOf" srcId="{4A76481E-B149-410A-9FAC-622DC4590AAD}" destId="{EBA8ADD4-FC9A-4289-A146-33E2531BAEC6}" srcOrd="0" destOrd="0" presId="urn:microsoft.com/office/officeart/2005/8/layout/hierarchy2"/>
    <dgm:cxn modelId="{637BDD82-4C2B-4D5C-B745-3620278D46EB}" type="presParOf" srcId="{4A76481E-B149-410A-9FAC-622DC4590AAD}" destId="{D3563952-1736-4D4D-B9EF-45160272E22C}" srcOrd="1" destOrd="0" presId="urn:microsoft.com/office/officeart/2005/8/layout/hierarchy2"/>
    <dgm:cxn modelId="{07A40819-FB56-423D-801A-E7A2B317C881}" type="presParOf" srcId="{3FC03C6A-0B7D-4CEF-9321-6511CA3A9295}" destId="{EB306148-6BD1-45A0-B81A-9C7C40C151E2}" srcOrd="2" destOrd="0" presId="urn:microsoft.com/office/officeart/2005/8/layout/hierarchy2"/>
    <dgm:cxn modelId="{20B73037-D4B7-4DD0-9EA3-A3827D5E5B3E}" type="presParOf" srcId="{EB306148-6BD1-45A0-B81A-9C7C40C151E2}" destId="{F75EDB27-32BA-41ED-A576-326F056FBEE1}" srcOrd="0" destOrd="0" presId="urn:microsoft.com/office/officeart/2005/8/layout/hierarchy2"/>
    <dgm:cxn modelId="{07F8A744-0FEE-4B3C-B691-29B5ECBA3203}" type="presParOf" srcId="{3FC03C6A-0B7D-4CEF-9321-6511CA3A9295}" destId="{A0B0E818-F160-4AF0-8C5A-597FE8657E2B}" srcOrd="3" destOrd="0" presId="urn:microsoft.com/office/officeart/2005/8/layout/hierarchy2"/>
    <dgm:cxn modelId="{1E979CCF-2C24-4552-8B7E-F1DC8D3E4094}" type="presParOf" srcId="{A0B0E818-F160-4AF0-8C5A-597FE8657E2B}" destId="{C30F0C45-914A-4E86-B51F-484E0E18558B}" srcOrd="0" destOrd="0" presId="urn:microsoft.com/office/officeart/2005/8/layout/hierarchy2"/>
    <dgm:cxn modelId="{53C3FCC5-2B37-4438-B686-43BCF76ADB4F}" type="presParOf" srcId="{A0B0E818-F160-4AF0-8C5A-597FE8657E2B}" destId="{A3BECB63-C469-4D8B-8DCE-57CCBDE5E7BB}" srcOrd="1" destOrd="0" presId="urn:microsoft.com/office/officeart/2005/8/layout/hierarchy2"/>
    <dgm:cxn modelId="{3EC46997-7274-47C8-AED5-97F6A3EC1DC9}" type="presParOf" srcId="{3FC03C6A-0B7D-4CEF-9321-6511CA3A9295}" destId="{2AD4CA1D-F1EA-4433-9982-50D361BAD9C0}" srcOrd="4" destOrd="0" presId="urn:microsoft.com/office/officeart/2005/8/layout/hierarchy2"/>
    <dgm:cxn modelId="{F5C47F5F-888E-4593-817E-94F7C8B18178}" type="presParOf" srcId="{2AD4CA1D-F1EA-4433-9982-50D361BAD9C0}" destId="{5077DA0E-EBBF-4EC1-BF7D-0D6B10798ACE}" srcOrd="0" destOrd="0" presId="urn:microsoft.com/office/officeart/2005/8/layout/hierarchy2"/>
    <dgm:cxn modelId="{78EDB7CE-3D7E-4807-8FF7-61CA0BD8BF2E}" type="presParOf" srcId="{3FC03C6A-0B7D-4CEF-9321-6511CA3A9295}" destId="{3B0A00D1-09F6-43DB-B210-5817D96F4840}" srcOrd="5" destOrd="0" presId="urn:microsoft.com/office/officeart/2005/8/layout/hierarchy2"/>
    <dgm:cxn modelId="{7B623F45-3181-4D7C-8353-8274BEB1143D}" type="presParOf" srcId="{3B0A00D1-09F6-43DB-B210-5817D96F4840}" destId="{EE96A899-9867-4B90-9181-F45A8084F297}" srcOrd="0" destOrd="0" presId="urn:microsoft.com/office/officeart/2005/8/layout/hierarchy2"/>
    <dgm:cxn modelId="{C2CDA072-CBB3-47E7-9FB2-EB2B689C90A8}" type="presParOf" srcId="{3B0A00D1-09F6-43DB-B210-5817D96F4840}" destId="{731E7BDC-2524-4F59-9823-56C83531B972}" srcOrd="1" destOrd="0" presId="urn:microsoft.com/office/officeart/2005/8/layout/hierarchy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4455A8C-E1FD-4EBA-BB18-78CCC1BCDE00}"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s-ES"/>
        </a:p>
      </dgm:t>
    </dgm:pt>
    <dgm:pt modelId="{E4BCB664-5BBA-4A11-B5EB-AD766BAD1086}">
      <dgm:prSet phldrT="[Texto]"/>
      <dgm:spPr>
        <a:noFill/>
      </dgm:spPr>
      <dgm:t>
        <a:bodyPr/>
        <a:lstStyle/>
        <a:p>
          <a:r>
            <a:rPr lang="es-ES" dirty="0" smtClean="0"/>
            <a:t>Nombre</a:t>
          </a:r>
          <a:endParaRPr lang="es-ES" dirty="0"/>
        </a:p>
      </dgm:t>
    </dgm:pt>
    <dgm:pt modelId="{8E75B595-912D-4B65-9E64-446BCC69B2BC}" type="parTrans" cxnId="{4C7CC308-C751-4991-8BA8-8CA4399B5DA8}">
      <dgm:prSet/>
      <dgm:spPr/>
      <dgm:t>
        <a:bodyPr/>
        <a:lstStyle/>
        <a:p>
          <a:endParaRPr lang="es-ES"/>
        </a:p>
      </dgm:t>
    </dgm:pt>
    <dgm:pt modelId="{4501F772-8E2E-440F-A7F8-4E2A6F57B3DF}" type="sibTrans" cxnId="{4C7CC308-C751-4991-8BA8-8CA4399B5DA8}">
      <dgm:prSet/>
      <dgm:spPr/>
      <dgm:t>
        <a:bodyPr/>
        <a:lstStyle/>
        <a:p>
          <a:endParaRPr lang="es-ES"/>
        </a:p>
      </dgm:t>
    </dgm:pt>
    <dgm:pt modelId="{24FC9DED-A188-44DF-82DE-B7627C514A86}">
      <dgm:prSet phldrT="[Texto]"/>
      <dgm:spPr>
        <a:noFill/>
      </dgm:spPr>
      <dgm:t>
        <a:bodyPr/>
        <a:lstStyle/>
        <a:p>
          <a:r>
            <a:rPr lang="es-ES" dirty="0" smtClean="0"/>
            <a:t>Domicilio</a:t>
          </a:r>
          <a:endParaRPr lang="es-ES" dirty="0"/>
        </a:p>
      </dgm:t>
    </dgm:pt>
    <dgm:pt modelId="{0B706BA8-5A0A-460D-99B7-C2E418D7FA10}" type="parTrans" cxnId="{0A9A5EFC-AF8A-4CBE-B292-DEC5E8314E50}">
      <dgm:prSet/>
      <dgm:spPr/>
      <dgm:t>
        <a:bodyPr/>
        <a:lstStyle/>
        <a:p>
          <a:endParaRPr lang="es-ES"/>
        </a:p>
      </dgm:t>
    </dgm:pt>
    <dgm:pt modelId="{6DC68FE1-4A86-4D81-9F7E-EF124160B0DB}" type="sibTrans" cxnId="{0A9A5EFC-AF8A-4CBE-B292-DEC5E8314E50}">
      <dgm:prSet/>
      <dgm:spPr/>
      <dgm:t>
        <a:bodyPr/>
        <a:lstStyle/>
        <a:p>
          <a:endParaRPr lang="es-ES"/>
        </a:p>
      </dgm:t>
    </dgm:pt>
    <dgm:pt modelId="{846EAFC0-3450-4580-B0E1-928E1D1F8F45}">
      <dgm:prSet phldrT="[Texto]"/>
      <dgm:spPr>
        <a:noFill/>
      </dgm:spPr>
      <dgm:t>
        <a:bodyPr/>
        <a:lstStyle/>
        <a:p>
          <a:r>
            <a:rPr lang="es-ES" dirty="0" smtClean="0"/>
            <a:t>Patrimonio</a:t>
          </a:r>
          <a:endParaRPr lang="es-ES" dirty="0"/>
        </a:p>
      </dgm:t>
    </dgm:pt>
    <dgm:pt modelId="{31173F13-5C6B-4D7F-B89B-28F6B36E9F0C}" type="parTrans" cxnId="{1DC60CEC-3890-4B07-8F06-AD6BBE1FC42D}">
      <dgm:prSet/>
      <dgm:spPr/>
      <dgm:t>
        <a:bodyPr/>
        <a:lstStyle/>
        <a:p>
          <a:endParaRPr lang="es-ES"/>
        </a:p>
      </dgm:t>
    </dgm:pt>
    <dgm:pt modelId="{988E1986-D2E1-4C65-A561-3043642F3BB3}" type="sibTrans" cxnId="{1DC60CEC-3890-4B07-8F06-AD6BBE1FC42D}">
      <dgm:prSet/>
      <dgm:spPr/>
      <dgm:t>
        <a:bodyPr/>
        <a:lstStyle/>
        <a:p>
          <a:endParaRPr lang="es-ES"/>
        </a:p>
      </dgm:t>
    </dgm:pt>
    <dgm:pt modelId="{74A6F2C7-14EE-4AB3-B929-9A91A1423B6E}">
      <dgm:prSet phldrT="[Texto]"/>
      <dgm:spPr>
        <a:noFill/>
      </dgm:spPr>
      <dgm:t>
        <a:bodyPr/>
        <a:lstStyle/>
        <a:p>
          <a:r>
            <a:rPr lang="es-ES" dirty="0" smtClean="0"/>
            <a:t>Objeto</a:t>
          </a:r>
          <a:endParaRPr lang="es-ES" dirty="0"/>
        </a:p>
      </dgm:t>
    </dgm:pt>
    <dgm:pt modelId="{7A358A57-8352-4A5E-A237-C95BA2134052}" type="parTrans" cxnId="{FD1C5196-DAF7-45B4-93A9-F27F2CC74637}">
      <dgm:prSet/>
      <dgm:spPr/>
      <dgm:t>
        <a:bodyPr/>
        <a:lstStyle/>
        <a:p>
          <a:endParaRPr lang="es-ES"/>
        </a:p>
      </dgm:t>
    </dgm:pt>
    <dgm:pt modelId="{0989AE0C-5DC9-4C25-ABFD-6B0862DFB86A}" type="sibTrans" cxnId="{FD1C5196-DAF7-45B4-93A9-F27F2CC74637}">
      <dgm:prSet/>
      <dgm:spPr/>
      <dgm:t>
        <a:bodyPr/>
        <a:lstStyle/>
        <a:p>
          <a:endParaRPr lang="es-ES"/>
        </a:p>
      </dgm:t>
    </dgm:pt>
    <dgm:pt modelId="{803D1A4C-C5FA-4EAC-827F-9CCE1E2D4F75}">
      <dgm:prSet phldrT="[Texto]"/>
      <dgm:spPr>
        <a:noFill/>
      </dgm:spPr>
      <dgm:t>
        <a:bodyPr/>
        <a:lstStyle/>
        <a:p>
          <a:r>
            <a:rPr lang="es-ES" dirty="0" smtClean="0"/>
            <a:t>Preciso y determinado</a:t>
          </a:r>
          <a:endParaRPr lang="es-ES" dirty="0"/>
        </a:p>
      </dgm:t>
    </dgm:pt>
    <dgm:pt modelId="{37B8A03A-E29A-4B04-B77B-D7C22B13A88B}" type="parTrans" cxnId="{37F0F63F-06E4-4180-8F4F-40A1006D4238}">
      <dgm:prSet/>
      <dgm:spPr>
        <a:ln>
          <a:solidFill>
            <a:schemeClr val="tx1"/>
          </a:solidFill>
        </a:ln>
      </dgm:spPr>
      <dgm:t>
        <a:bodyPr/>
        <a:lstStyle/>
        <a:p>
          <a:endParaRPr lang="es-ES"/>
        </a:p>
      </dgm:t>
    </dgm:pt>
    <dgm:pt modelId="{BFF325D3-00A8-4AC6-869E-42B3BD7DE6FD}" type="sibTrans" cxnId="{37F0F63F-06E4-4180-8F4F-40A1006D4238}">
      <dgm:prSet/>
      <dgm:spPr/>
      <dgm:t>
        <a:bodyPr/>
        <a:lstStyle/>
        <a:p>
          <a:endParaRPr lang="es-ES"/>
        </a:p>
      </dgm:t>
    </dgm:pt>
    <dgm:pt modelId="{55208618-1521-4656-8189-90C31D43DEE7}">
      <dgm:prSet phldrT="[Texto]"/>
      <dgm:spPr>
        <a:noFill/>
      </dgm:spPr>
      <dgm:t>
        <a:bodyPr/>
        <a:lstStyle/>
        <a:p>
          <a:r>
            <a:rPr lang="es-ES" dirty="0" smtClean="0"/>
            <a:t>Recaudos de Veracidad</a:t>
          </a:r>
          <a:endParaRPr lang="es-ES" dirty="0"/>
        </a:p>
      </dgm:t>
    </dgm:pt>
    <dgm:pt modelId="{F6FB802A-E91C-49CB-9E3A-D58141BECF93}" type="parTrans" cxnId="{33F2621B-B05E-4E7C-B96B-6A602B721C22}">
      <dgm:prSet/>
      <dgm:spPr>
        <a:ln>
          <a:solidFill>
            <a:schemeClr val="tx1"/>
          </a:solidFill>
        </a:ln>
      </dgm:spPr>
      <dgm:t>
        <a:bodyPr/>
        <a:lstStyle/>
        <a:p>
          <a:endParaRPr lang="es-ES"/>
        </a:p>
      </dgm:t>
    </dgm:pt>
    <dgm:pt modelId="{B0D218F3-9CDA-4C0E-9F0D-2FF4C388D55E}" type="sibTrans" cxnId="{33F2621B-B05E-4E7C-B96B-6A602B721C22}">
      <dgm:prSet/>
      <dgm:spPr/>
      <dgm:t>
        <a:bodyPr/>
        <a:lstStyle/>
        <a:p>
          <a:endParaRPr lang="es-ES"/>
        </a:p>
      </dgm:t>
    </dgm:pt>
    <dgm:pt modelId="{AFE32BC2-8E9C-4618-8DBA-1271BC85733C}">
      <dgm:prSet phldrT="[Texto]"/>
      <dgm:spPr>
        <a:noFill/>
      </dgm:spPr>
      <dgm:t>
        <a:bodyPr/>
        <a:lstStyle/>
        <a:p>
          <a:r>
            <a:rPr lang="es-ES" dirty="0" smtClean="0"/>
            <a:t>Novedad</a:t>
          </a:r>
          <a:endParaRPr lang="es-ES" dirty="0"/>
        </a:p>
      </dgm:t>
    </dgm:pt>
    <dgm:pt modelId="{765A3746-DFB0-4C13-872E-222EE2689B05}" type="parTrans" cxnId="{4B223818-1F73-48A2-865F-B46574DE60A2}">
      <dgm:prSet/>
      <dgm:spPr>
        <a:ln>
          <a:solidFill>
            <a:schemeClr val="tx1"/>
          </a:solidFill>
        </a:ln>
      </dgm:spPr>
      <dgm:t>
        <a:bodyPr/>
        <a:lstStyle/>
        <a:p>
          <a:endParaRPr lang="es-ES"/>
        </a:p>
      </dgm:t>
    </dgm:pt>
    <dgm:pt modelId="{3E733FE2-790D-4943-AD99-1E250DD30B86}" type="sibTrans" cxnId="{4B223818-1F73-48A2-865F-B46574DE60A2}">
      <dgm:prSet/>
      <dgm:spPr/>
      <dgm:t>
        <a:bodyPr/>
        <a:lstStyle/>
        <a:p>
          <a:endParaRPr lang="es-ES"/>
        </a:p>
      </dgm:t>
    </dgm:pt>
    <dgm:pt modelId="{4883DA78-4208-4C98-AE03-CAF89A66F556}">
      <dgm:prSet phldrT="[Texto]"/>
      <dgm:spPr>
        <a:noFill/>
      </dgm:spPr>
      <dgm:t>
        <a:bodyPr/>
        <a:lstStyle/>
        <a:p>
          <a:r>
            <a:rPr lang="es-ES" dirty="0" smtClean="0"/>
            <a:t>Aptitud Distintiva</a:t>
          </a:r>
          <a:endParaRPr lang="es-ES" dirty="0"/>
        </a:p>
      </dgm:t>
    </dgm:pt>
    <dgm:pt modelId="{FBB8FEDF-8BD6-4BE0-A677-03530A4C85DD}" type="parTrans" cxnId="{0B1165A4-293C-4F31-ADBD-CA88C832DF98}">
      <dgm:prSet/>
      <dgm:spPr>
        <a:ln>
          <a:solidFill>
            <a:schemeClr val="tx1"/>
          </a:solidFill>
        </a:ln>
      </dgm:spPr>
      <dgm:t>
        <a:bodyPr/>
        <a:lstStyle/>
        <a:p>
          <a:endParaRPr lang="es-ES"/>
        </a:p>
      </dgm:t>
    </dgm:pt>
    <dgm:pt modelId="{FD967806-EF09-4C0D-AC17-9FD8EBE6F854}" type="sibTrans" cxnId="{0B1165A4-293C-4F31-ADBD-CA88C832DF98}">
      <dgm:prSet/>
      <dgm:spPr/>
      <dgm:t>
        <a:bodyPr/>
        <a:lstStyle/>
        <a:p>
          <a:endParaRPr lang="es-ES"/>
        </a:p>
      </dgm:t>
    </dgm:pt>
    <dgm:pt modelId="{C38BAFCC-4149-405D-8288-2066BF511014}">
      <dgm:prSet phldrT="[Texto]"/>
      <dgm:spPr>
        <a:noFill/>
      </dgm:spPr>
      <dgm:t>
        <a:bodyPr/>
        <a:lstStyle/>
        <a:p>
          <a:r>
            <a:rPr lang="es-ES" dirty="0" smtClean="0"/>
            <a:t>Sede</a:t>
          </a:r>
          <a:endParaRPr lang="es-ES" dirty="0"/>
        </a:p>
      </dgm:t>
    </dgm:pt>
    <dgm:pt modelId="{7002981C-40FF-4E5A-B577-8F770234BDD4}" type="parTrans" cxnId="{E66F6318-64DF-4E8C-9A64-862CCA4E1E3A}">
      <dgm:prSet/>
      <dgm:spPr>
        <a:ln>
          <a:solidFill>
            <a:schemeClr val="tx1"/>
          </a:solidFill>
        </a:ln>
      </dgm:spPr>
      <dgm:t>
        <a:bodyPr/>
        <a:lstStyle/>
        <a:p>
          <a:endParaRPr lang="es-ES"/>
        </a:p>
      </dgm:t>
    </dgm:pt>
    <dgm:pt modelId="{31A7988A-26C8-4A61-A6E8-B99BB86127B7}" type="sibTrans" cxnId="{E66F6318-64DF-4E8C-9A64-862CCA4E1E3A}">
      <dgm:prSet/>
      <dgm:spPr/>
      <dgm:t>
        <a:bodyPr/>
        <a:lstStyle/>
        <a:p>
          <a:endParaRPr lang="es-ES"/>
        </a:p>
      </dgm:t>
    </dgm:pt>
    <dgm:pt modelId="{8DEE333A-6707-482A-AECF-31BEAE0BFF2E}">
      <dgm:prSet phldrT="[Texto]"/>
      <dgm:spPr>
        <a:noFill/>
      </dgm:spPr>
      <dgm:t>
        <a:bodyPr/>
        <a:lstStyle/>
        <a:p>
          <a:r>
            <a:rPr lang="es-ES" dirty="0" smtClean="0"/>
            <a:t>PRINCIPIO                   DURACION ILIMITADA</a:t>
          </a:r>
          <a:endParaRPr lang="es-ES" dirty="0"/>
        </a:p>
      </dgm:t>
    </dgm:pt>
    <dgm:pt modelId="{86FF7C3D-EEBD-4811-88B1-DD85729F0ED8}" type="parTrans" cxnId="{5B84AC4B-C7DD-4EF6-BA26-B1D79FC1B470}">
      <dgm:prSet/>
      <dgm:spPr/>
      <dgm:t>
        <a:bodyPr/>
        <a:lstStyle/>
        <a:p>
          <a:endParaRPr lang="es-AR"/>
        </a:p>
      </dgm:t>
    </dgm:pt>
    <dgm:pt modelId="{605B1F8F-5061-47B3-BE50-54CFC949C6B9}" type="sibTrans" cxnId="{5B84AC4B-C7DD-4EF6-BA26-B1D79FC1B470}">
      <dgm:prSet/>
      <dgm:spPr/>
      <dgm:t>
        <a:bodyPr/>
        <a:lstStyle/>
        <a:p>
          <a:endParaRPr lang="es-AR"/>
        </a:p>
      </dgm:t>
    </dgm:pt>
    <dgm:pt modelId="{7AF9BB1D-73E5-460E-8655-E41356C990BE}" type="pres">
      <dgm:prSet presAssocID="{44455A8C-E1FD-4EBA-BB18-78CCC1BCDE00}" presName="diagram" presStyleCnt="0">
        <dgm:presLayoutVars>
          <dgm:chPref val="1"/>
          <dgm:dir/>
          <dgm:animOne val="branch"/>
          <dgm:animLvl val="lvl"/>
          <dgm:resizeHandles val="exact"/>
        </dgm:presLayoutVars>
      </dgm:prSet>
      <dgm:spPr/>
      <dgm:t>
        <a:bodyPr/>
        <a:lstStyle/>
        <a:p>
          <a:endParaRPr lang="es-AR"/>
        </a:p>
      </dgm:t>
    </dgm:pt>
    <dgm:pt modelId="{5E805C5A-ACAF-424C-8E65-AFC0B287697C}" type="pres">
      <dgm:prSet presAssocID="{E4BCB664-5BBA-4A11-B5EB-AD766BAD1086}" presName="root1" presStyleCnt="0"/>
      <dgm:spPr/>
    </dgm:pt>
    <dgm:pt modelId="{89436726-CCA9-479D-9933-7818861E2D05}" type="pres">
      <dgm:prSet presAssocID="{E4BCB664-5BBA-4A11-B5EB-AD766BAD1086}" presName="LevelOneTextNode" presStyleLbl="node0" presStyleIdx="0" presStyleCnt="5" custScaleY="161163">
        <dgm:presLayoutVars>
          <dgm:chPref val="3"/>
        </dgm:presLayoutVars>
      </dgm:prSet>
      <dgm:spPr/>
      <dgm:t>
        <a:bodyPr/>
        <a:lstStyle/>
        <a:p>
          <a:endParaRPr lang="es-AR"/>
        </a:p>
      </dgm:t>
    </dgm:pt>
    <dgm:pt modelId="{C43CBA35-7CCB-4C78-81EA-43B8806E28AD}" type="pres">
      <dgm:prSet presAssocID="{E4BCB664-5BBA-4A11-B5EB-AD766BAD1086}" presName="level2hierChild" presStyleCnt="0"/>
      <dgm:spPr/>
    </dgm:pt>
    <dgm:pt modelId="{0F36DC1C-1EA8-4BE0-A76C-C5B60AA04EE2}" type="pres">
      <dgm:prSet presAssocID="{F6FB802A-E91C-49CB-9E3A-D58141BECF93}" presName="conn2-1" presStyleLbl="parChTrans1D2" presStyleIdx="0" presStyleCnt="5"/>
      <dgm:spPr/>
      <dgm:t>
        <a:bodyPr/>
        <a:lstStyle/>
        <a:p>
          <a:endParaRPr lang="es-AR"/>
        </a:p>
      </dgm:t>
    </dgm:pt>
    <dgm:pt modelId="{27EE8E04-ECAF-4D71-9C32-F928B19DD349}" type="pres">
      <dgm:prSet presAssocID="{F6FB802A-E91C-49CB-9E3A-D58141BECF93}" presName="connTx" presStyleLbl="parChTrans1D2" presStyleIdx="0" presStyleCnt="5"/>
      <dgm:spPr/>
      <dgm:t>
        <a:bodyPr/>
        <a:lstStyle/>
        <a:p>
          <a:endParaRPr lang="es-AR"/>
        </a:p>
      </dgm:t>
    </dgm:pt>
    <dgm:pt modelId="{9E1B534B-28CF-4EAE-93DA-EF0D531038D4}" type="pres">
      <dgm:prSet presAssocID="{55208618-1521-4656-8189-90C31D43DEE7}" presName="root2" presStyleCnt="0"/>
      <dgm:spPr/>
    </dgm:pt>
    <dgm:pt modelId="{65B52007-ADF6-40B3-8143-48DEB6B5A044}" type="pres">
      <dgm:prSet presAssocID="{55208618-1521-4656-8189-90C31D43DEE7}" presName="LevelTwoTextNode" presStyleLbl="node2" presStyleIdx="0" presStyleCnt="5" custLinFactNeighborX="66864" custLinFactNeighborY="-774">
        <dgm:presLayoutVars>
          <dgm:chPref val="3"/>
        </dgm:presLayoutVars>
      </dgm:prSet>
      <dgm:spPr/>
      <dgm:t>
        <a:bodyPr/>
        <a:lstStyle/>
        <a:p>
          <a:endParaRPr lang="es-AR"/>
        </a:p>
      </dgm:t>
    </dgm:pt>
    <dgm:pt modelId="{592FDBAF-C5BF-41CA-A5B5-E744D21A474B}" type="pres">
      <dgm:prSet presAssocID="{55208618-1521-4656-8189-90C31D43DEE7}" presName="level3hierChild" presStyleCnt="0"/>
      <dgm:spPr/>
    </dgm:pt>
    <dgm:pt modelId="{40D80005-76AF-4EB5-9DB6-D2FEE4DDFA3D}" type="pres">
      <dgm:prSet presAssocID="{765A3746-DFB0-4C13-872E-222EE2689B05}" presName="conn2-1" presStyleLbl="parChTrans1D2" presStyleIdx="1" presStyleCnt="5"/>
      <dgm:spPr/>
      <dgm:t>
        <a:bodyPr/>
        <a:lstStyle/>
        <a:p>
          <a:endParaRPr lang="es-AR"/>
        </a:p>
      </dgm:t>
    </dgm:pt>
    <dgm:pt modelId="{ED85DF8E-506F-4110-8D4D-2E014258F6DA}" type="pres">
      <dgm:prSet presAssocID="{765A3746-DFB0-4C13-872E-222EE2689B05}" presName="connTx" presStyleLbl="parChTrans1D2" presStyleIdx="1" presStyleCnt="5"/>
      <dgm:spPr/>
      <dgm:t>
        <a:bodyPr/>
        <a:lstStyle/>
        <a:p>
          <a:endParaRPr lang="es-AR"/>
        </a:p>
      </dgm:t>
    </dgm:pt>
    <dgm:pt modelId="{BD681536-F44F-4311-B3B0-ECFFBE616488}" type="pres">
      <dgm:prSet presAssocID="{AFE32BC2-8E9C-4618-8DBA-1271BC85733C}" presName="root2" presStyleCnt="0"/>
      <dgm:spPr/>
    </dgm:pt>
    <dgm:pt modelId="{9DBCE04F-2BD5-494C-AA95-4D14F7F9C1F1}" type="pres">
      <dgm:prSet presAssocID="{AFE32BC2-8E9C-4618-8DBA-1271BC85733C}" presName="LevelTwoTextNode" presStyleLbl="node2" presStyleIdx="1" presStyleCnt="5" custLinFactNeighborX="66864" custLinFactNeighborY="-4092">
        <dgm:presLayoutVars>
          <dgm:chPref val="3"/>
        </dgm:presLayoutVars>
      </dgm:prSet>
      <dgm:spPr/>
      <dgm:t>
        <a:bodyPr/>
        <a:lstStyle/>
        <a:p>
          <a:endParaRPr lang="es-AR"/>
        </a:p>
      </dgm:t>
    </dgm:pt>
    <dgm:pt modelId="{49C96921-59F2-4A8C-8ED2-5AB2DE0D762E}" type="pres">
      <dgm:prSet presAssocID="{AFE32BC2-8E9C-4618-8DBA-1271BC85733C}" presName="level3hierChild" presStyleCnt="0"/>
      <dgm:spPr/>
    </dgm:pt>
    <dgm:pt modelId="{97B2133B-8151-423C-AE01-A755DC060C26}" type="pres">
      <dgm:prSet presAssocID="{FBB8FEDF-8BD6-4BE0-A677-03530A4C85DD}" presName="conn2-1" presStyleLbl="parChTrans1D2" presStyleIdx="2" presStyleCnt="5"/>
      <dgm:spPr/>
      <dgm:t>
        <a:bodyPr/>
        <a:lstStyle/>
        <a:p>
          <a:endParaRPr lang="es-AR"/>
        </a:p>
      </dgm:t>
    </dgm:pt>
    <dgm:pt modelId="{C4F34735-D91E-4EE0-B297-DE4A3C87B599}" type="pres">
      <dgm:prSet presAssocID="{FBB8FEDF-8BD6-4BE0-A677-03530A4C85DD}" presName="connTx" presStyleLbl="parChTrans1D2" presStyleIdx="2" presStyleCnt="5"/>
      <dgm:spPr/>
      <dgm:t>
        <a:bodyPr/>
        <a:lstStyle/>
        <a:p>
          <a:endParaRPr lang="es-AR"/>
        </a:p>
      </dgm:t>
    </dgm:pt>
    <dgm:pt modelId="{E0C6ED46-5388-4345-B684-00D207B92151}" type="pres">
      <dgm:prSet presAssocID="{4883DA78-4208-4C98-AE03-CAF89A66F556}" presName="root2" presStyleCnt="0"/>
      <dgm:spPr/>
    </dgm:pt>
    <dgm:pt modelId="{03AABD04-2AD7-4F90-A3B5-ACE390174F46}" type="pres">
      <dgm:prSet presAssocID="{4883DA78-4208-4C98-AE03-CAF89A66F556}" presName="LevelTwoTextNode" presStyleLbl="node2" presStyleIdx="2" presStyleCnt="5" custLinFactNeighborX="66864" custLinFactNeighborY="4999">
        <dgm:presLayoutVars>
          <dgm:chPref val="3"/>
        </dgm:presLayoutVars>
      </dgm:prSet>
      <dgm:spPr/>
      <dgm:t>
        <a:bodyPr/>
        <a:lstStyle/>
        <a:p>
          <a:endParaRPr lang="es-AR"/>
        </a:p>
      </dgm:t>
    </dgm:pt>
    <dgm:pt modelId="{6D32A61E-61C4-4685-9F76-0AF89E6225B4}" type="pres">
      <dgm:prSet presAssocID="{4883DA78-4208-4C98-AE03-CAF89A66F556}" presName="level3hierChild" presStyleCnt="0"/>
      <dgm:spPr/>
    </dgm:pt>
    <dgm:pt modelId="{0DA16654-8E91-44E0-890E-030383E36739}" type="pres">
      <dgm:prSet presAssocID="{24FC9DED-A188-44DF-82DE-B7627C514A86}" presName="root1" presStyleCnt="0"/>
      <dgm:spPr/>
    </dgm:pt>
    <dgm:pt modelId="{533AFAD9-082B-4089-8F37-2936F6B9D115}" type="pres">
      <dgm:prSet presAssocID="{24FC9DED-A188-44DF-82DE-B7627C514A86}" presName="LevelOneTextNode" presStyleLbl="node0" presStyleIdx="1" presStyleCnt="5" custScaleY="183692">
        <dgm:presLayoutVars>
          <dgm:chPref val="3"/>
        </dgm:presLayoutVars>
      </dgm:prSet>
      <dgm:spPr/>
      <dgm:t>
        <a:bodyPr/>
        <a:lstStyle/>
        <a:p>
          <a:endParaRPr lang="es-AR"/>
        </a:p>
      </dgm:t>
    </dgm:pt>
    <dgm:pt modelId="{66808CBB-3F69-4535-BCC2-6C2D71DDC560}" type="pres">
      <dgm:prSet presAssocID="{24FC9DED-A188-44DF-82DE-B7627C514A86}" presName="level2hierChild" presStyleCnt="0"/>
      <dgm:spPr/>
    </dgm:pt>
    <dgm:pt modelId="{799BFCE4-BC24-42CD-BCF2-714B445DA1CA}" type="pres">
      <dgm:prSet presAssocID="{7002981C-40FF-4E5A-B577-8F770234BDD4}" presName="conn2-1" presStyleLbl="parChTrans1D2" presStyleIdx="3" presStyleCnt="5"/>
      <dgm:spPr/>
      <dgm:t>
        <a:bodyPr/>
        <a:lstStyle/>
        <a:p>
          <a:endParaRPr lang="es-AR"/>
        </a:p>
      </dgm:t>
    </dgm:pt>
    <dgm:pt modelId="{7BFD7169-7F79-4EF1-A6F7-43DDBE20B1A3}" type="pres">
      <dgm:prSet presAssocID="{7002981C-40FF-4E5A-B577-8F770234BDD4}" presName="connTx" presStyleLbl="parChTrans1D2" presStyleIdx="3" presStyleCnt="5"/>
      <dgm:spPr/>
      <dgm:t>
        <a:bodyPr/>
        <a:lstStyle/>
        <a:p>
          <a:endParaRPr lang="es-AR"/>
        </a:p>
      </dgm:t>
    </dgm:pt>
    <dgm:pt modelId="{B9DF189F-BC15-4D56-9F31-88C191AE6D28}" type="pres">
      <dgm:prSet presAssocID="{C38BAFCC-4149-405D-8288-2066BF511014}" presName="root2" presStyleCnt="0"/>
      <dgm:spPr/>
    </dgm:pt>
    <dgm:pt modelId="{7C7AA063-E15C-4255-B84F-B3DD0C2A13A4}" type="pres">
      <dgm:prSet presAssocID="{C38BAFCC-4149-405D-8288-2066BF511014}" presName="LevelTwoTextNode" presStyleLbl="node2" presStyleIdx="3" presStyleCnt="5" custLinFactNeighborX="66864" custLinFactNeighborY="1681">
        <dgm:presLayoutVars>
          <dgm:chPref val="3"/>
        </dgm:presLayoutVars>
      </dgm:prSet>
      <dgm:spPr/>
      <dgm:t>
        <a:bodyPr/>
        <a:lstStyle/>
        <a:p>
          <a:endParaRPr lang="es-AR"/>
        </a:p>
      </dgm:t>
    </dgm:pt>
    <dgm:pt modelId="{3C2E52BB-A3E6-4E6D-98CD-882FD0D8799A}" type="pres">
      <dgm:prSet presAssocID="{C38BAFCC-4149-405D-8288-2066BF511014}" presName="level3hierChild" presStyleCnt="0"/>
      <dgm:spPr/>
    </dgm:pt>
    <dgm:pt modelId="{C5808A4B-2440-4469-8168-B2187BB54059}" type="pres">
      <dgm:prSet presAssocID="{846EAFC0-3450-4580-B0E1-928E1D1F8F45}" presName="root1" presStyleCnt="0"/>
      <dgm:spPr/>
    </dgm:pt>
    <dgm:pt modelId="{B2CAD8D5-819B-4E9C-A056-3E5C3E0C88D3}" type="pres">
      <dgm:prSet presAssocID="{846EAFC0-3450-4580-B0E1-928E1D1F8F45}" presName="LevelOneTextNode" presStyleLbl="node0" presStyleIdx="2" presStyleCnt="5" custScaleY="168894">
        <dgm:presLayoutVars>
          <dgm:chPref val="3"/>
        </dgm:presLayoutVars>
      </dgm:prSet>
      <dgm:spPr/>
      <dgm:t>
        <a:bodyPr/>
        <a:lstStyle/>
        <a:p>
          <a:endParaRPr lang="es-AR"/>
        </a:p>
      </dgm:t>
    </dgm:pt>
    <dgm:pt modelId="{76CD7917-49C7-43E0-9992-FE7CDBC30A9A}" type="pres">
      <dgm:prSet presAssocID="{846EAFC0-3450-4580-B0E1-928E1D1F8F45}" presName="level2hierChild" presStyleCnt="0"/>
      <dgm:spPr/>
    </dgm:pt>
    <dgm:pt modelId="{FA1EA722-3736-470B-9B82-983D65D80362}" type="pres">
      <dgm:prSet presAssocID="{74A6F2C7-14EE-4AB3-B929-9A91A1423B6E}" presName="root1" presStyleCnt="0"/>
      <dgm:spPr/>
    </dgm:pt>
    <dgm:pt modelId="{09034EE9-461A-4F9B-BCC5-9939115B9D1A}" type="pres">
      <dgm:prSet presAssocID="{74A6F2C7-14EE-4AB3-B929-9A91A1423B6E}" presName="LevelOneTextNode" presStyleLbl="node0" presStyleIdx="3" presStyleCnt="5">
        <dgm:presLayoutVars>
          <dgm:chPref val="3"/>
        </dgm:presLayoutVars>
      </dgm:prSet>
      <dgm:spPr/>
      <dgm:t>
        <a:bodyPr/>
        <a:lstStyle/>
        <a:p>
          <a:endParaRPr lang="es-AR"/>
        </a:p>
      </dgm:t>
    </dgm:pt>
    <dgm:pt modelId="{657E4061-3B65-4CFF-A547-3183C24B23C1}" type="pres">
      <dgm:prSet presAssocID="{74A6F2C7-14EE-4AB3-B929-9A91A1423B6E}" presName="level2hierChild" presStyleCnt="0"/>
      <dgm:spPr/>
    </dgm:pt>
    <dgm:pt modelId="{AF5465A8-46D4-4EE6-8F76-FC59F7EB78F9}" type="pres">
      <dgm:prSet presAssocID="{37B8A03A-E29A-4B04-B77B-D7C22B13A88B}" presName="conn2-1" presStyleLbl="parChTrans1D2" presStyleIdx="4" presStyleCnt="5"/>
      <dgm:spPr/>
      <dgm:t>
        <a:bodyPr/>
        <a:lstStyle/>
        <a:p>
          <a:endParaRPr lang="es-AR"/>
        </a:p>
      </dgm:t>
    </dgm:pt>
    <dgm:pt modelId="{0103C765-6707-474E-97CD-B76DCA5B3544}" type="pres">
      <dgm:prSet presAssocID="{37B8A03A-E29A-4B04-B77B-D7C22B13A88B}" presName="connTx" presStyleLbl="parChTrans1D2" presStyleIdx="4" presStyleCnt="5"/>
      <dgm:spPr/>
      <dgm:t>
        <a:bodyPr/>
        <a:lstStyle/>
        <a:p>
          <a:endParaRPr lang="es-AR"/>
        </a:p>
      </dgm:t>
    </dgm:pt>
    <dgm:pt modelId="{B2BC3111-0F44-4671-BE39-67F82BA1908E}" type="pres">
      <dgm:prSet presAssocID="{803D1A4C-C5FA-4EAC-827F-9CCE1E2D4F75}" presName="root2" presStyleCnt="0"/>
      <dgm:spPr/>
    </dgm:pt>
    <dgm:pt modelId="{6B52E0F2-6090-46FC-8FE7-CC3A13300550}" type="pres">
      <dgm:prSet presAssocID="{803D1A4C-C5FA-4EAC-827F-9CCE1E2D4F75}" presName="LevelTwoTextNode" presStyleLbl="node2" presStyleIdx="4" presStyleCnt="5" custLinFactNeighborX="66864" custLinFactNeighborY="-4013">
        <dgm:presLayoutVars>
          <dgm:chPref val="3"/>
        </dgm:presLayoutVars>
      </dgm:prSet>
      <dgm:spPr/>
      <dgm:t>
        <a:bodyPr/>
        <a:lstStyle/>
        <a:p>
          <a:endParaRPr lang="es-AR"/>
        </a:p>
      </dgm:t>
    </dgm:pt>
    <dgm:pt modelId="{F55A0861-0995-4030-AD84-0BB04ECDA527}" type="pres">
      <dgm:prSet presAssocID="{803D1A4C-C5FA-4EAC-827F-9CCE1E2D4F75}" presName="level3hierChild" presStyleCnt="0"/>
      <dgm:spPr/>
    </dgm:pt>
    <dgm:pt modelId="{BC308066-A3D3-4318-920E-0785967D3E89}" type="pres">
      <dgm:prSet presAssocID="{8DEE333A-6707-482A-AECF-31BEAE0BFF2E}" presName="root1" presStyleCnt="0"/>
      <dgm:spPr/>
    </dgm:pt>
    <dgm:pt modelId="{E93ED3E8-93D5-41DB-AA15-203B3E5306AF}" type="pres">
      <dgm:prSet presAssocID="{8DEE333A-6707-482A-AECF-31BEAE0BFF2E}" presName="LevelOneTextNode" presStyleLbl="node0" presStyleIdx="4" presStyleCnt="5" custScaleX="598824">
        <dgm:presLayoutVars>
          <dgm:chPref val="3"/>
        </dgm:presLayoutVars>
      </dgm:prSet>
      <dgm:spPr/>
      <dgm:t>
        <a:bodyPr/>
        <a:lstStyle/>
        <a:p>
          <a:endParaRPr lang="es-AR"/>
        </a:p>
      </dgm:t>
    </dgm:pt>
    <dgm:pt modelId="{3FFF1CAF-2E5F-437E-947F-91A6BC838427}" type="pres">
      <dgm:prSet presAssocID="{8DEE333A-6707-482A-AECF-31BEAE0BFF2E}" presName="level2hierChild" presStyleCnt="0"/>
      <dgm:spPr/>
    </dgm:pt>
  </dgm:ptLst>
  <dgm:cxnLst>
    <dgm:cxn modelId="{7C87F648-C3C1-4427-95C7-3EA2DAFEEC1C}" type="presOf" srcId="{8DEE333A-6707-482A-AECF-31BEAE0BFF2E}" destId="{E93ED3E8-93D5-41DB-AA15-203B3E5306AF}" srcOrd="0" destOrd="0" presId="urn:microsoft.com/office/officeart/2005/8/layout/hierarchy2"/>
    <dgm:cxn modelId="{7C69A124-01AF-4BDC-A9DC-9503AACFCD5C}" type="presOf" srcId="{55208618-1521-4656-8189-90C31D43DEE7}" destId="{65B52007-ADF6-40B3-8143-48DEB6B5A044}" srcOrd="0" destOrd="0" presId="urn:microsoft.com/office/officeart/2005/8/layout/hierarchy2"/>
    <dgm:cxn modelId="{859140D0-EB4C-4DAF-A4CE-812C072DBFEE}" type="presOf" srcId="{846EAFC0-3450-4580-B0E1-928E1D1F8F45}" destId="{B2CAD8D5-819B-4E9C-A056-3E5C3E0C88D3}" srcOrd="0" destOrd="0" presId="urn:microsoft.com/office/officeart/2005/8/layout/hierarchy2"/>
    <dgm:cxn modelId="{7C0EA11B-A772-4A05-BCA9-0928BCF145F7}" type="presOf" srcId="{7002981C-40FF-4E5A-B577-8F770234BDD4}" destId="{799BFCE4-BC24-42CD-BCF2-714B445DA1CA}" srcOrd="0" destOrd="0" presId="urn:microsoft.com/office/officeart/2005/8/layout/hierarchy2"/>
    <dgm:cxn modelId="{78DC08A6-9E2B-4B08-BA7D-CD6898BCD831}" type="presOf" srcId="{803D1A4C-C5FA-4EAC-827F-9CCE1E2D4F75}" destId="{6B52E0F2-6090-46FC-8FE7-CC3A13300550}" srcOrd="0" destOrd="0" presId="urn:microsoft.com/office/officeart/2005/8/layout/hierarchy2"/>
    <dgm:cxn modelId="{057BACC8-8E90-436C-8C9F-5A5C6620CE1F}" type="presOf" srcId="{C38BAFCC-4149-405D-8288-2066BF511014}" destId="{7C7AA063-E15C-4255-B84F-B3DD0C2A13A4}" srcOrd="0" destOrd="0" presId="urn:microsoft.com/office/officeart/2005/8/layout/hierarchy2"/>
    <dgm:cxn modelId="{1639B728-5047-4797-AB39-4377D092A954}" type="presOf" srcId="{24FC9DED-A188-44DF-82DE-B7627C514A86}" destId="{533AFAD9-082B-4089-8F37-2936F6B9D115}" srcOrd="0" destOrd="0" presId="urn:microsoft.com/office/officeart/2005/8/layout/hierarchy2"/>
    <dgm:cxn modelId="{0B1165A4-293C-4F31-ADBD-CA88C832DF98}" srcId="{E4BCB664-5BBA-4A11-B5EB-AD766BAD1086}" destId="{4883DA78-4208-4C98-AE03-CAF89A66F556}" srcOrd="2" destOrd="0" parTransId="{FBB8FEDF-8BD6-4BE0-A677-03530A4C85DD}" sibTransId="{FD967806-EF09-4C0D-AC17-9FD8EBE6F854}"/>
    <dgm:cxn modelId="{0A74052F-3F3D-4599-8EB6-95E679F7B2F2}" type="presOf" srcId="{765A3746-DFB0-4C13-872E-222EE2689B05}" destId="{40D80005-76AF-4EB5-9DB6-D2FEE4DDFA3D}" srcOrd="0" destOrd="0" presId="urn:microsoft.com/office/officeart/2005/8/layout/hierarchy2"/>
    <dgm:cxn modelId="{4C7CC308-C751-4991-8BA8-8CA4399B5DA8}" srcId="{44455A8C-E1FD-4EBA-BB18-78CCC1BCDE00}" destId="{E4BCB664-5BBA-4A11-B5EB-AD766BAD1086}" srcOrd="0" destOrd="0" parTransId="{8E75B595-912D-4B65-9E64-446BCC69B2BC}" sibTransId="{4501F772-8E2E-440F-A7F8-4E2A6F57B3DF}"/>
    <dgm:cxn modelId="{A5B435AC-9B0B-4C1C-AE9A-A1019FFCF5BE}" type="presOf" srcId="{E4BCB664-5BBA-4A11-B5EB-AD766BAD1086}" destId="{89436726-CCA9-479D-9933-7818861E2D05}" srcOrd="0" destOrd="0" presId="urn:microsoft.com/office/officeart/2005/8/layout/hierarchy2"/>
    <dgm:cxn modelId="{55620C7D-D608-411D-BD22-98900A38BAC2}" type="presOf" srcId="{AFE32BC2-8E9C-4618-8DBA-1271BC85733C}" destId="{9DBCE04F-2BD5-494C-AA95-4D14F7F9C1F1}" srcOrd="0" destOrd="0" presId="urn:microsoft.com/office/officeart/2005/8/layout/hierarchy2"/>
    <dgm:cxn modelId="{9DCF186C-AC29-4DA1-A69E-C7CC594F115B}" type="presOf" srcId="{765A3746-DFB0-4C13-872E-222EE2689B05}" destId="{ED85DF8E-506F-4110-8D4D-2E014258F6DA}" srcOrd="1" destOrd="0" presId="urn:microsoft.com/office/officeart/2005/8/layout/hierarchy2"/>
    <dgm:cxn modelId="{50224489-5A8D-49B8-B59A-7D5AB16D691B}" type="presOf" srcId="{FBB8FEDF-8BD6-4BE0-A677-03530A4C85DD}" destId="{97B2133B-8151-423C-AE01-A755DC060C26}" srcOrd="0" destOrd="0" presId="urn:microsoft.com/office/officeart/2005/8/layout/hierarchy2"/>
    <dgm:cxn modelId="{5B84AC4B-C7DD-4EF6-BA26-B1D79FC1B470}" srcId="{44455A8C-E1FD-4EBA-BB18-78CCC1BCDE00}" destId="{8DEE333A-6707-482A-AECF-31BEAE0BFF2E}" srcOrd="4" destOrd="0" parTransId="{86FF7C3D-EEBD-4811-88B1-DD85729F0ED8}" sibTransId="{605B1F8F-5061-47B3-BE50-54CFC949C6B9}"/>
    <dgm:cxn modelId="{590F1355-D62C-45BF-BBDF-9358101BEEC7}" type="presOf" srcId="{37B8A03A-E29A-4B04-B77B-D7C22B13A88B}" destId="{0103C765-6707-474E-97CD-B76DCA5B3544}" srcOrd="1" destOrd="0" presId="urn:microsoft.com/office/officeart/2005/8/layout/hierarchy2"/>
    <dgm:cxn modelId="{6F553F2A-59A6-4D2D-8822-B211A69616DB}" type="presOf" srcId="{F6FB802A-E91C-49CB-9E3A-D58141BECF93}" destId="{27EE8E04-ECAF-4D71-9C32-F928B19DD349}" srcOrd="1" destOrd="0" presId="urn:microsoft.com/office/officeart/2005/8/layout/hierarchy2"/>
    <dgm:cxn modelId="{FD1C5196-DAF7-45B4-93A9-F27F2CC74637}" srcId="{44455A8C-E1FD-4EBA-BB18-78CCC1BCDE00}" destId="{74A6F2C7-14EE-4AB3-B929-9A91A1423B6E}" srcOrd="3" destOrd="0" parTransId="{7A358A57-8352-4A5E-A237-C95BA2134052}" sibTransId="{0989AE0C-5DC9-4C25-ABFD-6B0862DFB86A}"/>
    <dgm:cxn modelId="{1DC60CEC-3890-4B07-8F06-AD6BBE1FC42D}" srcId="{44455A8C-E1FD-4EBA-BB18-78CCC1BCDE00}" destId="{846EAFC0-3450-4580-B0E1-928E1D1F8F45}" srcOrd="2" destOrd="0" parTransId="{31173F13-5C6B-4D7F-B89B-28F6B36E9F0C}" sibTransId="{988E1986-D2E1-4C65-A561-3043642F3BB3}"/>
    <dgm:cxn modelId="{4812D406-7806-4A13-BADF-5A2BFBAB29CA}" type="presOf" srcId="{74A6F2C7-14EE-4AB3-B929-9A91A1423B6E}" destId="{09034EE9-461A-4F9B-BCC5-9939115B9D1A}" srcOrd="0" destOrd="0" presId="urn:microsoft.com/office/officeart/2005/8/layout/hierarchy2"/>
    <dgm:cxn modelId="{E66F6318-64DF-4E8C-9A64-862CCA4E1E3A}" srcId="{24FC9DED-A188-44DF-82DE-B7627C514A86}" destId="{C38BAFCC-4149-405D-8288-2066BF511014}" srcOrd="0" destOrd="0" parTransId="{7002981C-40FF-4E5A-B577-8F770234BDD4}" sibTransId="{31A7988A-26C8-4A61-A6E8-B99BB86127B7}"/>
    <dgm:cxn modelId="{2DBA2D8F-2E4A-4E3A-9056-3E7C22165EBA}" type="presOf" srcId="{44455A8C-E1FD-4EBA-BB18-78CCC1BCDE00}" destId="{7AF9BB1D-73E5-460E-8655-E41356C990BE}" srcOrd="0" destOrd="0" presId="urn:microsoft.com/office/officeart/2005/8/layout/hierarchy2"/>
    <dgm:cxn modelId="{33F2621B-B05E-4E7C-B96B-6A602B721C22}" srcId="{E4BCB664-5BBA-4A11-B5EB-AD766BAD1086}" destId="{55208618-1521-4656-8189-90C31D43DEE7}" srcOrd="0" destOrd="0" parTransId="{F6FB802A-E91C-49CB-9E3A-D58141BECF93}" sibTransId="{B0D218F3-9CDA-4C0E-9F0D-2FF4C388D55E}"/>
    <dgm:cxn modelId="{3F54F01A-6200-405E-9FB0-C5D4302F4F27}" type="presOf" srcId="{7002981C-40FF-4E5A-B577-8F770234BDD4}" destId="{7BFD7169-7F79-4EF1-A6F7-43DDBE20B1A3}" srcOrd="1" destOrd="0" presId="urn:microsoft.com/office/officeart/2005/8/layout/hierarchy2"/>
    <dgm:cxn modelId="{0A9A5EFC-AF8A-4CBE-B292-DEC5E8314E50}" srcId="{44455A8C-E1FD-4EBA-BB18-78CCC1BCDE00}" destId="{24FC9DED-A188-44DF-82DE-B7627C514A86}" srcOrd="1" destOrd="0" parTransId="{0B706BA8-5A0A-460D-99B7-C2E418D7FA10}" sibTransId="{6DC68FE1-4A86-4D81-9F7E-EF124160B0DB}"/>
    <dgm:cxn modelId="{F5A579F5-FE15-44C5-A478-67F0909310A3}" type="presOf" srcId="{4883DA78-4208-4C98-AE03-CAF89A66F556}" destId="{03AABD04-2AD7-4F90-A3B5-ACE390174F46}" srcOrd="0" destOrd="0" presId="urn:microsoft.com/office/officeart/2005/8/layout/hierarchy2"/>
    <dgm:cxn modelId="{2636C2A9-D846-4887-B1FB-B0AD993B560C}" type="presOf" srcId="{37B8A03A-E29A-4B04-B77B-D7C22B13A88B}" destId="{AF5465A8-46D4-4EE6-8F76-FC59F7EB78F9}" srcOrd="0" destOrd="0" presId="urn:microsoft.com/office/officeart/2005/8/layout/hierarchy2"/>
    <dgm:cxn modelId="{86982C6F-54C0-40CC-9C00-C7850135874D}" type="presOf" srcId="{FBB8FEDF-8BD6-4BE0-A677-03530A4C85DD}" destId="{C4F34735-D91E-4EE0-B297-DE4A3C87B599}" srcOrd="1" destOrd="0" presId="urn:microsoft.com/office/officeart/2005/8/layout/hierarchy2"/>
    <dgm:cxn modelId="{7A81A42B-9EB8-438E-8457-9AD0AA8F5335}" type="presOf" srcId="{F6FB802A-E91C-49CB-9E3A-D58141BECF93}" destId="{0F36DC1C-1EA8-4BE0-A76C-C5B60AA04EE2}" srcOrd="0" destOrd="0" presId="urn:microsoft.com/office/officeart/2005/8/layout/hierarchy2"/>
    <dgm:cxn modelId="{4B223818-1F73-48A2-865F-B46574DE60A2}" srcId="{E4BCB664-5BBA-4A11-B5EB-AD766BAD1086}" destId="{AFE32BC2-8E9C-4618-8DBA-1271BC85733C}" srcOrd="1" destOrd="0" parTransId="{765A3746-DFB0-4C13-872E-222EE2689B05}" sibTransId="{3E733FE2-790D-4943-AD99-1E250DD30B86}"/>
    <dgm:cxn modelId="{37F0F63F-06E4-4180-8F4F-40A1006D4238}" srcId="{74A6F2C7-14EE-4AB3-B929-9A91A1423B6E}" destId="{803D1A4C-C5FA-4EAC-827F-9CCE1E2D4F75}" srcOrd="0" destOrd="0" parTransId="{37B8A03A-E29A-4B04-B77B-D7C22B13A88B}" sibTransId="{BFF325D3-00A8-4AC6-869E-42B3BD7DE6FD}"/>
    <dgm:cxn modelId="{0BA8E657-1339-4538-816F-BC0017BC69BC}" type="presParOf" srcId="{7AF9BB1D-73E5-460E-8655-E41356C990BE}" destId="{5E805C5A-ACAF-424C-8E65-AFC0B287697C}" srcOrd="0" destOrd="0" presId="urn:microsoft.com/office/officeart/2005/8/layout/hierarchy2"/>
    <dgm:cxn modelId="{D1E52A43-98D2-43E5-B2C2-344F63AFE325}" type="presParOf" srcId="{5E805C5A-ACAF-424C-8E65-AFC0B287697C}" destId="{89436726-CCA9-479D-9933-7818861E2D05}" srcOrd="0" destOrd="0" presId="urn:microsoft.com/office/officeart/2005/8/layout/hierarchy2"/>
    <dgm:cxn modelId="{1F0F08EE-3900-444A-A402-ECE81B19D528}" type="presParOf" srcId="{5E805C5A-ACAF-424C-8E65-AFC0B287697C}" destId="{C43CBA35-7CCB-4C78-81EA-43B8806E28AD}" srcOrd="1" destOrd="0" presId="urn:microsoft.com/office/officeart/2005/8/layout/hierarchy2"/>
    <dgm:cxn modelId="{5D38481A-C768-4083-81C2-3FD1D812F006}" type="presParOf" srcId="{C43CBA35-7CCB-4C78-81EA-43B8806E28AD}" destId="{0F36DC1C-1EA8-4BE0-A76C-C5B60AA04EE2}" srcOrd="0" destOrd="0" presId="urn:microsoft.com/office/officeart/2005/8/layout/hierarchy2"/>
    <dgm:cxn modelId="{B7155573-D5BD-4FFA-9A54-9B36803FBBCC}" type="presParOf" srcId="{0F36DC1C-1EA8-4BE0-A76C-C5B60AA04EE2}" destId="{27EE8E04-ECAF-4D71-9C32-F928B19DD349}" srcOrd="0" destOrd="0" presId="urn:microsoft.com/office/officeart/2005/8/layout/hierarchy2"/>
    <dgm:cxn modelId="{9DFDDC2E-91A1-4582-8C95-5FB6EA832A9A}" type="presParOf" srcId="{C43CBA35-7CCB-4C78-81EA-43B8806E28AD}" destId="{9E1B534B-28CF-4EAE-93DA-EF0D531038D4}" srcOrd="1" destOrd="0" presId="urn:microsoft.com/office/officeart/2005/8/layout/hierarchy2"/>
    <dgm:cxn modelId="{6EF2DACF-D47C-48AE-88A8-347990E53DB8}" type="presParOf" srcId="{9E1B534B-28CF-4EAE-93DA-EF0D531038D4}" destId="{65B52007-ADF6-40B3-8143-48DEB6B5A044}" srcOrd="0" destOrd="0" presId="urn:microsoft.com/office/officeart/2005/8/layout/hierarchy2"/>
    <dgm:cxn modelId="{BA9FAA6F-6503-4EBC-9035-182985AC1755}" type="presParOf" srcId="{9E1B534B-28CF-4EAE-93DA-EF0D531038D4}" destId="{592FDBAF-C5BF-41CA-A5B5-E744D21A474B}" srcOrd="1" destOrd="0" presId="urn:microsoft.com/office/officeart/2005/8/layout/hierarchy2"/>
    <dgm:cxn modelId="{A096377A-E28A-4FF9-B831-C3B1C5128E52}" type="presParOf" srcId="{C43CBA35-7CCB-4C78-81EA-43B8806E28AD}" destId="{40D80005-76AF-4EB5-9DB6-D2FEE4DDFA3D}" srcOrd="2" destOrd="0" presId="urn:microsoft.com/office/officeart/2005/8/layout/hierarchy2"/>
    <dgm:cxn modelId="{CE881DB3-94DD-4FEE-BB99-A0E389F38F3E}" type="presParOf" srcId="{40D80005-76AF-4EB5-9DB6-D2FEE4DDFA3D}" destId="{ED85DF8E-506F-4110-8D4D-2E014258F6DA}" srcOrd="0" destOrd="0" presId="urn:microsoft.com/office/officeart/2005/8/layout/hierarchy2"/>
    <dgm:cxn modelId="{35774445-031C-4266-82D6-91399BCB4625}" type="presParOf" srcId="{C43CBA35-7CCB-4C78-81EA-43B8806E28AD}" destId="{BD681536-F44F-4311-B3B0-ECFFBE616488}" srcOrd="3" destOrd="0" presId="urn:microsoft.com/office/officeart/2005/8/layout/hierarchy2"/>
    <dgm:cxn modelId="{CD309D44-5F5E-46F9-9B40-C61EE0323F5D}" type="presParOf" srcId="{BD681536-F44F-4311-B3B0-ECFFBE616488}" destId="{9DBCE04F-2BD5-494C-AA95-4D14F7F9C1F1}" srcOrd="0" destOrd="0" presId="urn:microsoft.com/office/officeart/2005/8/layout/hierarchy2"/>
    <dgm:cxn modelId="{1780E6D3-0955-4686-A944-B0666D26EBD0}" type="presParOf" srcId="{BD681536-F44F-4311-B3B0-ECFFBE616488}" destId="{49C96921-59F2-4A8C-8ED2-5AB2DE0D762E}" srcOrd="1" destOrd="0" presId="urn:microsoft.com/office/officeart/2005/8/layout/hierarchy2"/>
    <dgm:cxn modelId="{8C6BB903-5B02-4A90-A2C3-0310DB578A08}" type="presParOf" srcId="{C43CBA35-7CCB-4C78-81EA-43B8806E28AD}" destId="{97B2133B-8151-423C-AE01-A755DC060C26}" srcOrd="4" destOrd="0" presId="urn:microsoft.com/office/officeart/2005/8/layout/hierarchy2"/>
    <dgm:cxn modelId="{13E4F765-CA16-4B11-A547-919A2D8E5B0D}" type="presParOf" srcId="{97B2133B-8151-423C-AE01-A755DC060C26}" destId="{C4F34735-D91E-4EE0-B297-DE4A3C87B599}" srcOrd="0" destOrd="0" presId="urn:microsoft.com/office/officeart/2005/8/layout/hierarchy2"/>
    <dgm:cxn modelId="{3319CE5B-6E60-439B-BA69-32826C408D65}" type="presParOf" srcId="{C43CBA35-7CCB-4C78-81EA-43B8806E28AD}" destId="{E0C6ED46-5388-4345-B684-00D207B92151}" srcOrd="5" destOrd="0" presId="urn:microsoft.com/office/officeart/2005/8/layout/hierarchy2"/>
    <dgm:cxn modelId="{35439B2B-8A94-4CBB-ACC3-FFC5DFE8343F}" type="presParOf" srcId="{E0C6ED46-5388-4345-B684-00D207B92151}" destId="{03AABD04-2AD7-4F90-A3B5-ACE390174F46}" srcOrd="0" destOrd="0" presId="urn:microsoft.com/office/officeart/2005/8/layout/hierarchy2"/>
    <dgm:cxn modelId="{2994DD3D-36FD-4948-87F2-EE3F7275E2A1}" type="presParOf" srcId="{E0C6ED46-5388-4345-B684-00D207B92151}" destId="{6D32A61E-61C4-4685-9F76-0AF89E6225B4}" srcOrd="1" destOrd="0" presId="urn:microsoft.com/office/officeart/2005/8/layout/hierarchy2"/>
    <dgm:cxn modelId="{487F539E-2E47-4ECC-8D7C-D49C7E2CD830}" type="presParOf" srcId="{7AF9BB1D-73E5-460E-8655-E41356C990BE}" destId="{0DA16654-8E91-44E0-890E-030383E36739}" srcOrd="1" destOrd="0" presId="urn:microsoft.com/office/officeart/2005/8/layout/hierarchy2"/>
    <dgm:cxn modelId="{DBBA7F08-A7B1-4590-A535-2890BF43410C}" type="presParOf" srcId="{0DA16654-8E91-44E0-890E-030383E36739}" destId="{533AFAD9-082B-4089-8F37-2936F6B9D115}" srcOrd="0" destOrd="0" presId="urn:microsoft.com/office/officeart/2005/8/layout/hierarchy2"/>
    <dgm:cxn modelId="{3406C3E4-9049-4A74-8ED7-602C948B6DAD}" type="presParOf" srcId="{0DA16654-8E91-44E0-890E-030383E36739}" destId="{66808CBB-3F69-4535-BCC2-6C2D71DDC560}" srcOrd="1" destOrd="0" presId="urn:microsoft.com/office/officeart/2005/8/layout/hierarchy2"/>
    <dgm:cxn modelId="{C7A6C70F-A176-4E94-86E0-E0A3C5AC3B90}" type="presParOf" srcId="{66808CBB-3F69-4535-BCC2-6C2D71DDC560}" destId="{799BFCE4-BC24-42CD-BCF2-714B445DA1CA}" srcOrd="0" destOrd="0" presId="urn:microsoft.com/office/officeart/2005/8/layout/hierarchy2"/>
    <dgm:cxn modelId="{E775759F-4FD8-4995-9BAC-23B68CB19981}" type="presParOf" srcId="{799BFCE4-BC24-42CD-BCF2-714B445DA1CA}" destId="{7BFD7169-7F79-4EF1-A6F7-43DDBE20B1A3}" srcOrd="0" destOrd="0" presId="urn:microsoft.com/office/officeart/2005/8/layout/hierarchy2"/>
    <dgm:cxn modelId="{64FEC96B-FE6D-4394-B33D-313FF89A2F40}" type="presParOf" srcId="{66808CBB-3F69-4535-BCC2-6C2D71DDC560}" destId="{B9DF189F-BC15-4D56-9F31-88C191AE6D28}" srcOrd="1" destOrd="0" presId="urn:microsoft.com/office/officeart/2005/8/layout/hierarchy2"/>
    <dgm:cxn modelId="{01C602B4-7C6D-4932-B0B6-681A23F36088}" type="presParOf" srcId="{B9DF189F-BC15-4D56-9F31-88C191AE6D28}" destId="{7C7AA063-E15C-4255-B84F-B3DD0C2A13A4}" srcOrd="0" destOrd="0" presId="urn:microsoft.com/office/officeart/2005/8/layout/hierarchy2"/>
    <dgm:cxn modelId="{7D79E3EE-11F7-4064-9C78-72FA82D7F93C}" type="presParOf" srcId="{B9DF189F-BC15-4D56-9F31-88C191AE6D28}" destId="{3C2E52BB-A3E6-4E6D-98CD-882FD0D8799A}" srcOrd="1" destOrd="0" presId="urn:microsoft.com/office/officeart/2005/8/layout/hierarchy2"/>
    <dgm:cxn modelId="{DAFCA1AE-F711-4E65-A1B7-EFD1BE805123}" type="presParOf" srcId="{7AF9BB1D-73E5-460E-8655-E41356C990BE}" destId="{C5808A4B-2440-4469-8168-B2187BB54059}" srcOrd="2" destOrd="0" presId="urn:microsoft.com/office/officeart/2005/8/layout/hierarchy2"/>
    <dgm:cxn modelId="{CC8746BF-D107-40DE-A456-7F73C7C94E4A}" type="presParOf" srcId="{C5808A4B-2440-4469-8168-B2187BB54059}" destId="{B2CAD8D5-819B-4E9C-A056-3E5C3E0C88D3}" srcOrd="0" destOrd="0" presId="urn:microsoft.com/office/officeart/2005/8/layout/hierarchy2"/>
    <dgm:cxn modelId="{6EAD2AB2-C7B0-437A-9025-679DD4D575C8}" type="presParOf" srcId="{C5808A4B-2440-4469-8168-B2187BB54059}" destId="{76CD7917-49C7-43E0-9992-FE7CDBC30A9A}" srcOrd="1" destOrd="0" presId="urn:microsoft.com/office/officeart/2005/8/layout/hierarchy2"/>
    <dgm:cxn modelId="{634EFF2C-CE36-44C6-8AAF-5BEF49747183}" type="presParOf" srcId="{7AF9BB1D-73E5-460E-8655-E41356C990BE}" destId="{FA1EA722-3736-470B-9B82-983D65D80362}" srcOrd="3" destOrd="0" presId="urn:microsoft.com/office/officeart/2005/8/layout/hierarchy2"/>
    <dgm:cxn modelId="{6EF3006F-B2A3-4A99-8E52-483EB977F490}" type="presParOf" srcId="{FA1EA722-3736-470B-9B82-983D65D80362}" destId="{09034EE9-461A-4F9B-BCC5-9939115B9D1A}" srcOrd="0" destOrd="0" presId="urn:microsoft.com/office/officeart/2005/8/layout/hierarchy2"/>
    <dgm:cxn modelId="{83B03139-94E4-444A-96C5-3CFCB3EC8B6F}" type="presParOf" srcId="{FA1EA722-3736-470B-9B82-983D65D80362}" destId="{657E4061-3B65-4CFF-A547-3183C24B23C1}" srcOrd="1" destOrd="0" presId="urn:microsoft.com/office/officeart/2005/8/layout/hierarchy2"/>
    <dgm:cxn modelId="{B23E0D25-4B95-474B-976D-1F8B05408274}" type="presParOf" srcId="{657E4061-3B65-4CFF-A547-3183C24B23C1}" destId="{AF5465A8-46D4-4EE6-8F76-FC59F7EB78F9}" srcOrd="0" destOrd="0" presId="urn:microsoft.com/office/officeart/2005/8/layout/hierarchy2"/>
    <dgm:cxn modelId="{2DDF7859-6C85-45D9-AFD9-FE35CB881296}" type="presParOf" srcId="{AF5465A8-46D4-4EE6-8F76-FC59F7EB78F9}" destId="{0103C765-6707-474E-97CD-B76DCA5B3544}" srcOrd="0" destOrd="0" presId="urn:microsoft.com/office/officeart/2005/8/layout/hierarchy2"/>
    <dgm:cxn modelId="{9A992A8B-49A9-42A4-B27F-D1BB0128B5AC}" type="presParOf" srcId="{657E4061-3B65-4CFF-A547-3183C24B23C1}" destId="{B2BC3111-0F44-4671-BE39-67F82BA1908E}" srcOrd="1" destOrd="0" presId="urn:microsoft.com/office/officeart/2005/8/layout/hierarchy2"/>
    <dgm:cxn modelId="{F810806F-E42E-4E47-A3A5-25E0D0EF9CCE}" type="presParOf" srcId="{B2BC3111-0F44-4671-BE39-67F82BA1908E}" destId="{6B52E0F2-6090-46FC-8FE7-CC3A13300550}" srcOrd="0" destOrd="0" presId="urn:microsoft.com/office/officeart/2005/8/layout/hierarchy2"/>
    <dgm:cxn modelId="{22A2AC40-D995-46DE-BB2E-899F858A431B}" type="presParOf" srcId="{B2BC3111-0F44-4671-BE39-67F82BA1908E}" destId="{F55A0861-0995-4030-AD84-0BB04ECDA527}" srcOrd="1" destOrd="0" presId="urn:microsoft.com/office/officeart/2005/8/layout/hierarchy2"/>
    <dgm:cxn modelId="{D624CF21-56A8-4C64-BDE3-E1D78E998010}" type="presParOf" srcId="{7AF9BB1D-73E5-460E-8655-E41356C990BE}" destId="{BC308066-A3D3-4318-920E-0785967D3E89}" srcOrd="4" destOrd="0" presId="urn:microsoft.com/office/officeart/2005/8/layout/hierarchy2"/>
    <dgm:cxn modelId="{9873B86A-132F-47E1-891A-C7C8CBA898B3}" type="presParOf" srcId="{BC308066-A3D3-4318-920E-0785967D3E89}" destId="{E93ED3E8-93D5-41DB-AA15-203B3E5306AF}" srcOrd="0" destOrd="0" presId="urn:microsoft.com/office/officeart/2005/8/layout/hierarchy2"/>
    <dgm:cxn modelId="{5595730D-54AE-439F-BCBB-85E3D60D18E1}" type="presParOf" srcId="{BC308066-A3D3-4318-920E-0785967D3E89}" destId="{3FFF1CAF-2E5F-437E-947F-91A6BC838427}" srcOrd="1" destOrd="0" presId="urn:microsoft.com/office/officeart/2005/8/layout/hierarchy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114F3EE-B74B-4FAD-A482-B194CED1C877}">
      <dsp:nvSpPr>
        <dsp:cNvPr id="0" name=""/>
        <dsp:cNvSpPr/>
      </dsp:nvSpPr>
      <dsp:spPr>
        <a:xfrm>
          <a:off x="651877" y="3441"/>
          <a:ext cx="6584168" cy="2611780"/>
        </a:xfrm>
        <a:prstGeom prst="rect">
          <a:avLst/>
        </a:prstGeom>
        <a:no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s-AR" sz="2800" kern="1200" dirty="0" smtClean="0"/>
            <a:t>Personas Jurídicas  Parte General</a:t>
          </a:r>
        </a:p>
        <a:p>
          <a:pPr lvl="0" algn="ctr" defTabSz="1244600">
            <a:lnSpc>
              <a:spcPct val="90000"/>
            </a:lnSpc>
            <a:spcBef>
              <a:spcPct val="0"/>
            </a:spcBef>
            <a:spcAft>
              <a:spcPct val="35000"/>
            </a:spcAft>
          </a:pPr>
          <a:r>
            <a:rPr lang="es-AR" sz="2800" kern="1200" dirty="0" smtClean="0"/>
            <a:t>Capitulo I</a:t>
          </a:r>
          <a:endParaRPr lang="es-AR" sz="2800" kern="1200" dirty="0"/>
        </a:p>
      </dsp:txBody>
      <dsp:txXfrm>
        <a:off x="651877" y="3441"/>
        <a:ext cx="6584168" cy="2611780"/>
      </dsp:txXfrm>
    </dsp:sp>
    <dsp:sp modelId="{8DDB1996-47F1-42D0-AD13-C1AB1B2ADCD9}">
      <dsp:nvSpPr>
        <dsp:cNvPr id="0" name=""/>
        <dsp:cNvSpPr/>
      </dsp:nvSpPr>
      <dsp:spPr>
        <a:xfrm>
          <a:off x="20" y="2771659"/>
          <a:ext cx="2746940" cy="1260784"/>
        </a:xfrm>
        <a:prstGeom prst="rect">
          <a:avLst/>
        </a:prstGeom>
        <a:no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AR" sz="1800" kern="1200" dirty="0" smtClean="0"/>
            <a:t>Sección 1°</a:t>
          </a:r>
        </a:p>
        <a:p>
          <a:pPr lvl="0" algn="ctr" defTabSz="800100">
            <a:lnSpc>
              <a:spcPct val="90000"/>
            </a:lnSpc>
            <a:spcBef>
              <a:spcPct val="0"/>
            </a:spcBef>
            <a:spcAft>
              <a:spcPct val="35000"/>
            </a:spcAft>
          </a:pPr>
          <a:r>
            <a:rPr lang="es-AR" sz="1800" kern="1200" dirty="0" smtClean="0"/>
            <a:t> </a:t>
          </a:r>
          <a:r>
            <a:rPr lang="es-AR" sz="2000" kern="1200" dirty="0" smtClean="0"/>
            <a:t>Personalidad</a:t>
          </a:r>
          <a:endParaRPr lang="es-AR" sz="2000" kern="1200" dirty="0"/>
        </a:p>
      </dsp:txBody>
      <dsp:txXfrm>
        <a:off x="20" y="2771659"/>
        <a:ext cx="2746940" cy="1260784"/>
      </dsp:txXfrm>
    </dsp:sp>
    <dsp:sp modelId="{A54FA3C9-E6EF-4B1E-939B-BDABB3EEB4E3}">
      <dsp:nvSpPr>
        <dsp:cNvPr id="0" name=""/>
        <dsp:cNvSpPr/>
      </dsp:nvSpPr>
      <dsp:spPr>
        <a:xfrm>
          <a:off x="0" y="4736487"/>
          <a:ext cx="3319312" cy="1312184"/>
        </a:xfrm>
        <a:prstGeom prst="rect">
          <a:avLst/>
        </a:prstGeom>
        <a:no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s-AR" sz="1500" kern="1200" dirty="0" smtClean="0"/>
            <a:t>Definición  </a:t>
          </a:r>
        </a:p>
        <a:p>
          <a:pPr lvl="0" algn="ctr" defTabSz="666750">
            <a:lnSpc>
              <a:spcPct val="90000"/>
            </a:lnSpc>
            <a:spcBef>
              <a:spcPct val="0"/>
            </a:spcBef>
            <a:spcAft>
              <a:spcPct val="35000"/>
            </a:spcAft>
          </a:pPr>
          <a:r>
            <a:rPr lang="es-AR" sz="1500" kern="1200" dirty="0" err="1" smtClean="0"/>
            <a:t>Inoponibilidad</a:t>
          </a:r>
          <a:r>
            <a:rPr lang="es-AR" sz="1500" kern="1200" dirty="0" smtClean="0"/>
            <a:t>  </a:t>
          </a:r>
        </a:p>
        <a:p>
          <a:pPr lvl="0" algn="ctr" defTabSz="666750">
            <a:lnSpc>
              <a:spcPct val="90000"/>
            </a:lnSpc>
            <a:spcBef>
              <a:spcPct val="0"/>
            </a:spcBef>
            <a:spcAft>
              <a:spcPct val="35000"/>
            </a:spcAft>
          </a:pPr>
          <a:r>
            <a:rPr lang="es-AR" sz="1500" kern="1200" dirty="0" smtClean="0"/>
            <a:t>Personalidad diferenciada</a:t>
          </a:r>
          <a:endParaRPr lang="es-AR" sz="1500" kern="1200" dirty="0"/>
        </a:p>
      </dsp:txBody>
      <dsp:txXfrm>
        <a:off x="0" y="4736487"/>
        <a:ext cx="3319312" cy="1312184"/>
      </dsp:txXfrm>
    </dsp:sp>
    <dsp:sp modelId="{E8C9973C-6BDE-441B-9154-7FDE4961EFE1}">
      <dsp:nvSpPr>
        <dsp:cNvPr id="0" name=""/>
        <dsp:cNvSpPr/>
      </dsp:nvSpPr>
      <dsp:spPr>
        <a:xfrm>
          <a:off x="3002023" y="2826001"/>
          <a:ext cx="2420032" cy="1193636"/>
        </a:xfrm>
        <a:prstGeom prst="rect">
          <a:avLst/>
        </a:prstGeom>
        <a:no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AR" sz="1800" kern="1200" dirty="0" smtClean="0"/>
            <a:t>Sección 2° </a:t>
          </a:r>
        </a:p>
        <a:p>
          <a:pPr lvl="0" algn="ctr" defTabSz="800100">
            <a:lnSpc>
              <a:spcPct val="90000"/>
            </a:lnSpc>
            <a:spcBef>
              <a:spcPct val="0"/>
            </a:spcBef>
            <a:spcAft>
              <a:spcPct val="35000"/>
            </a:spcAft>
          </a:pPr>
          <a:r>
            <a:rPr lang="es-AR" sz="2000" kern="1200" dirty="0" smtClean="0"/>
            <a:t>Clasificación</a:t>
          </a:r>
          <a:endParaRPr lang="es-AR" sz="2000" kern="1200" dirty="0"/>
        </a:p>
      </dsp:txBody>
      <dsp:txXfrm>
        <a:off x="3002023" y="2826001"/>
        <a:ext cx="2420032" cy="1193636"/>
      </dsp:txXfrm>
    </dsp:sp>
    <dsp:sp modelId="{66B88EA3-C3B4-4F34-8E25-19B6BF5E88A0}">
      <dsp:nvSpPr>
        <dsp:cNvPr id="0" name=""/>
        <dsp:cNvSpPr/>
      </dsp:nvSpPr>
      <dsp:spPr>
        <a:xfrm>
          <a:off x="5647887" y="2771363"/>
          <a:ext cx="2548532" cy="1243103"/>
        </a:xfrm>
        <a:prstGeom prst="rect">
          <a:avLst/>
        </a:prstGeom>
        <a:no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AR" sz="1800" kern="1200" dirty="0" smtClean="0"/>
            <a:t>Sección 3° </a:t>
          </a:r>
        </a:p>
        <a:p>
          <a:pPr lvl="0" algn="ctr" defTabSz="800100">
            <a:lnSpc>
              <a:spcPct val="90000"/>
            </a:lnSpc>
            <a:spcBef>
              <a:spcPct val="0"/>
            </a:spcBef>
            <a:spcAft>
              <a:spcPct val="35000"/>
            </a:spcAft>
          </a:pPr>
          <a:r>
            <a:rPr lang="es-AR" sz="2000" kern="1200" dirty="0" smtClean="0"/>
            <a:t>Personas</a:t>
          </a:r>
          <a:r>
            <a:rPr lang="es-AR" sz="1800" kern="1200" dirty="0" smtClean="0"/>
            <a:t> </a:t>
          </a:r>
          <a:r>
            <a:rPr lang="es-AR" sz="2000" kern="1200" dirty="0" smtClean="0"/>
            <a:t>Jurídicas Privadas</a:t>
          </a:r>
          <a:endParaRPr lang="es-AR" sz="2000" kern="1200" dirty="0"/>
        </a:p>
      </dsp:txBody>
      <dsp:txXfrm>
        <a:off x="5647887" y="2771363"/>
        <a:ext cx="2548532" cy="1243103"/>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9262CC2-3C8F-45F1-82A4-2FD34D3A0D49}">
      <dsp:nvSpPr>
        <dsp:cNvPr id="0" name=""/>
        <dsp:cNvSpPr/>
      </dsp:nvSpPr>
      <dsp:spPr>
        <a:xfrm>
          <a:off x="390" y="545698"/>
          <a:ext cx="2075721" cy="3901297"/>
        </a:xfrm>
        <a:prstGeom prst="roundRect">
          <a:avLst>
            <a:gd name="adj" fmla="val 10000"/>
          </a:avLst>
        </a:prstGeom>
        <a:no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s-AR" sz="1800" u="none" kern="1200" dirty="0" smtClean="0"/>
            <a:t>Las personas jurídicas privadas que se constituyen en el extranjero se rigen por lo dispuesto en la Ley General de Sociedades.</a:t>
          </a:r>
        </a:p>
        <a:p>
          <a:pPr lvl="0" algn="ctr" defTabSz="622300">
            <a:lnSpc>
              <a:spcPct val="90000"/>
            </a:lnSpc>
            <a:spcBef>
              <a:spcPct val="0"/>
            </a:spcBef>
            <a:spcAft>
              <a:spcPct val="35000"/>
            </a:spcAft>
          </a:pPr>
          <a:endParaRPr lang="es-ES" sz="1800" kern="1200" dirty="0"/>
        </a:p>
      </dsp:txBody>
      <dsp:txXfrm>
        <a:off x="390" y="545698"/>
        <a:ext cx="2075721" cy="3901297"/>
      </dsp:txXfrm>
    </dsp:sp>
    <dsp:sp modelId="{DED496F7-36B6-4648-87A1-CF4944E89650}">
      <dsp:nvSpPr>
        <dsp:cNvPr id="0" name=""/>
        <dsp:cNvSpPr/>
      </dsp:nvSpPr>
      <dsp:spPr>
        <a:xfrm>
          <a:off x="2267292" y="2259283"/>
          <a:ext cx="405302" cy="47412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s-ES" sz="2000" kern="1200"/>
        </a:p>
      </dsp:txBody>
      <dsp:txXfrm>
        <a:off x="2267292" y="2259283"/>
        <a:ext cx="405302" cy="474127"/>
      </dsp:txXfrm>
    </dsp:sp>
    <dsp:sp modelId="{8FC98925-BAF7-45A4-A712-BAEE72C13E88}">
      <dsp:nvSpPr>
        <dsp:cNvPr id="0" name=""/>
        <dsp:cNvSpPr/>
      </dsp:nvSpPr>
      <dsp:spPr>
        <a:xfrm>
          <a:off x="2840833" y="1089378"/>
          <a:ext cx="1911803" cy="2813936"/>
        </a:xfrm>
        <a:prstGeom prst="roundRect">
          <a:avLst>
            <a:gd name="adj" fmla="val 10000"/>
          </a:avLst>
        </a:prstGeom>
        <a:no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AR" sz="1800" u="none" kern="1200" dirty="0" smtClean="0"/>
            <a:t>Ley de </a:t>
          </a:r>
        </a:p>
        <a:p>
          <a:pPr lvl="0" algn="ctr" defTabSz="800100">
            <a:lnSpc>
              <a:spcPct val="90000"/>
            </a:lnSpc>
            <a:spcBef>
              <a:spcPct val="0"/>
            </a:spcBef>
            <a:spcAft>
              <a:spcPct val="35000"/>
            </a:spcAft>
          </a:pPr>
          <a:r>
            <a:rPr lang="es-AR" sz="1800" u="none" kern="1200" dirty="0" smtClean="0"/>
            <a:t>Sociedades</a:t>
          </a:r>
          <a:endParaRPr lang="es-AR" sz="1800" u="none" kern="1200" dirty="0"/>
        </a:p>
      </dsp:txBody>
      <dsp:txXfrm>
        <a:off x="2840833" y="1089378"/>
        <a:ext cx="1911803" cy="2813936"/>
      </dsp:txXfrm>
    </dsp:sp>
    <dsp:sp modelId="{14BADBC5-43E8-4FED-8CF1-E4575EA02AC2}">
      <dsp:nvSpPr>
        <dsp:cNvPr id="0" name=""/>
        <dsp:cNvSpPr/>
      </dsp:nvSpPr>
      <dsp:spPr>
        <a:xfrm>
          <a:off x="4943817" y="2259283"/>
          <a:ext cx="405302" cy="47412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s-ES" sz="2000" kern="1200"/>
        </a:p>
      </dsp:txBody>
      <dsp:txXfrm>
        <a:off x="4943817" y="2259283"/>
        <a:ext cx="405302" cy="474127"/>
      </dsp:txXfrm>
    </dsp:sp>
    <dsp:sp modelId="{B11B67F1-703B-4C08-82A0-311EBF3ADF66}">
      <dsp:nvSpPr>
        <dsp:cNvPr id="0" name=""/>
        <dsp:cNvSpPr/>
      </dsp:nvSpPr>
      <dsp:spPr>
        <a:xfrm>
          <a:off x="5517358" y="1089378"/>
          <a:ext cx="1911803" cy="2813936"/>
        </a:xfrm>
        <a:prstGeom prst="roundRect">
          <a:avLst>
            <a:gd name="adj" fmla="val 10000"/>
          </a:avLst>
        </a:prstGeom>
        <a:no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AR" sz="1800" u="none" kern="1200" dirty="0" smtClean="0"/>
            <a:t>Art. 118 </a:t>
          </a:r>
        </a:p>
        <a:p>
          <a:pPr lvl="0" algn="ctr" defTabSz="800100">
            <a:lnSpc>
              <a:spcPct val="90000"/>
            </a:lnSpc>
            <a:spcBef>
              <a:spcPct val="0"/>
            </a:spcBef>
            <a:spcAft>
              <a:spcPct val="35000"/>
            </a:spcAft>
          </a:pPr>
          <a:r>
            <a:rPr lang="es-AR" sz="1800" u="none" kern="1200" dirty="0" smtClean="0"/>
            <a:t>Art. 119 </a:t>
          </a:r>
        </a:p>
        <a:p>
          <a:pPr lvl="0" algn="ctr" defTabSz="800100">
            <a:lnSpc>
              <a:spcPct val="90000"/>
            </a:lnSpc>
            <a:spcBef>
              <a:spcPct val="0"/>
            </a:spcBef>
            <a:spcAft>
              <a:spcPct val="35000"/>
            </a:spcAft>
          </a:pPr>
          <a:r>
            <a:rPr lang="es-AR" sz="1800" u="none" kern="1200" dirty="0" smtClean="0"/>
            <a:t>Art. 124</a:t>
          </a:r>
          <a:endParaRPr lang="es-AR" sz="1800" u="none" kern="1200" dirty="0"/>
        </a:p>
      </dsp:txBody>
      <dsp:txXfrm>
        <a:off x="5517358" y="1089378"/>
        <a:ext cx="1911803" cy="2813936"/>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A83B548-801B-4C04-979B-EF2F6B2DDE3E}">
      <dsp:nvSpPr>
        <dsp:cNvPr id="0" name=""/>
        <dsp:cNvSpPr/>
      </dsp:nvSpPr>
      <dsp:spPr>
        <a:xfrm>
          <a:off x="95249" y="1416843"/>
          <a:ext cx="2460625" cy="1230312"/>
        </a:xfrm>
        <a:prstGeom prst="roundRect">
          <a:avLst>
            <a:gd name="adj" fmla="val 10000"/>
          </a:avLst>
        </a:prstGeom>
        <a:no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s-ES" sz="2300" kern="1200" dirty="0" smtClean="0"/>
            <a:t>Persona Jurídica Privada</a:t>
          </a:r>
          <a:endParaRPr lang="es-ES" sz="2300" kern="1200" dirty="0"/>
        </a:p>
      </dsp:txBody>
      <dsp:txXfrm>
        <a:off x="95249" y="1416843"/>
        <a:ext cx="2460625" cy="1230312"/>
      </dsp:txXfrm>
    </dsp:sp>
    <dsp:sp modelId="{8B346940-EA4B-4A02-9B59-F9EB415B2F6F}">
      <dsp:nvSpPr>
        <dsp:cNvPr id="0" name=""/>
        <dsp:cNvSpPr/>
      </dsp:nvSpPr>
      <dsp:spPr>
        <a:xfrm rot="18289469">
          <a:off x="2186232" y="1297324"/>
          <a:ext cx="1723535" cy="54492"/>
        </a:xfrm>
        <a:custGeom>
          <a:avLst/>
          <a:gdLst/>
          <a:ahLst/>
          <a:cxnLst/>
          <a:rect l="0" t="0" r="0" b="0"/>
          <a:pathLst>
            <a:path>
              <a:moveTo>
                <a:pt x="0" y="27246"/>
              </a:moveTo>
              <a:lnTo>
                <a:pt x="1723535" y="27246"/>
              </a:lnTo>
            </a:path>
          </a:pathLst>
        </a:custGeom>
        <a:noFill/>
        <a:ln w="31750" cap="flat" cmpd="sng" algn="ctr">
          <a:solidFill>
            <a:schemeClr val="tx1"/>
          </a:solidFill>
          <a:prstDash val="solid"/>
          <a:tailEnd type="triangle"/>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s-ES" sz="600" kern="1200"/>
        </a:p>
      </dsp:txBody>
      <dsp:txXfrm rot="18289469">
        <a:off x="3004911" y="1281481"/>
        <a:ext cx="86176" cy="86176"/>
      </dsp:txXfrm>
    </dsp:sp>
    <dsp:sp modelId="{EBA8ADD4-FC9A-4289-A146-33E2531BAEC6}">
      <dsp:nvSpPr>
        <dsp:cNvPr id="0" name=""/>
        <dsp:cNvSpPr/>
      </dsp:nvSpPr>
      <dsp:spPr>
        <a:xfrm>
          <a:off x="3540125" y="1984"/>
          <a:ext cx="2460625" cy="1230312"/>
        </a:xfrm>
        <a:prstGeom prst="roundRect">
          <a:avLst>
            <a:gd name="adj" fmla="val 10000"/>
          </a:avLst>
        </a:prstGeom>
        <a:no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s-ES" sz="2300" kern="1200" dirty="0" smtClean="0"/>
            <a:t>Atributos de la Personalidad</a:t>
          </a:r>
          <a:endParaRPr lang="es-ES" sz="2300" kern="1200" dirty="0"/>
        </a:p>
      </dsp:txBody>
      <dsp:txXfrm>
        <a:off x="3540125" y="1984"/>
        <a:ext cx="2460625" cy="1230312"/>
      </dsp:txXfrm>
    </dsp:sp>
    <dsp:sp modelId="{EB306148-6BD1-45A0-B81A-9C7C40C151E2}">
      <dsp:nvSpPr>
        <dsp:cNvPr id="0" name=""/>
        <dsp:cNvSpPr/>
      </dsp:nvSpPr>
      <dsp:spPr>
        <a:xfrm>
          <a:off x="2555874" y="2004753"/>
          <a:ext cx="984250" cy="54492"/>
        </a:xfrm>
        <a:custGeom>
          <a:avLst/>
          <a:gdLst/>
          <a:ahLst/>
          <a:cxnLst/>
          <a:rect l="0" t="0" r="0" b="0"/>
          <a:pathLst>
            <a:path>
              <a:moveTo>
                <a:pt x="0" y="27246"/>
              </a:moveTo>
              <a:lnTo>
                <a:pt x="984250" y="27246"/>
              </a:lnTo>
            </a:path>
          </a:pathLst>
        </a:custGeom>
        <a:noFill/>
        <a:ln w="31750" cap="flat" cmpd="sng" algn="ctr">
          <a:solidFill>
            <a:schemeClr val="tx1"/>
          </a:solidFill>
          <a:prstDash val="solid"/>
          <a:tailEnd type="triangle"/>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a:off x="3023393" y="2007393"/>
        <a:ext cx="49212" cy="49212"/>
      </dsp:txXfrm>
    </dsp:sp>
    <dsp:sp modelId="{C30F0C45-914A-4E86-B51F-484E0E18558B}">
      <dsp:nvSpPr>
        <dsp:cNvPr id="0" name=""/>
        <dsp:cNvSpPr/>
      </dsp:nvSpPr>
      <dsp:spPr>
        <a:xfrm>
          <a:off x="3540125" y="1416843"/>
          <a:ext cx="2460625" cy="1230312"/>
        </a:xfrm>
        <a:prstGeom prst="roundRect">
          <a:avLst>
            <a:gd name="adj" fmla="val 10000"/>
          </a:avLst>
        </a:prstGeom>
        <a:no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s-ES" sz="2300" kern="1200" dirty="0" smtClean="0"/>
            <a:t>Funcionamiento</a:t>
          </a:r>
          <a:endParaRPr lang="es-ES" sz="2300" kern="1200" dirty="0"/>
        </a:p>
      </dsp:txBody>
      <dsp:txXfrm>
        <a:off x="3540125" y="1416843"/>
        <a:ext cx="2460625" cy="1230312"/>
      </dsp:txXfrm>
    </dsp:sp>
    <dsp:sp modelId="{2AD4CA1D-F1EA-4433-9982-50D361BAD9C0}">
      <dsp:nvSpPr>
        <dsp:cNvPr id="0" name=""/>
        <dsp:cNvSpPr/>
      </dsp:nvSpPr>
      <dsp:spPr>
        <a:xfrm rot="3310531">
          <a:off x="2186232" y="2712183"/>
          <a:ext cx="1723535" cy="54492"/>
        </a:xfrm>
        <a:custGeom>
          <a:avLst/>
          <a:gdLst/>
          <a:ahLst/>
          <a:cxnLst/>
          <a:rect l="0" t="0" r="0" b="0"/>
          <a:pathLst>
            <a:path>
              <a:moveTo>
                <a:pt x="0" y="27246"/>
              </a:moveTo>
              <a:lnTo>
                <a:pt x="1723535" y="27246"/>
              </a:lnTo>
            </a:path>
          </a:pathLst>
        </a:custGeom>
        <a:noFill/>
        <a:ln w="31750" cap="flat" cmpd="sng" algn="ctr">
          <a:solidFill>
            <a:schemeClr val="tx1"/>
          </a:solidFill>
          <a:prstDash val="solid"/>
          <a:tailEnd type="triangle"/>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s-ES" sz="600" kern="1200"/>
        </a:p>
      </dsp:txBody>
      <dsp:txXfrm rot="3310531">
        <a:off x="3004911" y="2696341"/>
        <a:ext cx="86176" cy="86176"/>
      </dsp:txXfrm>
    </dsp:sp>
    <dsp:sp modelId="{EE96A899-9867-4B90-9181-F45A8084F297}">
      <dsp:nvSpPr>
        <dsp:cNvPr id="0" name=""/>
        <dsp:cNvSpPr/>
      </dsp:nvSpPr>
      <dsp:spPr>
        <a:xfrm>
          <a:off x="3540125" y="2831703"/>
          <a:ext cx="2460625" cy="1230312"/>
        </a:xfrm>
        <a:prstGeom prst="roundRect">
          <a:avLst>
            <a:gd name="adj" fmla="val 10000"/>
          </a:avLst>
        </a:prstGeom>
        <a:no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s-ES" sz="2300" kern="1200" dirty="0" smtClean="0"/>
            <a:t>Disolución y Liquidación</a:t>
          </a:r>
          <a:endParaRPr lang="es-ES" sz="2300" kern="1200" dirty="0"/>
        </a:p>
      </dsp:txBody>
      <dsp:txXfrm>
        <a:off x="3540125" y="2831703"/>
        <a:ext cx="2460625" cy="1230312"/>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9436726-CCA9-479D-9933-7818861E2D05}">
      <dsp:nvSpPr>
        <dsp:cNvPr id="0" name=""/>
        <dsp:cNvSpPr/>
      </dsp:nvSpPr>
      <dsp:spPr>
        <a:xfrm>
          <a:off x="1107449" y="425138"/>
          <a:ext cx="1004418" cy="809375"/>
        </a:xfrm>
        <a:prstGeom prst="roundRect">
          <a:avLst>
            <a:gd name="adj" fmla="val 10000"/>
          </a:avLst>
        </a:prstGeom>
        <a:no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ES" sz="1100" kern="1200" dirty="0" smtClean="0"/>
            <a:t>Nombre</a:t>
          </a:r>
          <a:endParaRPr lang="es-ES" sz="1100" kern="1200" dirty="0"/>
        </a:p>
      </dsp:txBody>
      <dsp:txXfrm>
        <a:off x="1107449" y="425138"/>
        <a:ext cx="1004418" cy="809375"/>
      </dsp:txXfrm>
    </dsp:sp>
    <dsp:sp modelId="{0F36DC1C-1EA8-4BE0-A76C-C5B60AA04EE2}">
      <dsp:nvSpPr>
        <dsp:cNvPr id="0" name=""/>
        <dsp:cNvSpPr/>
      </dsp:nvSpPr>
      <dsp:spPr>
        <a:xfrm rot="19900075">
          <a:off x="2038831" y="530478"/>
          <a:ext cx="1219436" cy="19973"/>
        </a:xfrm>
        <a:custGeom>
          <a:avLst/>
          <a:gdLst/>
          <a:ahLst/>
          <a:cxnLst/>
          <a:rect l="0" t="0" r="0" b="0"/>
          <a:pathLst>
            <a:path>
              <a:moveTo>
                <a:pt x="0" y="9986"/>
              </a:moveTo>
              <a:lnTo>
                <a:pt x="1219436" y="9986"/>
              </a:lnTo>
            </a:path>
          </a:pathLst>
        </a:custGeom>
        <a:noFill/>
        <a:ln w="38100" cap="flat" cmpd="sng" algn="ctr">
          <a:solidFill>
            <a:schemeClr val="tx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rot="19900075">
        <a:off x="2618063" y="509979"/>
        <a:ext cx="60971" cy="60971"/>
      </dsp:txXfrm>
    </dsp:sp>
    <dsp:sp modelId="{65B52007-ADF6-40B3-8143-48DEB6B5A044}">
      <dsp:nvSpPr>
        <dsp:cNvPr id="0" name=""/>
        <dsp:cNvSpPr/>
      </dsp:nvSpPr>
      <dsp:spPr>
        <a:xfrm>
          <a:off x="3185230" y="0"/>
          <a:ext cx="1004418" cy="502209"/>
        </a:xfrm>
        <a:prstGeom prst="roundRect">
          <a:avLst>
            <a:gd name="adj" fmla="val 10000"/>
          </a:avLst>
        </a:prstGeom>
        <a:no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ES" sz="1100" kern="1200" dirty="0" smtClean="0"/>
            <a:t>Recaudos de Veracidad</a:t>
          </a:r>
          <a:endParaRPr lang="es-ES" sz="1100" kern="1200" dirty="0"/>
        </a:p>
      </dsp:txBody>
      <dsp:txXfrm>
        <a:off x="3185230" y="0"/>
        <a:ext cx="1004418" cy="502209"/>
      </dsp:txXfrm>
    </dsp:sp>
    <dsp:sp modelId="{40D80005-76AF-4EB5-9DB6-D2FEE4DDFA3D}">
      <dsp:nvSpPr>
        <dsp:cNvPr id="0" name=""/>
        <dsp:cNvSpPr/>
      </dsp:nvSpPr>
      <dsp:spPr>
        <a:xfrm rot="21534190">
          <a:off x="2111770" y="809564"/>
          <a:ext cx="1073558" cy="19973"/>
        </a:xfrm>
        <a:custGeom>
          <a:avLst/>
          <a:gdLst/>
          <a:ahLst/>
          <a:cxnLst/>
          <a:rect l="0" t="0" r="0" b="0"/>
          <a:pathLst>
            <a:path>
              <a:moveTo>
                <a:pt x="0" y="9986"/>
              </a:moveTo>
              <a:lnTo>
                <a:pt x="1073558" y="9986"/>
              </a:lnTo>
            </a:path>
          </a:pathLst>
        </a:custGeom>
        <a:noFill/>
        <a:ln w="38100" cap="flat" cmpd="sng" algn="ctr">
          <a:solidFill>
            <a:schemeClr val="tx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rot="21534190">
        <a:off x="2621710" y="792711"/>
        <a:ext cx="53677" cy="53677"/>
      </dsp:txXfrm>
    </dsp:sp>
    <dsp:sp modelId="{9DBCE04F-2BD5-494C-AA95-4D14F7F9C1F1}">
      <dsp:nvSpPr>
        <dsp:cNvPr id="0" name=""/>
        <dsp:cNvSpPr/>
      </dsp:nvSpPr>
      <dsp:spPr>
        <a:xfrm>
          <a:off x="3185230" y="558170"/>
          <a:ext cx="1004418" cy="502209"/>
        </a:xfrm>
        <a:prstGeom prst="roundRect">
          <a:avLst>
            <a:gd name="adj" fmla="val 10000"/>
          </a:avLst>
        </a:prstGeom>
        <a:no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ES" sz="1100" kern="1200" dirty="0" smtClean="0"/>
            <a:t>Novedad</a:t>
          </a:r>
          <a:endParaRPr lang="es-ES" sz="1100" kern="1200" dirty="0"/>
        </a:p>
      </dsp:txBody>
      <dsp:txXfrm>
        <a:off x="3185230" y="558170"/>
        <a:ext cx="1004418" cy="502209"/>
      </dsp:txXfrm>
    </dsp:sp>
    <dsp:sp modelId="{97B2133B-8151-423C-AE01-A755DC060C26}">
      <dsp:nvSpPr>
        <dsp:cNvPr id="0" name=""/>
        <dsp:cNvSpPr/>
      </dsp:nvSpPr>
      <dsp:spPr>
        <a:xfrm rot="1758739">
          <a:off x="2033064" y="1121162"/>
          <a:ext cx="1230970" cy="19973"/>
        </a:xfrm>
        <a:custGeom>
          <a:avLst/>
          <a:gdLst/>
          <a:ahLst/>
          <a:cxnLst/>
          <a:rect l="0" t="0" r="0" b="0"/>
          <a:pathLst>
            <a:path>
              <a:moveTo>
                <a:pt x="0" y="9986"/>
              </a:moveTo>
              <a:lnTo>
                <a:pt x="1230970" y="9986"/>
              </a:lnTo>
            </a:path>
          </a:pathLst>
        </a:custGeom>
        <a:noFill/>
        <a:ln w="38100" cap="flat" cmpd="sng" algn="ctr">
          <a:solidFill>
            <a:schemeClr val="tx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rot="1758739">
        <a:off x="2617775" y="1100374"/>
        <a:ext cx="61548" cy="61548"/>
      </dsp:txXfrm>
    </dsp:sp>
    <dsp:sp modelId="{03AABD04-2AD7-4F90-A3B5-ACE390174F46}">
      <dsp:nvSpPr>
        <dsp:cNvPr id="0" name=""/>
        <dsp:cNvSpPr/>
      </dsp:nvSpPr>
      <dsp:spPr>
        <a:xfrm>
          <a:off x="3185230" y="1181367"/>
          <a:ext cx="1004418" cy="502209"/>
        </a:xfrm>
        <a:prstGeom prst="roundRect">
          <a:avLst>
            <a:gd name="adj" fmla="val 10000"/>
          </a:avLst>
        </a:prstGeom>
        <a:no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ES" sz="1100" kern="1200" dirty="0" smtClean="0"/>
            <a:t>Aptitud Distintiva</a:t>
          </a:r>
          <a:endParaRPr lang="es-ES" sz="1100" kern="1200" dirty="0"/>
        </a:p>
      </dsp:txBody>
      <dsp:txXfrm>
        <a:off x="3185230" y="1181367"/>
        <a:ext cx="1004418" cy="502209"/>
      </dsp:txXfrm>
    </dsp:sp>
    <dsp:sp modelId="{533AFAD9-082B-4089-8F37-2936F6B9D115}">
      <dsp:nvSpPr>
        <dsp:cNvPr id="0" name=""/>
        <dsp:cNvSpPr/>
      </dsp:nvSpPr>
      <dsp:spPr>
        <a:xfrm>
          <a:off x="1107449" y="1523648"/>
          <a:ext cx="1004418" cy="922518"/>
        </a:xfrm>
        <a:prstGeom prst="roundRect">
          <a:avLst>
            <a:gd name="adj" fmla="val 10000"/>
          </a:avLst>
        </a:prstGeom>
        <a:no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ES" sz="1100" kern="1200" dirty="0" smtClean="0"/>
            <a:t>Domicilio</a:t>
          </a:r>
          <a:endParaRPr lang="es-ES" sz="1100" kern="1200" dirty="0"/>
        </a:p>
      </dsp:txBody>
      <dsp:txXfrm>
        <a:off x="1107449" y="1523648"/>
        <a:ext cx="1004418" cy="922518"/>
      </dsp:txXfrm>
    </dsp:sp>
    <dsp:sp modelId="{799BFCE4-BC24-42CD-BCF2-714B445DA1CA}">
      <dsp:nvSpPr>
        <dsp:cNvPr id="0" name=""/>
        <dsp:cNvSpPr/>
      </dsp:nvSpPr>
      <dsp:spPr>
        <a:xfrm rot="27038">
          <a:off x="2111851" y="1979142"/>
          <a:ext cx="1073395" cy="19973"/>
        </a:xfrm>
        <a:custGeom>
          <a:avLst/>
          <a:gdLst/>
          <a:ahLst/>
          <a:cxnLst/>
          <a:rect l="0" t="0" r="0" b="0"/>
          <a:pathLst>
            <a:path>
              <a:moveTo>
                <a:pt x="0" y="9986"/>
              </a:moveTo>
              <a:lnTo>
                <a:pt x="1073395" y="9986"/>
              </a:lnTo>
            </a:path>
          </a:pathLst>
        </a:custGeom>
        <a:noFill/>
        <a:ln w="38100" cap="flat" cmpd="sng" algn="ctr">
          <a:solidFill>
            <a:schemeClr val="tx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rot="27038">
        <a:off x="2621714" y="1962293"/>
        <a:ext cx="53669" cy="53669"/>
      </dsp:txXfrm>
    </dsp:sp>
    <dsp:sp modelId="{7C7AA063-E15C-4255-B84F-B3DD0C2A13A4}">
      <dsp:nvSpPr>
        <dsp:cNvPr id="0" name=""/>
        <dsp:cNvSpPr/>
      </dsp:nvSpPr>
      <dsp:spPr>
        <a:xfrm>
          <a:off x="3185230" y="1742245"/>
          <a:ext cx="1004418" cy="502209"/>
        </a:xfrm>
        <a:prstGeom prst="roundRect">
          <a:avLst>
            <a:gd name="adj" fmla="val 10000"/>
          </a:avLst>
        </a:prstGeom>
        <a:no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ES" sz="1100" kern="1200" dirty="0" smtClean="0"/>
            <a:t>Sede</a:t>
          </a:r>
          <a:endParaRPr lang="es-ES" sz="1100" kern="1200" dirty="0"/>
        </a:p>
      </dsp:txBody>
      <dsp:txXfrm>
        <a:off x="3185230" y="1742245"/>
        <a:ext cx="1004418" cy="502209"/>
      </dsp:txXfrm>
    </dsp:sp>
    <dsp:sp modelId="{B2CAD8D5-819B-4E9C-A056-3E5C3E0C88D3}">
      <dsp:nvSpPr>
        <dsp:cNvPr id="0" name=""/>
        <dsp:cNvSpPr/>
      </dsp:nvSpPr>
      <dsp:spPr>
        <a:xfrm>
          <a:off x="1107449" y="2521498"/>
          <a:ext cx="1004418" cy="848201"/>
        </a:xfrm>
        <a:prstGeom prst="roundRect">
          <a:avLst>
            <a:gd name="adj" fmla="val 10000"/>
          </a:avLst>
        </a:prstGeom>
        <a:no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ES" sz="1100" kern="1200" dirty="0" smtClean="0"/>
            <a:t>Patrimonio</a:t>
          </a:r>
          <a:endParaRPr lang="es-ES" sz="1100" kern="1200" dirty="0"/>
        </a:p>
      </dsp:txBody>
      <dsp:txXfrm>
        <a:off x="1107449" y="2521498"/>
        <a:ext cx="1004418" cy="848201"/>
      </dsp:txXfrm>
    </dsp:sp>
    <dsp:sp modelId="{09034EE9-461A-4F9B-BCC5-9939115B9D1A}">
      <dsp:nvSpPr>
        <dsp:cNvPr id="0" name=""/>
        <dsp:cNvSpPr/>
      </dsp:nvSpPr>
      <dsp:spPr>
        <a:xfrm>
          <a:off x="1107449" y="3445031"/>
          <a:ext cx="1004418" cy="502209"/>
        </a:xfrm>
        <a:prstGeom prst="roundRect">
          <a:avLst>
            <a:gd name="adj" fmla="val 10000"/>
          </a:avLst>
        </a:prstGeom>
        <a:no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ES" sz="1100" kern="1200" dirty="0" smtClean="0"/>
            <a:t>Objeto</a:t>
          </a:r>
          <a:endParaRPr lang="es-ES" sz="1100" kern="1200" dirty="0"/>
        </a:p>
      </dsp:txBody>
      <dsp:txXfrm>
        <a:off x="1107449" y="3445031"/>
        <a:ext cx="1004418" cy="502209"/>
      </dsp:txXfrm>
    </dsp:sp>
    <dsp:sp modelId="{AF5465A8-46D4-4EE6-8F76-FC59F7EB78F9}">
      <dsp:nvSpPr>
        <dsp:cNvPr id="0" name=""/>
        <dsp:cNvSpPr/>
      </dsp:nvSpPr>
      <dsp:spPr>
        <a:xfrm rot="21535460">
          <a:off x="2111773" y="3676072"/>
          <a:ext cx="1073551" cy="19973"/>
        </a:xfrm>
        <a:custGeom>
          <a:avLst/>
          <a:gdLst/>
          <a:ahLst/>
          <a:cxnLst/>
          <a:rect l="0" t="0" r="0" b="0"/>
          <a:pathLst>
            <a:path>
              <a:moveTo>
                <a:pt x="0" y="9986"/>
              </a:moveTo>
              <a:lnTo>
                <a:pt x="1073551" y="9986"/>
              </a:lnTo>
            </a:path>
          </a:pathLst>
        </a:custGeom>
        <a:noFill/>
        <a:ln w="38100" cap="flat" cmpd="sng" algn="ctr">
          <a:solidFill>
            <a:schemeClr val="tx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ES" sz="500" kern="1200"/>
        </a:p>
      </dsp:txBody>
      <dsp:txXfrm rot="21535460">
        <a:off x="2621710" y="3659220"/>
        <a:ext cx="53677" cy="53677"/>
      </dsp:txXfrm>
    </dsp:sp>
    <dsp:sp modelId="{6B52E0F2-6090-46FC-8FE7-CC3A13300550}">
      <dsp:nvSpPr>
        <dsp:cNvPr id="0" name=""/>
        <dsp:cNvSpPr/>
      </dsp:nvSpPr>
      <dsp:spPr>
        <a:xfrm>
          <a:off x="3185230" y="3424877"/>
          <a:ext cx="1004418" cy="502209"/>
        </a:xfrm>
        <a:prstGeom prst="roundRect">
          <a:avLst>
            <a:gd name="adj" fmla="val 10000"/>
          </a:avLst>
        </a:prstGeom>
        <a:no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ES" sz="1100" kern="1200" dirty="0" smtClean="0"/>
            <a:t>Preciso y determinado</a:t>
          </a:r>
          <a:endParaRPr lang="es-ES" sz="1100" kern="1200" dirty="0"/>
        </a:p>
      </dsp:txBody>
      <dsp:txXfrm>
        <a:off x="3185230" y="3424877"/>
        <a:ext cx="1004418" cy="502209"/>
      </dsp:txXfrm>
    </dsp:sp>
    <dsp:sp modelId="{E93ED3E8-93D5-41DB-AA15-203B3E5306AF}">
      <dsp:nvSpPr>
        <dsp:cNvPr id="0" name=""/>
        <dsp:cNvSpPr/>
      </dsp:nvSpPr>
      <dsp:spPr>
        <a:xfrm>
          <a:off x="1107449" y="4022572"/>
          <a:ext cx="6014700" cy="502209"/>
        </a:xfrm>
        <a:prstGeom prst="roundRect">
          <a:avLst>
            <a:gd name="adj" fmla="val 10000"/>
          </a:avLst>
        </a:prstGeom>
        <a:no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ES" sz="1100" kern="1200" dirty="0" smtClean="0"/>
            <a:t>PRINCIPIO                   DURACION ILIMITADA</a:t>
          </a:r>
          <a:endParaRPr lang="es-ES" sz="1100" kern="1200" dirty="0"/>
        </a:p>
      </dsp:txBody>
      <dsp:txXfrm>
        <a:off x="1107449" y="4022572"/>
        <a:ext cx="6014700" cy="502209"/>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s-AR"/>
          </a:p>
        </p:txBody>
      </p:sp>
      <p:sp>
        <p:nvSpPr>
          <p:cNvPr id="3" name="2 Marcador de fecha"/>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D3797F11-B468-495C-9B97-4CA6897EE4B8}" type="datetimeFigureOut">
              <a:rPr lang="es-AR" smtClean="0"/>
              <a:pPr/>
              <a:t>22/05/2014</a:t>
            </a:fld>
            <a:endParaRPr lang="es-AR"/>
          </a:p>
        </p:txBody>
      </p:sp>
      <p:sp>
        <p:nvSpPr>
          <p:cNvPr id="4" name="3 Marcador de pie de página"/>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s-AR"/>
          </a:p>
        </p:txBody>
      </p:sp>
      <p:sp>
        <p:nvSpPr>
          <p:cNvPr id="5" name="4 Marcador de número de diapositiva"/>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16120A98-505F-42AB-A408-1A77EA7DA265}" type="slidenum">
              <a:rPr lang="es-AR" smtClean="0"/>
              <a:pPr/>
              <a:t>‹Nº›</a:t>
            </a:fld>
            <a:endParaRPr lang="es-A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s-AR"/>
          </a:p>
        </p:txBody>
      </p:sp>
      <p:sp>
        <p:nvSpPr>
          <p:cNvPr id="3" name="2 Marcador de fecha"/>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443308C4-9FA3-49A7-ADFA-A50D1FFD43D8}" type="datetimeFigureOut">
              <a:rPr lang="es-AR" smtClean="0"/>
              <a:pPr/>
              <a:t>22/05/2014</a:t>
            </a:fld>
            <a:endParaRPr lang="es-AR"/>
          </a:p>
        </p:txBody>
      </p:sp>
      <p:sp>
        <p:nvSpPr>
          <p:cNvPr id="4" name="3 Marcador de imagen de diapositiva"/>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s-AR"/>
          </a:p>
        </p:txBody>
      </p:sp>
      <p:sp>
        <p:nvSpPr>
          <p:cNvPr id="5" name="4 Marcador de notas"/>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6" name="5 Marcador de pie de página"/>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s-AR"/>
          </a:p>
        </p:txBody>
      </p:sp>
      <p:sp>
        <p:nvSpPr>
          <p:cNvPr id="7" name="6 Marcador de número de diapositiva"/>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0839273A-24C2-428F-B254-FB2E64490C52}" type="slidenum">
              <a:rPr lang="es-AR" smtClean="0"/>
              <a:pPr/>
              <a:t>‹Nº›</a:t>
            </a:fld>
            <a:endParaRPr lang="es-A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AR"/>
          </a:p>
        </p:txBody>
      </p:sp>
      <p:sp>
        <p:nvSpPr>
          <p:cNvPr id="4" name="3 Marcador de número de diapositiva"/>
          <p:cNvSpPr>
            <a:spLocks noGrp="1"/>
          </p:cNvSpPr>
          <p:nvPr>
            <p:ph type="sldNum" sz="quarter" idx="10"/>
          </p:nvPr>
        </p:nvSpPr>
        <p:spPr/>
        <p:txBody>
          <a:bodyPr/>
          <a:lstStyle/>
          <a:p>
            <a:fld id="{0839273A-24C2-428F-B254-FB2E64490C52}" type="slidenum">
              <a:rPr lang="es-AR" smtClean="0"/>
              <a:pPr/>
              <a:t>1</a:t>
            </a:fld>
            <a:endParaRPr lang="es-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AR"/>
          </a:p>
        </p:txBody>
      </p:sp>
      <p:sp>
        <p:nvSpPr>
          <p:cNvPr id="4" name="3 Marcador de número de diapositiva"/>
          <p:cNvSpPr>
            <a:spLocks noGrp="1"/>
          </p:cNvSpPr>
          <p:nvPr>
            <p:ph type="sldNum" sz="quarter" idx="10"/>
          </p:nvPr>
        </p:nvSpPr>
        <p:spPr/>
        <p:txBody>
          <a:bodyPr/>
          <a:lstStyle/>
          <a:p>
            <a:fld id="{0839273A-24C2-428F-B254-FB2E64490C52}" type="slidenum">
              <a:rPr lang="es-AR" smtClean="0"/>
              <a:pPr/>
              <a:t>3</a:t>
            </a:fld>
            <a:endParaRPr lang="es-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AR"/>
          </a:p>
        </p:txBody>
      </p:sp>
      <p:sp>
        <p:nvSpPr>
          <p:cNvPr id="4" name="3 Marcador de número de diapositiva"/>
          <p:cNvSpPr>
            <a:spLocks noGrp="1"/>
          </p:cNvSpPr>
          <p:nvPr>
            <p:ph type="sldNum" sz="quarter" idx="10"/>
          </p:nvPr>
        </p:nvSpPr>
        <p:spPr/>
        <p:txBody>
          <a:bodyPr/>
          <a:lstStyle/>
          <a:p>
            <a:fld id="{0839273A-24C2-428F-B254-FB2E64490C52}" type="slidenum">
              <a:rPr lang="es-AR" smtClean="0"/>
              <a:pPr/>
              <a:t>4</a:t>
            </a:fld>
            <a:endParaRPr lang="es-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AR"/>
          </a:p>
        </p:txBody>
      </p:sp>
      <p:sp>
        <p:nvSpPr>
          <p:cNvPr id="4" name="3 Marcador de número de diapositiva"/>
          <p:cNvSpPr>
            <a:spLocks noGrp="1"/>
          </p:cNvSpPr>
          <p:nvPr>
            <p:ph type="sldNum" sz="quarter" idx="10"/>
          </p:nvPr>
        </p:nvSpPr>
        <p:spPr/>
        <p:txBody>
          <a:bodyPr/>
          <a:lstStyle/>
          <a:p>
            <a:fld id="{0839273A-24C2-428F-B254-FB2E64490C52}" type="slidenum">
              <a:rPr lang="es-AR" smtClean="0"/>
              <a:pPr/>
              <a:t>5</a:t>
            </a:fld>
            <a:endParaRPr lang="es-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7" name="6 Redondear rectángulo de esquina diagonal"/>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Título"/>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es-ES" smtClean="0"/>
              <a:t>Haga clic para modificar el estilo de título del patrón</a:t>
            </a:r>
            <a:endParaRPr kumimoji="0" lang="en-US"/>
          </a:p>
        </p:txBody>
      </p:sp>
      <p:sp>
        <p:nvSpPr>
          <p:cNvPr id="9" name="8 Subtítulo"/>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smtClean="0"/>
              <a:t>Haga clic para modificar el estilo de subtítulo del patrón</a:t>
            </a:r>
            <a:endParaRPr kumimoji="0" lang="en-US"/>
          </a:p>
        </p:txBody>
      </p:sp>
      <p:sp>
        <p:nvSpPr>
          <p:cNvPr id="10" name="9 Marcador de fecha"/>
          <p:cNvSpPr>
            <a:spLocks noGrp="1"/>
          </p:cNvSpPr>
          <p:nvPr>
            <p:ph type="dt" sz="half" idx="10"/>
          </p:nvPr>
        </p:nvSpPr>
        <p:spPr>
          <a:xfrm>
            <a:off x="5562600" y="6509004"/>
            <a:ext cx="3002280" cy="274320"/>
          </a:xfrm>
        </p:spPr>
        <p:txBody>
          <a:bodyPr vert="horz" rtlCol="0"/>
          <a:lstStyle>
            <a:extLst/>
          </a:lstStyle>
          <a:p>
            <a:fld id="{C477DCBC-0FD8-47A8-8F55-CA4CA3D766B1}" type="datetime1">
              <a:rPr lang="es-AR" smtClean="0"/>
              <a:pPr/>
              <a:t>22/05/2014</a:t>
            </a:fld>
            <a:endParaRPr lang="es-AR"/>
          </a:p>
        </p:txBody>
      </p:sp>
      <p:sp>
        <p:nvSpPr>
          <p:cNvPr id="11" name="10 Marcador de número de diapositiva"/>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6BBD00AA-25B3-4CCE-89C9-C51F465908FD}" type="slidenum">
              <a:rPr lang="es-AR" smtClean="0"/>
              <a:pPr/>
              <a:t>‹Nº›</a:t>
            </a:fld>
            <a:endParaRPr lang="es-AR"/>
          </a:p>
        </p:txBody>
      </p:sp>
      <p:sp>
        <p:nvSpPr>
          <p:cNvPr id="12" name="11 Marcador de pie de página"/>
          <p:cNvSpPr>
            <a:spLocks noGrp="1"/>
          </p:cNvSpPr>
          <p:nvPr>
            <p:ph type="ftr" sz="quarter" idx="12"/>
          </p:nvPr>
        </p:nvSpPr>
        <p:spPr>
          <a:xfrm>
            <a:off x="1600200" y="6509004"/>
            <a:ext cx="3907464" cy="274320"/>
          </a:xfrm>
        </p:spPr>
        <p:txBody>
          <a:bodyPr vert="horz" rtlCol="0"/>
          <a:lstStyle>
            <a:extLst/>
          </a:lstStyle>
          <a:p>
            <a:endParaRPr lang="es-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0BC9D752-BB8E-4C98-AB78-8C4C60D005F8}" type="datetime1">
              <a:rPr lang="es-AR" smtClean="0"/>
              <a:pPr/>
              <a:t>22/05/2014</a:t>
            </a:fld>
            <a:endParaRPr lang="es-AR"/>
          </a:p>
        </p:txBody>
      </p:sp>
      <p:sp>
        <p:nvSpPr>
          <p:cNvPr id="5" name="4 Marcador de pie de página"/>
          <p:cNvSpPr>
            <a:spLocks noGrp="1"/>
          </p:cNvSpPr>
          <p:nvPr>
            <p:ph type="ftr" sz="quarter" idx="11"/>
          </p:nvPr>
        </p:nvSpPr>
        <p:spPr/>
        <p:txBody>
          <a:bodyPr/>
          <a:lstStyle>
            <a:extLst/>
          </a:lstStyle>
          <a:p>
            <a:endParaRPr lang="es-AR"/>
          </a:p>
        </p:txBody>
      </p:sp>
      <p:sp>
        <p:nvSpPr>
          <p:cNvPr id="6" name="5 Marcador de número de diapositiva"/>
          <p:cNvSpPr>
            <a:spLocks noGrp="1"/>
          </p:cNvSpPr>
          <p:nvPr>
            <p:ph type="sldNum" sz="quarter" idx="12"/>
          </p:nvPr>
        </p:nvSpPr>
        <p:spPr/>
        <p:txBody>
          <a:bodyPr/>
          <a:lstStyle>
            <a:extLst/>
          </a:lstStyle>
          <a:p>
            <a:fld id="{6BBD00AA-25B3-4CCE-89C9-C51F465908FD}" type="slidenum">
              <a:rPr lang="es-AR" smtClean="0"/>
              <a:pPr/>
              <a:t>‹Nº›</a:t>
            </a:fld>
            <a:endParaRPr lang="es-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lvl1pPr algn="l">
              <a:defRPr/>
            </a:lvl1pPr>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38"/>
            <a:ext cx="6019800" cy="5851525"/>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EADE3FBF-3B7B-4582-A185-29F77D349B80}" type="datetime1">
              <a:rPr lang="es-AR" smtClean="0"/>
              <a:pPr/>
              <a:t>22/05/2014</a:t>
            </a:fld>
            <a:endParaRPr lang="es-AR"/>
          </a:p>
        </p:txBody>
      </p:sp>
      <p:sp>
        <p:nvSpPr>
          <p:cNvPr id="5" name="4 Marcador de pie de página"/>
          <p:cNvSpPr>
            <a:spLocks noGrp="1"/>
          </p:cNvSpPr>
          <p:nvPr>
            <p:ph type="ftr" sz="quarter" idx="11"/>
          </p:nvPr>
        </p:nvSpPr>
        <p:spPr/>
        <p:txBody>
          <a:bodyPr/>
          <a:lstStyle>
            <a:extLst/>
          </a:lstStyle>
          <a:p>
            <a:endParaRPr lang="es-AR"/>
          </a:p>
        </p:txBody>
      </p:sp>
      <p:sp>
        <p:nvSpPr>
          <p:cNvPr id="6" name="5 Marcador de número de diapositiva"/>
          <p:cNvSpPr>
            <a:spLocks noGrp="1"/>
          </p:cNvSpPr>
          <p:nvPr>
            <p:ph type="sldNum" sz="quarter" idx="12"/>
          </p:nvPr>
        </p:nvSpPr>
        <p:spPr/>
        <p:txBody>
          <a:bodyPr/>
          <a:lstStyle>
            <a:extLst/>
          </a:lstStyle>
          <a:p>
            <a:fld id="{6BBD00AA-25B3-4CCE-89C9-C51F465908FD}" type="slidenum">
              <a:rPr lang="es-AR" smtClean="0"/>
              <a:pPr/>
              <a:t>‹Nº›</a:t>
            </a:fld>
            <a:endParaRPr lang="es-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7" name="6 Rectángulo"/>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863E5ACF-7678-458B-BA27-D7C5FF3290AC}" type="datetime1">
              <a:rPr lang="es-AR" smtClean="0"/>
              <a:pPr/>
              <a:t>22/05/2014</a:t>
            </a:fld>
            <a:endParaRPr lang="es-AR"/>
          </a:p>
        </p:txBody>
      </p:sp>
      <p:sp>
        <p:nvSpPr>
          <p:cNvPr id="5" name="4 Marcador de pie de página"/>
          <p:cNvSpPr>
            <a:spLocks noGrp="1"/>
          </p:cNvSpPr>
          <p:nvPr>
            <p:ph type="ftr" sz="quarter" idx="11"/>
          </p:nvPr>
        </p:nvSpPr>
        <p:spPr/>
        <p:txBody>
          <a:bodyPr/>
          <a:lstStyle>
            <a:extLst/>
          </a:lstStyle>
          <a:p>
            <a:endParaRPr lang="es-AR"/>
          </a:p>
        </p:txBody>
      </p:sp>
      <p:sp>
        <p:nvSpPr>
          <p:cNvPr id="6" name="5 Marcador de número de diapositiva"/>
          <p:cNvSpPr>
            <a:spLocks noGrp="1"/>
          </p:cNvSpPr>
          <p:nvPr>
            <p:ph type="sldNum" sz="quarter" idx="12"/>
          </p:nvPr>
        </p:nvSpPr>
        <p:spPr/>
        <p:txBody>
          <a:bodyPr/>
          <a:lstStyle>
            <a:extLst/>
          </a:lstStyle>
          <a:p>
            <a:fld id="{6BBD00AA-25B3-4CCE-89C9-C51F465908FD}" type="slidenum">
              <a:rPr lang="es-AR" smtClean="0"/>
              <a:pPr/>
              <a:t>‹Nº›</a:t>
            </a:fld>
            <a:endParaRPr lang="es-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7" name="6 Rectángulo"/>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Título"/>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 smtClean="0"/>
              <a:t>Haga clic para modificar el estilo de texto del patrón</a:t>
            </a:r>
          </a:p>
        </p:txBody>
      </p:sp>
      <p:sp>
        <p:nvSpPr>
          <p:cNvPr id="8" name="7 Marcador de fecha"/>
          <p:cNvSpPr>
            <a:spLocks noGrp="1"/>
          </p:cNvSpPr>
          <p:nvPr>
            <p:ph type="dt" sz="half" idx="10"/>
          </p:nvPr>
        </p:nvSpPr>
        <p:spPr>
          <a:xfrm>
            <a:off x="5562600" y="6513670"/>
            <a:ext cx="3002280" cy="274320"/>
          </a:xfrm>
        </p:spPr>
        <p:txBody>
          <a:bodyPr vert="horz" rtlCol="0"/>
          <a:lstStyle>
            <a:extLst/>
          </a:lstStyle>
          <a:p>
            <a:fld id="{E6464089-6AB8-4DD5-B2AA-E9779C4905B7}" type="datetime1">
              <a:rPr lang="es-AR" smtClean="0"/>
              <a:pPr/>
              <a:t>22/05/2014</a:t>
            </a:fld>
            <a:endParaRPr lang="es-AR"/>
          </a:p>
        </p:txBody>
      </p:sp>
      <p:sp>
        <p:nvSpPr>
          <p:cNvPr id="9" name="8 Marcador de número de diapositiva"/>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6BBD00AA-25B3-4CCE-89C9-C51F465908FD}" type="slidenum">
              <a:rPr lang="es-AR" smtClean="0"/>
              <a:pPr/>
              <a:t>‹Nº›</a:t>
            </a:fld>
            <a:endParaRPr lang="es-AR"/>
          </a:p>
        </p:txBody>
      </p:sp>
      <p:sp>
        <p:nvSpPr>
          <p:cNvPr id="10" name="9 Marcador de pie de página"/>
          <p:cNvSpPr>
            <a:spLocks noGrp="1"/>
          </p:cNvSpPr>
          <p:nvPr>
            <p:ph type="ftr" sz="quarter" idx="12"/>
          </p:nvPr>
        </p:nvSpPr>
        <p:spPr>
          <a:xfrm>
            <a:off x="1600200" y="6513670"/>
            <a:ext cx="3907464" cy="274320"/>
          </a:xfrm>
        </p:spPr>
        <p:txBody>
          <a:bodyPr vert="horz" rtlCol="0"/>
          <a:lstStyle>
            <a:extLst/>
          </a:lstStyle>
          <a:p>
            <a:endParaRPr lang="es-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AAA61C9A-A2B4-4DA2-AFD2-68E728B5A80F}" type="datetime1">
              <a:rPr lang="es-AR" smtClean="0"/>
              <a:pPr/>
              <a:t>22/05/2014</a:t>
            </a:fld>
            <a:endParaRPr lang="es-AR"/>
          </a:p>
        </p:txBody>
      </p:sp>
      <p:sp>
        <p:nvSpPr>
          <p:cNvPr id="6" name="5 Marcador de pie de página"/>
          <p:cNvSpPr>
            <a:spLocks noGrp="1"/>
          </p:cNvSpPr>
          <p:nvPr>
            <p:ph type="ftr" sz="quarter" idx="11"/>
          </p:nvPr>
        </p:nvSpPr>
        <p:spPr/>
        <p:txBody>
          <a:bodyPr/>
          <a:lstStyle>
            <a:extLst/>
          </a:lstStyle>
          <a:p>
            <a:endParaRPr lang="es-AR"/>
          </a:p>
        </p:txBody>
      </p:sp>
      <p:sp>
        <p:nvSpPr>
          <p:cNvPr id="7" name="6 Marcador de número de diapositiva"/>
          <p:cNvSpPr>
            <a:spLocks noGrp="1"/>
          </p:cNvSpPr>
          <p:nvPr>
            <p:ph type="sldNum" sz="quarter" idx="12"/>
          </p:nvPr>
        </p:nvSpPr>
        <p:spPr>
          <a:xfrm>
            <a:off x="8641080" y="6514568"/>
            <a:ext cx="464288" cy="274320"/>
          </a:xfrm>
        </p:spPr>
        <p:txBody>
          <a:bodyPr/>
          <a:lstStyle>
            <a:extLst/>
          </a:lstStyle>
          <a:p>
            <a:fld id="{6BBD00AA-25B3-4CCE-89C9-C51F465908FD}" type="slidenum">
              <a:rPr lang="es-AR" smtClean="0"/>
              <a:pPr/>
              <a:t>‹Nº›</a:t>
            </a:fld>
            <a:endParaRPr lang="es-AR"/>
          </a:p>
        </p:txBody>
      </p:sp>
      <p:sp>
        <p:nvSpPr>
          <p:cNvPr id="10" name="9 Rectángulo"/>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9 Rectángulo"/>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10 Rectángulo"/>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1 Título"/>
          <p:cNvSpPr>
            <a:spLocks noGrp="1"/>
          </p:cNvSpPr>
          <p:nvPr>
            <p:ph type="title"/>
          </p:nvPr>
        </p:nvSpPr>
        <p:spPr>
          <a:xfrm>
            <a:off x="457200" y="251948"/>
            <a:ext cx="8229600" cy="1143000"/>
          </a:xfrm>
        </p:spPr>
        <p:txBody>
          <a:bodyPr anchor="b"/>
          <a:lstStyle>
            <a:lvl1pPr>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extLst/>
          </a:lstStyle>
          <a:p>
            <a:fld id="{B438978D-22D9-4A89-AD28-80D8E8643C72}" type="datetime1">
              <a:rPr lang="es-AR" smtClean="0"/>
              <a:pPr/>
              <a:t>22/05/2014</a:t>
            </a:fld>
            <a:endParaRPr lang="es-AR"/>
          </a:p>
        </p:txBody>
      </p:sp>
      <p:sp>
        <p:nvSpPr>
          <p:cNvPr id="8" name="7 Marcador de pie de página"/>
          <p:cNvSpPr>
            <a:spLocks noGrp="1"/>
          </p:cNvSpPr>
          <p:nvPr>
            <p:ph type="ftr" sz="quarter" idx="11"/>
          </p:nvPr>
        </p:nvSpPr>
        <p:spPr/>
        <p:txBody>
          <a:bodyPr/>
          <a:lstStyle>
            <a:extLst/>
          </a:lstStyle>
          <a:p>
            <a:endParaRPr lang="es-AR"/>
          </a:p>
        </p:txBody>
      </p:sp>
      <p:sp>
        <p:nvSpPr>
          <p:cNvPr id="9" name="8 Marcador de número de diapositiva"/>
          <p:cNvSpPr>
            <a:spLocks noGrp="1"/>
          </p:cNvSpPr>
          <p:nvPr>
            <p:ph type="sldNum" sz="quarter" idx="12"/>
          </p:nvPr>
        </p:nvSpPr>
        <p:spPr>
          <a:xfrm>
            <a:off x="8641080" y="6514568"/>
            <a:ext cx="464288" cy="274320"/>
          </a:xfrm>
        </p:spPr>
        <p:txBody>
          <a:bodyPr/>
          <a:lstStyle>
            <a:extLst/>
          </a:lstStyle>
          <a:p>
            <a:fld id="{6BBD00AA-25B3-4CCE-89C9-C51F465908FD}" type="slidenum">
              <a:rPr lang="es-AR" smtClean="0"/>
              <a:pPr/>
              <a:t>‹Nº›</a:t>
            </a:fld>
            <a:endParaRPr lang="es-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53218"/>
            <a:ext cx="8229600" cy="1143000"/>
          </a:xfrm>
        </p:spPr>
        <p:txBody>
          <a:bodyPr/>
          <a:lstStyle>
            <a:extLst/>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extLst/>
          </a:lstStyle>
          <a:p>
            <a:fld id="{37A2F7AD-E43F-45C0-A991-8722581B8A65}" type="datetime1">
              <a:rPr lang="es-AR" smtClean="0"/>
              <a:pPr/>
              <a:t>22/05/2014</a:t>
            </a:fld>
            <a:endParaRPr lang="es-AR"/>
          </a:p>
        </p:txBody>
      </p:sp>
      <p:sp>
        <p:nvSpPr>
          <p:cNvPr id="4" name="3 Marcador de pie de página"/>
          <p:cNvSpPr>
            <a:spLocks noGrp="1"/>
          </p:cNvSpPr>
          <p:nvPr>
            <p:ph type="ftr" sz="quarter" idx="11"/>
          </p:nvPr>
        </p:nvSpPr>
        <p:spPr/>
        <p:txBody>
          <a:bodyPr/>
          <a:lstStyle>
            <a:extLst/>
          </a:lstStyle>
          <a:p>
            <a:endParaRPr lang="es-AR"/>
          </a:p>
        </p:txBody>
      </p:sp>
      <p:sp>
        <p:nvSpPr>
          <p:cNvPr id="5" name="4 Marcador de número de diapositiva"/>
          <p:cNvSpPr>
            <a:spLocks noGrp="1"/>
          </p:cNvSpPr>
          <p:nvPr>
            <p:ph type="sldNum" sz="quarter" idx="12"/>
          </p:nvPr>
        </p:nvSpPr>
        <p:spPr/>
        <p:txBody>
          <a:bodyPr/>
          <a:lstStyle>
            <a:extLst/>
          </a:lstStyle>
          <a:p>
            <a:fld id="{6BBD00AA-25B3-4CCE-89C9-C51F465908FD}" type="slidenum">
              <a:rPr lang="es-AR" smtClean="0"/>
              <a:pPr/>
              <a:t>‹Nº›</a:t>
            </a:fld>
            <a:endParaRPr lang="es-AR"/>
          </a:p>
        </p:txBody>
      </p:sp>
      <p:sp>
        <p:nvSpPr>
          <p:cNvPr id="7" name="6 Rectángulo"/>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extLst/>
          </a:lstStyle>
          <a:p>
            <a:fld id="{1A4B5F24-31E6-4809-9921-A02C3E185627}" type="datetime1">
              <a:rPr lang="es-AR" smtClean="0"/>
              <a:pPr/>
              <a:t>22/05/2014</a:t>
            </a:fld>
            <a:endParaRPr lang="es-AR"/>
          </a:p>
        </p:txBody>
      </p:sp>
      <p:sp>
        <p:nvSpPr>
          <p:cNvPr id="3" name="2 Marcador de pie de página"/>
          <p:cNvSpPr>
            <a:spLocks noGrp="1"/>
          </p:cNvSpPr>
          <p:nvPr>
            <p:ph type="ftr" sz="quarter" idx="11"/>
          </p:nvPr>
        </p:nvSpPr>
        <p:spPr/>
        <p:txBody>
          <a:bodyPr/>
          <a:lstStyle>
            <a:extLst/>
          </a:lstStyle>
          <a:p>
            <a:endParaRPr lang="es-AR"/>
          </a:p>
        </p:txBody>
      </p:sp>
      <p:sp>
        <p:nvSpPr>
          <p:cNvPr id="4" name="3 Marcador de número de diapositiva"/>
          <p:cNvSpPr>
            <a:spLocks noGrp="1"/>
          </p:cNvSpPr>
          <p:nvPr>
            <p:ph type="sldNum" sz="quarter" idx="12"/>
          </p:nvPr>
        </p:nvSpPr>
        <p:spPr/>
        <p:txBody>
          <a:bodyPr/>
          <a:lstStyle>
            <a:extLst/>
          </a:lstStyle>
          <a:p>
            <a:fld id="{6BBD00AA-25B3-4CCE-89C9-C51F465908FD}" type="slidenum">
              <a:rPr lang="es-AR" smtClean="0"/>
              <a:pPr/>
              <a:t>‹Nº›</a:t>
            </a:fld>
            <a:endParaRPr lang="es-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8" name="7 Rectángulo"/>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Título"/>
          <p:cNvSpPr>
            <a:spLocks noGrp="1"/>
          </p:cNvSpPr>
          <p:nvPr>
            <p:ph type="title"/>
          </p:nvPr>
        </p:nvSpPr>
        <p:spPr>
          <a:xfrm>
            <a:off x="4963136" y="304800"/>
            <a:ext cx="3931920" cy="762000"/>
          </a:xfrm>
        </p:spPr>
        <p:txBody>
          <a:bodyPr anchor="b"/>
          <a:lstStyle>
            <a:lvl1pPr marL="0" algn="r">
              <a:buNone/>
              <a:defRPr sz="2000" b="1"/>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9" name="8 Marcador de fecha"/>
          <p:cNvSpPr>
            <a:spLocks noGrp="1"/>
          </p:cNvSpPr>
          <p:nvPr>
            <p:ph type="dt" sz="half" idx="10"/>
          </p:nvPr>
        </p:nvSpPr>
        <p:spPr>
          <a:xfrm>
            <a:off x="5562600" y="6513670"/>
            <a:ext cx="3002280" cy="274320"/>
          </a:xfrm>
        </p:spPr>
        <p:txBody>
          <a:bodyPr vert="horz" rtlCol="0"/>
          <a:lstStyle>
            <a:extLst/>
          </a:lstStyle>
          <a:p>
            <a:fld id="{EC56FAB8-F696-41C3-A5BC-DB8FF992759E}" type="datetime1">
              <a:rPr lang="es-AR" smtClean="0"/>
              <a:pPr/>
              <a:t>22/05/2014</a:t>
            </a:fld>
            <a:endParaRPr lang="es-AR"/>
          </a:p>
        </p:txBody>
      </p:sp>
      <p:sp>
        <p:nvSpPr>
          <p:cNvPr id="10" name="9 Marcador de número de diapositiva"/>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6BBD00AA-25B3-4CCE-89C9-C51F465908FD}" type="slidenum">
              <a:rPr lang="es-AR" smtClean="0"/>
              <a:pPr/>
              <a:t>‹Nº›</a:t>
            </a:fld>
            <a:endParaRPr lang="es-AR"/>
          </a:p>
        </p:txBody>
      </p:sp>
      <p:sp>
        <p:nvSpPr>
          <p:cNvPr id="11" name="10 Marcador de pie de página"/>
          <p:cNvSpPr>
            <a:spLocks noGrp="1"/>
          </p:cNvSpPr>
          <p:nvPr>
            <p:ph type="ftr" sz="quarter" idx="12"/>
          </p:nvPr>
        </p:nvSpPr>
        <p:spPr>
          <a:xfrm>
            <a:off x="1600200" y="6513670"/>
            <a:ext cx="3907464" cy="274320"/>
          </a:xfrm>
        </p:spPr>
        <p:txBody>
          <a:bodyPr vert="horz" rtlCol="0"/>
          <a:lstStyle>
            <a:extLst/>
          </a:lstStyle>
          <a:p>
            <a:endParaRPr lang="es-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3040443" y="4724400"/>
            <a:ext cx="5486400" cy="664536"/>
          </a:xfrm>
        </p:spPr>
        <p:txBody>
          <a:bodyPr anchor="b"/>
          <a:lstStyle>
            <a:lvl1pPr marL="0" algn="r">
              <a:buNone/>
              <a:defRPr sz="2000" b="1"/>
            </a:lvl1pPr>
            <a:extLst/>
          </a:lstStyle>
          <a:p>
            <a:r>
              <a:rPr kumimoji="0" lang="es-ES" smtClean="0"/>
              <a:t>Haga clic para modificar el estilo de título del patrón</a:t>
            </a:r>
            <a:endParaRPr kumimoji="0" lang="en-US"/>
          </a:p>
        </p:txBody>
      </p:sp>
      <p:sp>
        <p:nvSpPr>
          <p:cNvPr id="4" name="3 Marcador de texto"/>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es-ES" smtClean="0"/>
              <a:t>Haga clic para modificar el estilo de texto del patrón</a:t>
            </a:r>
          </a:p>
        </p:txBody>
      </p:sp>
      <p:sp>
        <p:nvSpPr>
          <p:cNvPr id="13" name="12 Marcador de posición de imagen"/>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es-ES" smtClean="0">
                <a:solidFill>
                  <a:schemeClr val="lt1"/>
                </a:solidFill>
                <a:latin typeface="+mn-lt"/>
                <a:ea typeface="+mn-ea"/>
                <a:cs typeface="+mn-cs"/>
              </a:rPr>
              <a:t>Haga clic en el icono para agregar una imagen</a:t>
            </a:r>
            <a:endParaRPr kumimoji="0" lang="en-US" dirty="0">
              <a:solidFill>
                <a:schemeClr val="lt1"/>
              </a:solidFill>
              <a:latin typeface="+mn-lt"/>
              <a:ea typeface="+mn-ea"/>
              <a:cs typeface="+mn-cs"/>
            </a:endParaRPr>
          </a:p>
        </p:txBody>
      </p:sp>
      <p:sp>
        <p:nvSpPr>
          <p:cNvPr id="8" name="7 Marcador de fecha"/>
          <p:cNvSpPr>
            <a:spLocks noGrp="1"/>
          </p:cNvSpPr>
          <p:nvPr>
            <p:ph type="dt" sz="half" idx="10"/>
          </p:nvPr>
        </p:nvSpPr>
        <p:spPr>
          <a:xfrm>
            <a:off x="5562600" y="6509004"/>
            <a:ext cx="3002280" cy="274320"/>
          </a:xfrm>
        </p:spPr>
        <p:txBody>
          <a:bodyPr vert="horz" rtlCol="0"/>
          <a:lstStyle>
            <a:extLst/>
          </a:lstStyle>
          <a:p>
            <a:fld id="{50F80E98-D878-467A-92D8-546C9FFB4729}" type="datetime1">
              <a:rPr lang="es-AR" smtClean="0"/>
              <a:pPr/>
              <a:t>22/05/2014</a:t>
            </a:fld>
            <a:endParaRPr lang="es-AR"/>
          </a:p>
        </p:txBody>
      </p:sp>
      <p:sp>
        <p:nvSpPr>
          <p:cNvPr id="9" name="8 Marcador de número de diapositiva"/>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6BBD00AA-25B3-4CCE-89C9-C51F465908FD}" type="slidenum">
              <a:rPr lang="es-AR" smtClean="0"/>
              <a:pPr/>
              <a:t>‹Nº›</a:t>
            </a:fld>
            <a:endParaRPr lang="es-AR"/>
          </a:p>
        </p:txBody>
      </p:sp>
      <p:sp>
        <p:nvSpPr>
          <p:cNvPr id="10" name="9 Marcador de pie de página"/>
          <p:cNvSpPr>
            <a:spLocks noGrp="1"/>
          </p:cNvSpPr>
          <p:nvPr>
            <p:ph type="ftr" sz="quarter" idx="12"/>
          </p:nvPr>
        </p:nvSpPr>
        <p:spPr>
          <a:xfrm>
            <a:off x="1600200" y="6509004"/>
            <a:ext cx="3907464" cy="274320"/>
          </a:xfrm>
        </p:spPr>
        <p:txBody>
          <a:bodyPr vert="horz" rtlCol="0"/>
          <a:lstStyle>
            <a:extLst/>
          </a:lstStyle>
          <a:p>
            <a:endParaRPr lang="es-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6 Redondear rectángulo de esquina diagonal"/>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Marcador de pie de página"/>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es-AR"/>
          </a:p>
        </p:txBody>
      </p:sp>
      <p:sp>
        <p:nvSpPr>
          <p:cNvPr id="14" name="13 Marcador de fecha"/>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A3488EC0-D961-498F-A8DB-DC3A1244D882}" type="datetime1">
              <a:rPr lang="es-AR" smtClean="0"/>
              <a:pPr/>
              <a:t>22/05/2014</a:t>
            </a:fld>
            <a:endParaRPr lang="es-AR"/>
          </a:p>
        </p:txBody>
      </p:sp>
      <p:sp>
        <p:nvSpPr>
          <p:cNvPr id="23" name="22 Marcador de número de diapositiva"/>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6BBD00AA-25B3-4CCE-89C9-C51F465908FD}" type="slidenum">
              <a:rPr lang="es-AR" smtClean="0"/>
              <a:pPr/>
              <a:t>‹Nº›</a:t>
            </a:fld>
            <a:endParaRPr lang="es-AR"/>
          </a:p>
        </p:txBody>
      </p:sp>
      <p:sp>
        <p:nvSpPr>
          <p:cNvPr id="22" name="21 Marcador de título"/>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Tree>
  </p:cSld>
  <p:clrMap bg1="dk1" tx1="lt1" bg2="dk2" tx2="lt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hf hdr="0" ftr="0" dt="0"/>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683568" y="476672"/>
            <a:ext cx="8064896" cy="6263253"/>
          </a:xfrm>
          <a:prstGeom prst="rect">
            <a:avLst/>
          </a:prstGeom>
        </p:spPr>
        <p:txBody>
          <a:bodyPr wrap="square">
            <a:spAutoFit/>
          </a:bodyPr>
          <a:lstStyle/>
          <a:p>
            <a:pPr algn="ctr"/>
            <a:endParaRPr lang="es-AR" sz="4000" dirty="0" smtClean="0"/>
          </a:p>
          <a:p>
            <a:pPr algn="ctr"/>
            <a:r>
              <a:rPr lang="es-AR" sz="4000" dirty="0" smtClean="0"/>
              <a:t>Proyecto de Código Civil y Comercial </a:t>
            </a:r>
          </a:p>
          <a:p>
            <a:pPr algn="ctr"/>
            <a:endParaRPr lang="es-AR" sz="4000" dirty="0" smtClean="0"/>
          </a:p>
          <a:p>
            <a:pPr algn="ctr"/>
            <a:endParaRPr lang="es-AR" sz="4000" dirty="0" smtClean="0"/>
          </a:p>
          <a:p>
            <a:pPr algn="ctr"/>
            <a:r>
              <a:rPr lang="es-AR" sz="3600" dirty="0" smtClean="0"/>
              <a:t>Persona Jurídica Privada</a:t>
            </a:r>
          </a:p>
          <a:p>
            <a:pPr algn="ctr"/>
            <a:endParaRPr lang="es-AR" u="sng" dirty="0" smtClean="0"/>
          </a:p>
          <a:p>
            <a:pPr algn="ctr"/>
            <a:endParaRPr lang="es-AR" u="sng" dirty="0" smtClean="0"/>
          </a:p>
          <a:p>
            <a:pPr algn="ctr"/>
            <a:endParaRPr lang="es-AR" u="sng" dirty="0" smtClean="0"/>
          </a:p>
          <a:p>
            <a:pPr algn="ctr"/>
            <a:endParaRPr lang="es-AR" u="sng" dirty="0" smtClean="0"/>
          </a:p>
          <a:p>
            <a:pPr algn="ctr"/>
            <a:endParaRPr lang="es-AR" u="sng" dirty="0" smtClean="0"/>
          </a:p>
          <a:p>
            <a:pPr algn="r"/>
            <a:r>
              <a:rPr lang="es-AR" sz="3000" dirty="0" smtClean="0"/>
              <a:t>Gabriela Fernanda Boquin</a:t>
            </a:r>
          </a:p>
          <a:p>
            <a:pPr algn="r"/>
            <a:endParaRPr lang="es-AR" dirty="0" smtClean="0"/>
          </a:p>
          <a:p>
            <a:pPr algn="r"/>
            <a:r>
              <a:rPr lang="es-AR" dirty="0" smtClean="0"/>
              <a:t>gabrielaboquin@estudioboquin.com.ar</a:t>
            </a:r>
          </a:p>
        </p:txBody>
      </p:sp>
      <p:sp>
        <p:nvSpPr>
          <p:cNvPr id="3" name="2 Marcador de número de diapositiva"/>
          <p:cNvSpPr>
            <a:spLocks noGrp="1"/>
          </p:cNvSpPr>
          <p:nvPr>
            <p:ph type="sldNum" sz="quarter" idx="12"/>
          </p:nvPr>
        </p:nvSpPr>
        <p:spPr/>
        <p:txBody>
          <a:bodyPr/>
          <a:lstStyle/>
          <a:p>
            <a:fld id="{6BBD00AA-25B3-4CCE-89C9-C51F465908FD}" type="slidenum">
              <a:rPr lang="es-AR" smtClean="0"/>
              <a:pPr/>
              <a:t>1</a:t>
            </a:fld>
            <a:endParaRPr lang="es-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428596" y="1142984"/>
            <a:ext cx="8229600" cy="4286280"/>
          </a:xfrm>
        </p:spPr>
        <p:txBody>
          <a:bodyPr>
            <a:normAutofit/>
          </a:bodyPr>
          <a:lstStyle/>
          <a:p>
            <a:pPr algn="ctr"/>
            <a:r>
              <a:rPr lang="es-ES" sz="3100" dirty="0" smtClean="0">
                <a:solidFill>
                  <a:schemeClr val="tx1"/>
                </a:solidFill>
                <a:effectLst/>
              </a:rPr>
              <a:t>Inciso h) Comunidades Indígenas </a:t>
            </a:r>
            <a:br>
              <a:rPr lang="es-ES" sz="3100" dirty="0" smtClean="0">
                <a:solidFill>
                  <a:schemeClr val="tx1"/>
                </a:solidFill>
                <a:effectLst/>
              </a:rPr>
            </a:br>
            <a:r>
              <a:rPr lang="es-ES" sz="3100" dirty="0" smtClean="0">
                <a:solidFill>
                  <a:schemeClr val="tx1"/>
                </a:solidFill>
                <a:effectLst/>
              </a:rPr>
              <a:t>Eliminado del Proyecto Original</a:t>
            </a:r>
            <a:r>
              <a:rPr lang="es-ES" sz="2800" dirty="0" smtClean="0">
                <a:solidFill>
                  <a:schemeClr val="tx1"/>
                </a:solidFill>
                <a:effectLst/>
              </a:rPr>
              <a:t/>
            </a:r>
            <a:br>
              <a:rPr lang="es-ES" sz="2800" dirty="0" smtClean="0">
                <a:solidFill>
                  <a:schemeClr val="tx1"/>
                </a:solidFill>
                <a:effectLst/>
              </a:rPr>
            </a:br>
            <a:r>
              <a:rPr lang="es-ES" sz="2500" dirty="0" smtClean="0">
                <a:solidFill>
                  <a:schemeClr val="tx1"/>
                </a:solidFill>
                <a:effectLst/>
              </a:rPr>
              <a:t/>
            </a:r>
            <a:br>
              <a:rPr lang="es-ES" sz="2500" dirty="0" smtClean="0">
                <a:solidFill>
                  <a:schemeClr val="tx1"/>
                </a:solidFill>
                <a:effectLst/>
              </a:rPr>
            </a:br>
            <a:r>
              <a:rPr lang="es-ES" sz="2500" dirty="0" smtClean="0">
                <a:solidFill>
                  <a:schemeClr val="tx1"/>
                </a:solidFill>
                <a:effectLst/>
              </a:rPr>
              <a:t/>
            </a:r>
            <a:br>
              <a:rPr lang="es-ES" sz="2500" dirty="0" smtClean="0">
                <a:solidFill>
                  <a:schemeClr val="tx1"/>
                </a:solidFill>
                <a:effectLst/>
              </a:rPr>
            </a:br>
            <a:r>
              <a:rPr lang="es-ES" sz="2500" dirty="0" smtClean="0">
                <a:solidFill>
                  <a:schemeClr val="tx1"/>
                </a:solidFill>
                <a:effectLst/>
              </a:rPr>
              <a:t>Sociedad Civil          art. 1648 actual</a:t>
            </a:r>
            <a:br>
              <a:rPr lang="es-ES" sz="2500" dirty="0" smtClean="0">
                <a:solidFill>
                  <a:schemeClr val="tx1"/>
                </a:solidFill>
                <a:effectLst/>
              </a:rPr>
            </a:br>
            <a:r>
              <a:rPr lang="es-ES" sz="2500" dirty="0" smtClean="0">
                <a:solidFill>
                  <a:schemeClr val="tx1"/>
                </a:solidFill>
                <a:effectLst/>
              </a:rPr>
              <a:t/>
            </a:r>
            <a:br>
              <a:rPr lang="es-ES" sz="2500" dirty="0" smtClean="0">
                <a:solidFill>
                  <a:schemeClr val="tx1"/>
                </a:solidFill>
                <a:effectLst/>
              </a:rPr>
            </a:br>
            <a:r>
              <a:rPr lang="es-ES" sz="2500" dirty="0" smtClean="0">
                <a:solidFill>
                  <a:schemeClr val="tx1"/>
                </a:solidFill>
                <a:effectLst/>
              </a:rPr>
              <a:t>Donde se ubicó               Sección IV art. 21 al 25 Ley de Sociedades</a:t>
            </a:r>
            <a:br>
              <a:rPr lang="es-ES" sz="2500" dirty="0" smtClean="0">
                <a:solidFill>
                  <a:schemeClr val="tx1"/>
                </a:solidFill>
                <a:effectLst/>
              </a:rPr>
            </a:br>
            <a:r>
              <a:rPr lang="es-ES" sz="2500" dirty="0" smtClean="0">
                <a:solidFill>
                  <a:schemeClr val="tx1"/>
                </a:solidFill>
                <a:effectLst/>
              </a:rPr>
              <a:t/>
            </a:r>
            <a:br>
              <a:rPr lang="es-ES" sz="2500" dirty="0" smtClean="0">
                <a:solidFill>
                  <a:schemeClr val="tx1"/>
                </a:solidFill>
                <a:effectLst/>
              </a:rPr>
            </a:br>
            <a:endParaRPr lang="es-ES" sz="2500" dirty="0">
              <a:solidFill>
                <a:schemeClr val="tx1"/>
              </a:solidFill>
              <a:effectLst/>
            </a:endParaRPr>
          </a:p>
        </p:txBody>
      </p:sp>
      <p:sp>
        <p:nvSpPr>
          <p:cNvPr id="2" name="1 Marcador de número de diapositiva"/>
          <p:cNvSpPr>
            <a:spLocks noGrp="1"/>
          </p:cNvSpPr>
          <p:nvPr>
            <p:ph type="sldNum" sz="quarter" idx="12"/>
          </p:nvPr>
        </p:nvSpPr>
        <p:spPr/>
        <p:txBody>
          <a:bodyPr/>
          <a:lstStyle/>
          <a:p>
            <a:fld id="{6BBD00AA-25B3-4CCE-89C9-C51F465908FD}" type="slidenum">
              <a:rPr lang="es-AR" smtClean="0"/>
              <a:pPr/>
              <a:t>10</a:t>
            </a:fld>
            <a:endParaRPr lang="es-AR"/>
          </a:p>
        </p:txBody>
      </p:sp>
      <p:cxnSp>
        <p:nvCxnSpPr>
          <p:cNvPr id="5" name="4 Conector recto de flecha"/>
          <p:cNvCxnSpPr/>
          <p:nvPr/>
        </p:nvCxnSpPr>
        <p:spPr>
          <a:xfrm>
            <a:off x="3500430" y="4071942"/>
            <a:ext cx="857256" cy="1588"/>
          </a:xfrm>
          <a:prstGeom prst="straightConnector1">
            <a:avLst/>
          </a:prstGeom>
          <a:ln w="41275">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6" name="5 Conector recto de flecha"/>
          <p:cNvCxnSpPr/>
          <p:nvPr/>
        </p:nvCxnSpPr>
        <p:spPr>
          <a:xfrm>
            <a:off x="4000496" y="3286124"/>
            <a:ext cx="857256" cy="1588"/>
          </a:xfrm>
          <a:prstGeom prst="straightConnector1">
            <a:avLst/>
          </a:prstGeom>
          <a:ln w="41275">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idx="4294967295"/>
          </p:nvPr>
        </p:nvSpPr>
        <p:spPr>
          <a:xfrm>
            <a:off x="395536" y="404664"/>
            <a:ext cx="8229600" cy="1143000"/>
          </a:xfrm>
        </p:spPr>
        <p:txBody>
          <a:bodyPr>
            <a:normAutofit/>
          </a:bodyPr>
          <a:lstStyle/>
          <a:p>
            <a:pPr algn="ctr"/>
            <a:r>
              <a:rPr lang="es-AR" sz="2800" u="sng" dirty="0" smtClean="0">
                <a:solidFill>
                  <a:schemeClr val="tx1"/>
                </a:solidFill>
                <a:effectLst/>
                <a:latin typeface="+mn-lt"/>
              </a:rPr>
              <a:t>Articulo 148 Proyecto de Código Civil y Comercial </a:t>
            </a:r>
            <a:endParaRPr lang="es-AR" sz="2800" u="sng" dirty="0">
              <a:solidFill>
                <a:schemeClr val="tx1"/>
              </a:solidFill>
              <a:effectLst/>
              <a:latin typeface="+mn-lt"/>
            </a:endParaRPr>
          </a:p>
        </p:txBody>
      </p:sp>
      <p:sp>
        <p:nvSpPr>
          <p:cNvPr id="3" name="2 Rectángulo"/>
          <p:cNvSpPr/>
          <p:nvPr/>
        </p:nvSpPr>
        <p:spPr>
          <a:xfrm>
            <a:off x="611560" y="1772816"/>
            <a:ext cx="7776864" cy="4708981"/>
          </a:xfrm>
          <a:prstGeom prst="rect">
            <a:avLst/>
          </a:prstGeom>
        </p:spPr>
        <p:txBody>
          <a:bodyPr wrap="square">
            <a:spAutoFit/>
          </a:bodyPr>
          <a:lstStyle/>
          <a:p>
            <a:pPr algn="just">
              <a:buClr>
                <a:srgbClr val="C00000"/>
              </a:buClr>
              <a:buFont typeface="Courier New" pitchFamily="49" charset="0"/>
              <a:buChar char="o"/>
            </a:pPr>
            <a:r>
              <a:rPr lang="es-AR" sz="2000" b="1" dirty="0" smtClean="0">
                <a:ea typeface="+mj-ea"/>
                <a:cs typeface="+mj-cs"/>
              </a:rPr>
              <a:t>Personas Jurídicas privadas</a:t>
            </a:r>
          </a:p>
          <a:p>
            <a:pPr algn="just"/>
            <a:endParaRPr lang="es-AR" sz="2000" dirty="0" smtClean="0">
              <a:ea typeface="+mj-ea"/>
              <a:cs typeface="+mj-cs"/>
            </a:endParaRPr>
          </a:p>
          <a:p>
            <a:pPr algn="just"/>
            <a:r>
              <a:rPr lang="es-AR" sz="2000" dirty="0" smtClean="0">
                <a:ea typeface="+mj-ea"/>
                <a:cs typeface="+mj-cs"/>
              </a:rPr>
              <a:t>Son personas jurídicas privadas:</a:t>
            </a:r>
          </a:p>
          <a:p>
            <a:pPr algn="just">
              <a:buNone/>
            </a:pPr>
            <a:r>
              <a:rPr lang="es-AR" sz="2000" dirty="0" smtClean="0">
                <a:ea typeface="+mj-ea"/>
                <a:cs typeface="+mj-cs"/>
              </a:rPr>
              <a:t>A) las sociedades</a:t>
            </a:r>
          </a:p>
          <a:p>
            <a:pPr algn="just">
              <a:buNone/>
            </a:pPr>
            <a:r>
              <a:rPr lang="es-AR" sz="2000" dirty="0" smtClean="0">
                <a:ea typeface="+mj-ea"/>
                <a:cs typeface="+mj-cs"/>
              </a:rPr>
              <a:t>B)las asociaciones civiles</a:t>
            </a:r>
          </a:p>
          <a:p>
            <a:pPr algn="just">
              <a:buNone/>
            </a:pPr>
            <a:r>
              <a:rPr lang="es-AR" sz="2000" dirty="0" smtClean="0">
                <a:ea typeface="+mj-ea"/>
                <a:cs typeface="+mj-cs"/>
              </a:rPr>
              <a:t>C)las simples asociaciones</a:t>
            </a:r>
          </a:p>
          <a:p>
            <a:pPr algn="just">
              <a:buNone/>
            </a:pPr>
            <a:r>
              <a:rPr lang="es-AR" sz="2000" dirty="0" smtClean="0">
                <a:ea typeface="+mj-ea"/>
                <a:cs typeface="+mj-cs"/>
              </a:rPr>
              <a:t>D) las fundaciones</a:t>
            </a:r>
          </a:p>
          <a:p>
            <a:pPr algn="just">
              <a:buNone/>
            </a:pPr>
            <a:r>
              <a:rPr lang="es-AR" sz="2000" dirty="0" smtClean="0">
                <a:ea typeface="+mj-ea"/>
                <a:cs typeface="+mj-cs"/>
              </a:rPr>
              <a:t>E)</a:t>
            </a:r>
            <a:r>
              <a:rPr lang="es-AR" sz="2000" b="1" dirty="0" smtClean="0">
                <a:ea typeface="+mj-ea"/>
                <a:cs typeface="+mj-cs"/>
              </a:rPr>
              <a:t>las iglesias, confesiones, comunidades  o entidades religiosas</a:t>
            </a:r>
          </a:p>
          <a:p>
            <a:pPr algn="just">
              <a:buNone/>
            </a:pPr>
            <a:r>
              <a:rPr lang="es-AR" sz="2000" dirty="0" smtClean="0">
                <a:ea typeface="+mj-ea"/>
                <a:cs typeface="+mj-cs"/>
              </a:rPr>
              <a:t>F) las mutuales</a:t>
            </a:r>
          </a:p>
          <a:p>
            <a:pPr algn="just">
              <a:buNone/>
            </a:pPr>
            <a:r>
              <a:rPr lang="es-AR" sz="2000" dirty="0" smtClean="0">
                <a:ea typeface="+mj-ea"/>
                <a:cs typeface="+mj-cs"/>
              </a:rPr>
              <a:t>G)las cooperativas</a:t>
            </a:r>
          </a:p>
          <a:p>
            <a:pPr algn="just">
              <a:buNone/>
            </a:pPr>
            <a:r>
              <a:rPr lang="es-AR" sz="2000" dirty="0" smtClean="0">
                <a:ea typeface="+mj-ea"/>
                <a:cs typeface="+mj-cs"/>
              </a:rPr>
              <a:t>H) </a:t>
            </a:r>
            <a:r>
              <a:rPr lang="es-AR" sz="2000" b="1" dirty="0" smtClean="0">
                <a:ea typeface="+mj-ea"/>
                <a:cs typeface="+mj-cs"/>
              </a:rPr>
              <a:t>el consorcio de propiedad horizontal</a:t>
            </a:r>
          </a:p>
          <a:p>
            <a:pPr algn="just">
              <a:buNone/>
            </a:pPr>
            <a:r>
              <a:rPr lang="es-AR" sz="2000" dirty="0" smtClean="0">
                <a:ea typeface="+mj-ea"/>
                <a:cs typeface="+mj-cs"/>
              </a:rPr>
              <a:t>i) Toda otra contemplada en disposiciones de este Código o en otras leyes y cuyo carácter de tal se establece o resulta de su finalidad y normas de funcionamiento.</a:t>
            </a:r>
          </a:p>
        </p:txBody>
      </p:sp>
      <p:sp>
        <p:nvSpPr>
          <p:cNvPr id="4" name="3 Marcador de número de diapositiva"/>
          <p:cNvSpPr>
            <a:spLocks noGrp="1"/>
          </p:cNvSpPr>
          <p:nvPr>
            <p:ph type="sldNum" sz="quarter" idx="12"/>
          </p:nvPr>
        </p:nvSpPr>
        <p:spPr/>
        <p:txBody>
          <a:bodyPr/>
          <a:lstStyle/>
          <a:p>
            <a:fld id="{6BBD00AA-25B3-4CCE-89C9-C51F465908FD}" type="slidenum">
              <a:rPr lang="es-AR" smtClean="0"/>
              <a:pPr/>
              <a:t>11</a:t>
            </a:fld>
            <a:endParaRPr lang="es-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texto"/>
          <p:cNvSpPr>
            <a:spLocks noGrp="1"/>
          </p:cNvSpPr>
          <p:nvPr>
            <p:ph type="body" idx="4294967295"/>
          </p:nvPr>
        </p:nvSpPr>
        <p:spPr>
          <a:xfrm>
            <a:off x="467544" y="1268760"/>
            <a:ext cx="4040188" cy="639762"/>
          </a:xfrm>
        </p:spPr>
        <p:txBody>
          <a:bodyPr>
            <a:normAutofit/>
          </a:bodyPr>
          <a:lstStyle/>
          <a:p>
            <a:pPr algn="ctr"/>
            <a:r>
              <a:rPr lang="es-AR" sz="2700" u="sng" dirty="0" smtClean="0"/>
              <a:t>Artículo 34 CC</a:t>
            </a:r>
            <a:endParaRPr lang="es-AR" sz="2700" u="sng" dirty="0"/>
          </a:p>
        </p:txBody>
      </p:sp>
      <p:sp>
        <p:nvSpPr>
          <p:cNvPr id="4" name="3 Marcador de contenido"/>
          <p:cNvSpPr>
            <a:spLocks noGrp="1"/>
          </p:cNvSpPr>
          <p:nvPr>
            <p:ph sz="half" idx="4294967295"/>
          </p:nvPr>
        </p:nvSpPr>
        <p:spPr>
          <a:xfrm>
            <a:off x="323528" y="2420888"/>
            <a:ext cx="4040188" cy="3951288"/>
          </a:xfrm>
        </p:spPr>
        <p:txBody>
          <a:bodyPr>
            <a:normAutofit fontScale="70000" lnSpcReduction="20000"/>
          </a:bodyPr>
          <a:lstStyle/>
          <a:p>
            <a:r>
              <a:rPr lang="es-AR" dirty="0" smtClean="0"/>
              <a:t>Son </a:t>
            </a:r>
            <a:r>
              <a:rPr lang="es-AR" dirty="0"/>
              <a:t>también personas jurídicas los Estados extranjeros, cada una de sus Provincias o Municipios, los establecimientos, corporaciones, o asociaciones existentes en países extranjeros, y que existieren en ellos con iguales condiciones que los del artículo anterior.</a:t>
            </a:r>
          </a:p>
        </p:txBody>
      </p:sp>
      <p:sp>
        <p:nvSpPr>
          <p:cNvPr id="5" name="4 Marcador de texto"/>
          <p:cNvSpPr>
            <a:spLocks noGrp="1"/>
          </p:cNvSpPr>
          <p:nvPr>
            <p:ph type="body" sz="quarter" idx="4294967295"/>
          </p:nvPr>
        </p:nvSpPr>
        <p:spPr>
          <a:xfrm>
            <a:off x="4716016" y="692696"/>
            <a:ext cx="4041775" cy="1071810"/>
          </a:xfrm>
        </p:spPr>
        <p:txBody>
          <a:bodyPr>
            <a:noAutofit/>
          </a:bodyPr>
          <a:lstStyle/>
          <a:p>
            <a:pPr algn="ctr"/>
            <a:r>
              <a:rPr lang="es-AR" sz="2500" u="sng" dirty="0" smtClean="0"/>
              <a:t>Artículo 150 Proyecto de Código Civil y Comercial</a:t>
            </a:r>
            <a:endParaRPr lang="es-AR" sz="2500" u="sng" dirty="0"/>
          </a:p>
        </p:txBody>
      </p:sp>
      <p:sp>
        <p:nvSpPr>
          <p:cNvPr id="6" name="5 Marcador de contenido"/>
          <p:cNvSpPr>
            <a:spLocks noGrp="1"/>
          </p:cNvSpPr>
          <p:nvPr>
            <p:ph sz="quarter" idx="4294967295"/>
          </p:nvPr>
        </p:nvSpPr>
        <p:spPr>
          <a:xfrm>
            <a:off x="4788024" y="1988840"/>
            <a:ext cx="4041775" cy="4248472"/>
          </a:xfrm>
        </p:spPr>
        <p:txBody>
          <a:bodyPr>
            <a:noAutofit/>
          </a:bodyPr>
          <a:lstStyle/>
          <a:p>
            <a:pPr>
              <a:buNone/>
            </a:pPr>
            <a:endParaRPr lang="es-AR" sz="1600" dirty="0" smtClean="0"/>
          </a:p>
          <a:p>
            <a:r>
              <a:rPr lang="es-AR" sz="1500" b="1" dirty="0" smtClean="0"/>
              <a:t>Leyes aplicables.</a:t>
            </a:r>
          </a:p>
          <a:p>
            <a:pPr algn="just">
              <a:buNone/>
            </a:pPr>
            <a:r>
              <a:rPr lang="es-AR" sz="1500" dirty="0" smtClean="0"/>
              <a:t> Las personas jurídicas privadas</a:t>
            </a:r>
          </a:p>
          <a:p>
            <a:pPr algn="just">
              <a:buNone/>
            </a:pPr>
            <a:r>
              <a:rPr lang="es-AR" sz="1500" dirty="0" smtClean="0"/>
              <a:t>que se constituyen en la República, se rigen:</a:t>
            </a:r>
          </a:p>
          <a:p>
            <a:pPr algn="just">
              <a:buNone/>
            </a:pPr>
            <a:r>
              <a:rPr lang="es-AR" sz="1500" dirty="0" smtClean="0"/>
              <a:t>a) por las normas imperativas de la ley especial o, en su defecto, de</a:t>
            </a:r>
          </a:p>
          <a:p>
            <a:pPr algn="just">
              <a:buNone/>
            </a:pPr>
            <a:r>
              <a:rPr lang="es-AR" sz="1500" dirty="0" smtClean="0"/>
              <a:t>este Código;</a:t>
            </a:r>
          </a:p>
          <a:p>
            <a:pPr algn="just">
              <a:buNone/>
            </a:pPr>
            <a:r>
              <a:rPr lang="es-AR" sz="1500" dirty="0" smtClean="0"/>
              <a:t>b) por las normas del acto constitutivo con sus modificaciones y de</a:t>
            </a:r>
          </a:p>
          <a:p>
            <a:pPr algn="just">
              <a:buNone/>
            </a:pPr>
            <a:r>
              <a:rPr lang="es-AR" sz="1500" dirty="0" smtClean="0"/>
              <a:t>los reglamentos, prevaleciendo las primeras en caso de</a:t>
            </a:r>
          </a:p>
          <a:p>
            <a:pPr algn="just">
              <a:buNone/>
            </a:pPr>
            <a:r>
              <a:rPr lang="es-AR" sz="1500" dirty="0" smtClean="0"/>
              <a:t>divergencia;</a:t>
            </a:r>
          </a:p>
          <a:p>
            <a:pPr algn="just">
              <a:buNone/>
            </a:pPr>
            <a:r>
              <a:rPr lang="es-AR" sz="1500" dirty="0" smtClean="0"/>
              <a:t>c) por las normas supletorias de leyes especiales, o en su defecto,</a:t>
            </a:r>
          </a:p>
          <a:p>
            <a:pPr algn="just">
              <a:buNone/>
            </a:pPr>
            <a:r>
              <a:rPr lang="es-AR" sz="1500" dirty="0" smtClean="0"/>
              <a:t>por las de este Título.</a:t>
            </a:r>
          </a:p>
          <a:p>
            <a:pPr algn="just">
              <a:buNone/>
            </a:pPr>
            <a:r>
              <a:rPr lang="es-AR" sz="1500" u="sng" dirty="0" smtClean="0"/>
              <a:t>Las personas jurídicas privadas que se constituyen en el extranjero se</a:t>
            </a:r>
          </a:p>
          <a:p>
            <a:pPr algn="just">
              <a:buNone/>
            </a:pPr>
            <a:r>
              <a:rPr lang="es-AR" sz="1500" u="sng" dirty="0" smtClean="0"/>
              <a:t>rigen por lo dispuesto en la ley general de sociedades</a:t>
            </a:r>
            <a:r>
              <a:rPr lang="es-AR" sz="1600" u="sng" dirty="0" smtClean="0"/>
              <a:t>.</a:t>
            </a:r>
            <a:endParaRPr lang="es-AR" sz="1600" u="sng" dirty="0"/>
          </a:p>
        </p:txBody>
      </p:sp>
      <p:sp>
        <p:nvSpPr>
          <p:cNvPr id="7" name="6 Marcador de número de diapositiva"/>
          <p:cNvSpPr>
            <a:spLocks noGrp="1"/>
          </p:cNvSpPr>
          <p:nvPr>
            <p:ph type="sldNum" sz="quarter" idx="12"/>
          </p:nvPr>
        </p:nvSpPr>
        <p:spPr/>
        <p:txBody>
          <a:bodyPr/>
          <a:lstStyle/>
          <a:p>
            <a:fld id="{6BBD00AA-25B3-4CCE-89C9-C51F465908FD}" type="slidenum">
              <a:rPr lang="es-AR" smtClean="0"/>
              <a:pPr/>
              <a:t>12</a:t>
            </a:fld>
            <a:endParaRPr lang="es-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p:txBody>
          <a:bodyPr/>
          <a:lstStyle/>
          <a:p>
            <a:fld id="{6BBD00AA-25B3-4CCE-89C9-C51F465908FD}" type="slidenum">
              <a:rPr lang="es-AR" smtClean="0"/>
              <a:pPr/>
              <a:t>13</a:t>
            </a:fld>
            <a:endParaRPr lang="es-AR"/>
          </a:p>
        </p:txBody>
      </p:sp>
      <p:graphicFrame>
        <p:nvGraphicFramePr>
          <p:cNvPr id="5" name="4 Diagrama"/>
          <p:cNvGraphicFramePr/>
          <p:nvPr/>
        </p:nvGraphicFramePr>
        <p:xfrm>
          <a:off x="785786" y="785794"/>
          <a:ext cx="7429552" cy="49926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Diagrama"/>
          <p:cNvGraphicFramePr/>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2 Marcador de número de diapositiva"/>
          <p:cNvSpPr>
            <a:spLocks noGrp="1"/>
          </p:cNvSpPr>
          <p:nvPr>
            <p:ph type="sldNum" sz="quarter" idx="12"/>
          </p:nvPr>
        </p:nvSpPr>
        <p:spPr/>
        <p:txBody>
          <a:bodyPr/>
          <a:lstStyle/>
          <a:p>
            <a:fld id="{6BBD00AA-25B3-4CCE-89C9-C51F465908FD}" type="slidenum">
              <a:rPr lang="es-AR" smtClean="0"/>
              <a:pPr/>
              <a:t>14</a:t>
            </a:fld>
            <a:endParaRPr lang="es-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ctr"/>
            <a:r>
              <a:rPr lang="es-AR" sz="3500" dirty="0" smtClean="0">
                <a:solidFill>
                  <a:schemeClr val="tx1"/>
                </a:solidFill>
                <a:effectLst/>
              </a:rPr>
              <a:t>Atributos y Efectos </a:t>
            </a:r>
            <a:br>
              <a:rPr lang="es-AR" sz="3500" dirty="0" smtClean="0">
                <a:solidFill>
                  <a:schemeClr val="tx1"/>
                </a:solidFill>
                <a:effectLst/>
              </a:rPr>
            </a:br>
            <a:r>
              <a:rPr lang="es-AR" sz="3500" dirty="0" smtClean="0">
                <a:solidFill>
                  <a:schemeClr val="tx1"/>
                </a:solidFill>
                <a:effectLst/>
              </a:rPr>
              <a:t>Persona Jurídica R. 7/05</a:t>
            </a:r>
            <a:endParaRPr lang="es-ES" sz="3500" dirty="0">
              <a:solidFill>
                <a:schemeClr val="tx1"/>
              </a:solidFill>
            </a:endParaRPr>
          </a:p>
        </p:txBody>
      </p:sp>
      <p:graphicFrame>
        <p:nvGraphicFramePr>
          <p:cNvPr id="4" name="3 Marcador de contenido"/>
          <p:cNvGraphicFramePr>
            <a:graphicFrameLocks noGrp="1"/>
          </p:cNvGraphicFramePr>
          <p:nvPr>
            <p:ph idx="1"/>
          </p:nvPr>
        </p:nvGraphicFramePr>
        <p:xfrm>
          <a:off x="457200" y="1646238"/>
          <a:ext cx="82296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4 Marcador de número de diapositiva"/>
          <p:cNvSpPr>
            <a:spLocks noGrp="1"/>
          </p:cNvSpPr>
          <p:nvPr>
            <p:ph type="sldNum" sz="quarter" idx="12"/>
          </p:nvPr>
        </p:nvSpPr>
        <p:spPr/>
        <p:txBody>
          <a:bodyPr/>
          <a:lstStyle/>
          <a:p>
            <a:fld id="{6BBD00AA-25B3-4CCE-89C9-C51F465908FD}" type="slidenum">
              <a:rPr lang="es-AR" smtClean="0"/>
              <a:pPr/>
              <a:t>15</a:t>
            </a:fld>
            <a:endParaRPr lang="es-AR"/>
          </a:p>
        </p:txBody>
      </p:sp>
      <p:cxnSp>
        <p:nvCxnSpPr>
          <p:cNvPr id="7" name="6 Conector recto de flecha"/>
          <p:cNvCxnSpPr/>
          <p:nvPr/>
        </p:nvCxnSpPr>
        <p:spPr>
          <a:xfrm>
            <a:off x="3779912" y="5949280"/>
            <a:ext cx="648072" cy="0"/>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1619672" y="764704"/>
            <a:ext cx="6048672" cy="954107"/>
          </a:xfrm>
          <a:prstGeom prst="rect">
            <a:avLst/>
          </a:prstGeom>
        </p:spPr>
        <p:txBody>
          <a:bodyPr wrap="square">
            <a:spAutoFit/>
          </a:bodyPr>
          <a:lstStyle/>
          <a:p>
            <a:pPr algn="ctr"/>
            <a:r>
              <a:rPr lang="es-AR" sz="2800" u="sng" dirty="0" smtClean="0"/>
              <a:t>Artículo 152  Proyecto de Código Civil y Comercial</a:t>
            </a:r>
            <a:endParaRPr lang="es-AR" sz="2800" u="sng" dirty="0"/>
          </a:p>
        </p:txBody>
      </p:sp>
      <p:sp>
        <p:nvSpPr>
          <p:cNvPr id="4" name="3 Rectángulo"/>
          <p:cNvSpPr/>
          <p:nvPr/>
        </p:nvSpPr>
        <p:spPr>
          <a:xfrm>
            <a:off x="755576" y="1988840"/>
            <a:ext cx="7848872" cy="3985706"/>
          </a:xfrm>
          <a:prstGeom prst="rect">
            <a:avLst/>
          </a:prstGeom>
        </p:spPr>
        <p:txBody>
          <a:bodyPr wrap="square">
            <a:spAutoFit/>
          </a:bodyPr>
          <a:lstStyle/>
          <a:p>
            <a:pPr>
              <a:buClr>
                <a:srgbClr val="C00000"/>
              </a:buClr>
              <a:buFont typeface="Courier New" pitchFamily="49" charset="0"/>
              <a:buChar char="o"/>
            </a:pPr>
            <a:r>
              <a:rPr lang="es-AR" sz="2300" b="1" dirty="0" smtClean="0"/>
              <a:t>Domicilio</a:t>
            </a:r>
          </a:p>
          <a:p>
            <a:r>
              <a:rPr lang="es-AR" sz="2300" dirty="0" smtClean="0"/>
              <a:t>El domicilio de la persona jurídica es el fijado en sus estatutos o en la autorización que se le dio para funcionar. </a:t>
            </a:r>
            <a:r>
              <a:rPr lang="es-AR" sz="2300" b="1" u="sng" dirty="0" smtClean="0"/>
              <a:t>La persona jurídica que posee muchos establecimientos o sucursales tiene su domicilio especial en el lugar de dichos establecimientos sólo para la ejecución de las obligaciones allí contraídas.</a:t>
            </a:r>
            <a:r>
              <a:rPr lang="es-AR" sz="2300" dirty="0" smtClean="0"/>
              <a:t> El cambio de domicilio requiere modificación del estatuto. El cambio de sede, si no forma parte del estatuto, puede ser resuelto por el órgano de administración.</a:t>
            </a:r>
            <a:endParaRPr lang="es-AR" sz="2300" dirty="0"/>
          </a:p>
        </p:txBody>
      </p:sp>
      <p:sp>
        <p:nvSpPr>
          <p:cNvPr id="5" name="4 Marcador de número de diapositiva"/>
          <p:cNvSpPr>
            <a:spLocks noGrp="1"/>
          </p:cNvSpPr>
          <p:nvPr>
            <p:ph type="sldNum" sz="quarter" idx="12"/>
          </p:nvPr>
        </p:nvSpPr>
        <p:spPr/>
        <p:txBody>
          <a:bodyPr/>
          <a:lstStyle/>
          <a:p>
            <a:fld id="{6BBD00AA-25B3-4CCE-89C9-C51F465908FD}" type="slidenum">
              <a:rPr lang="es-AR" smtClean="0"/>
              <a:pPr/>
              <a:t>16</a:t>
            </a:fld>
            <a:endParaRPr lang="es-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texto"/>
          <p:cNvSpPr>
            <a:spLocks noGrp="1"/>
          </p:cNvSpPr>
          <p:nvPr>
            <p:ph type="body" idx="4294967295"/>
          </p:nvPr>
        </p:nvSpPr>
        <p:spPr>
          <a:xfrm>
            <a:off x="467544" y="692696"/>
            <a:ext cx="3672408" cy="639763"/>
          </a:xfrm>
        </p:spPr>
        <p:txBody>
          <a:bodyPr>
            <a:normAutofit/>
          </a:bodyPr>
          <a:lstStyle/>
          <a:p>
            <a:pPr algn="ctr"/>
            <a:r>
              <a:rPr lang="es-AR" sz="2400" u="sng" dirty="0" smtClean="0"/>
              <a:t>Artículo 44 CC</a:t>
            </a:r>
            <a:endParaRPr lang="es-AR" sz="2400" u="sng" dirty="0"/>
          </a:p>
        </p:txBody>
      </p:sp>
      <p:sp>
        <p:nvSpPr>
          <p:cNvPr id="5" name="4 Marcador de texto"/>
          <p:cNvSpPr>
            <a:spLocks noGrp="1"/>
          </p:cNvSpPr>
          <p:nvPr>
            <p:ph type="body" sz="quarter" idx="4294967295"/>
          </p:nvPr>
        </p:nvSpPr>
        <p:spPr>
          <a:xfrm>
            <a:off x="4860032" y="620688"/>
            <a:ext cx="3888431" cy="1584176"/>
          </a:xfrm>
        </p:spPr>
        <p:txBody>
          <a:bodyPr>
            <a:noAutofit/>
          </a:bodyPr>
          <a:lstStyle/>
          <a:p>
            <a:pPr algn="ctr"/>
            <a:r>
              <a:rPr lang="es-AR" sz="2400" u="sng" dirty="0" smtClean="0"/>
              <a:t>Articulo 11, inciso 2</a:t>
            </a:r>
          </a:p>
          <a:p>
            <a:pPr algn="ctr">
              <a:buNone/>
            </a:pPr>
            <a:r>
              <a:rPr lang="es-AR" sz="2400" u="sng" dirty="0" smtClean="0"/>
              <a:t>Ley de Sociedades Comerciales</a:t>
            </a:r>
          </a:p>
          <a:p>
            <a:endParaRPr lang="es-AR" sz="2400" u="sng" dirty="0"/>
          </a:p>
        </p:txBody>
      </p:sp>
      <p:sp>
        <p:nvSpPr>
          <p:cNvPr id="6" name="5 Marcador de contenido"/>
          <p:cNvSpPr>
            <a:spLocks noGrp="1"/>
          </p:cNvSpPr>
          <p:nvPr>
            <p:ph sz="quarter" idx="4294967295"/>
          </p:nvPr>
        </p:nvSpPr>
        <p:spPr>
          <a:xfrm>
            <a:off x="4788024" y="1916832"/>
            <a:ext cx="4041775" cy="4608512"/>
          </a:xfrm>
        </p:spPr>
        <p:txBody>
          <a:bodyPr>
            <a:noAutofit/>
          </a:bodyPr>
          <a:lstStyle/>
          <a:p>
            <a:r>
              <a:rPr lang="es-AR" sz="1800" dirty="0" smtClean="0"/>
              <a:t>La razón social o la denominación, y el domicilio de la sociedad.</a:t>
            </a:r>
          </a:p>
          <a:p>
            <a:pPr>
              <a:buNone/>
            </a:pPr>
            <a:r>
              <a:rPr lang="es-AR" sz="1800" dirty="0" smtClean="0"/>
              <a:t>       Si en el contrato constare solamente el domicilio, la dirección de su sede deberá inscribirse mediante petición por separado suscripta por el órgano de administración. Se tendrán por válidas y vinculantes para la sociedad todas las notificaciones efectuadas en la sede inscripta</a:t>
            </a:r>
          </a:p>
          <a:p>
            <a:endParaRPr lang="es-AR" sz="1800" dirty="0"/>
          </a:p>
        </p:txBody>
      </p:sp>
      <p:sp>
        <p:nvSpPr>
          <p:cNvPr id="4" name="3 Marcador de contenido"/>
          <p:cNvSpPr>
            <a:spLocks noGrp="1"/>
          </p:cNvSpPr>
          <p:nvPr>
            <p:ph sz="half" idx="4294967295"/>
          </p:nvPr>
        </p:nvSpPr>
        <p:spPr>
          <a:xfrm>
            <a:off x="611560" y="1340768"/>
            <a:ext cx="4040188" cy="4824536"/>
          </a:xfrm>
        </p:spPr>
        <p:txBody>
          <a:bodyPr>
            <a:noAutofit/>
          </a:bodyPr>
          <a:lstStyle/>
          <a:p>
            <a:r>
              <a:rPr lang="es-AR" sz="2400" dirty="0" smtClean="0"/>
              <a:t>Las </a:t>
            </a:r>
            <a:r>
              <a:rPr lang="es-AR" sz="2400" dirty="0"/>
              <a:t>personas jurídicas nacionales o extranjeras tienen su domicilio en el lugar en que se hallaren, o donde funcionen sus direcciones o administraciones principales, no siendo el caso de competencia especial</a:t>
            </a:r>
            <a:r>
              <a:rPr lang="es-AR" sz="2400" dirty="0" smtClean="0"/>
              <a:t>.</a:t>
            </a:r>
          </a:p>
          <a:p>
            <a:endParaRPr lang="es-AR" sz="1600" dirty="0" smtClean="0"/>
          </a:p>
          <a:p>
            <a:endParaRPr lang="es-AR" sz="1600" dirty="0" smtClean="0"/>
          </a:p>
        </p:txBody>
      </p:sp>
      <p:sp>
        <p:nvSpPr>
          <p:cNvPr id="7" name="6 Marcador de número de diapositiva"/>
          <p:cNvSpPr>
            <a:spLocks noGrp="1"/>
          </p:cNvSpPr>
          <p:nvPr>
            <p:ph type="sldNum" sz="quarter" idx="12"/>
          </p:nvPr>
        </p:nvSpPr>
        <p:spPr/>
        <p:txBody>
          <a:bodyPr/>
          <a:lstStyle/>
          <a:p>
            <a:fld id="{6BBD00AA-25B3-4CCE-89C9-C51F465908FD}" type="slidenum">
              <a:rPr lang="es-AR" smtClean="0"/>
              <a:pPr/>
              <a:t>17</a:t>
            </a:fld>
            <a:endParaRPr lang="es-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txBox="1">
            <a:spLocks/>
          </p:cNvSpPr>
          <p:nvPr/>
        </p:nvSpPr>
        <p:spPr>
          <a:xfrm>
            <a:off x="539552" y="1124744"/>
            <a:ext cx="8229600" cy="4104456"/>
          </a:xfrm>
          <a:prstGeom prst="rect">
            <a:avLst/>
          </a:prstGeom>
        </p:spPr>
        <p:txBody>
          <a:bodyPr rIns="91440" anchor="b">
            <a:normAutofit fontScale="97500" lnSpcReduction="10000"/>
            <a:scene3d>
              <a:camera prst="orthographicFront"/>
              <a:lightRig rig="soft" dir="t">
                <a:rot lat="0" lon="0" rev="2400000"/>
              </a:lightRig>
            </a:scene3d>
            <a:sp3d>
              <a:bevelT w="19050" h="12700"/>
            </a:sp3d>
          </a:bodyPr>
          <a:lstStyle/>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es-AR" sz="2900" i="0" u="sng" strike="noStrike" kern="1200" cap="none" spc="0" normalizeH="0" baseline="0" noProof="0" dirty="0" smtClean="0">
                <a:ln>
                  <a:noFill/>
                </a:ln>
                <a:solidFill>
                  <a:schemeClr val="tx1"/>
                </a:solidFill>
                <a:effectLst/>
                <a:uLnTx/>
                <a:uFillTx/>
                <a:latin typeface="+mn-lt"/>
                <a:ea typeface="+mn-ea"/>
                <a:cs typeface="+mn-cs"/>
              </a:rPr>
              <a:t>Plenario </a:t>
            </a:r>
            <a:r>
              <a:rPr kumimoji="0" lang="es-AR" sz="2900" i="0" u="sng" strike="noStrike" kern="1200" cap="none" spc="0" normalizeH="0" baseline="0" noProof="0" dirty="0" err="1" smtClean="0">
                <a:ln>
                  <a:noFill/>
                </a:ln>
                <a:solidFill>
                  <a:schemeClr val="tx1"/>
                </a:solidFill>
                <a:effectLst/>
                <a:uLnTx/>
                <a:uFillTx/>
                <a:latin typeface="+mn-lt"/>
                <a:ea typeface="+mn-ea"/>
                <a:cs typeface="+mn-cs"/>
              </a:rPr>
              <a:t>Quilpe</a:t>
            </a:r>
            <a:r>
              <a:rPr kumimoji="0" lang="es-AR" sz="2900" i="0" u="sng" strike="noStrike" kern="1200" cap="none" spc="0" normalizeH="0" baseline="0" noProof="0" dirty="0" smtClean="0">
                <a:ln>
                  <a:noFill/>
                </a:ln>
                <a:solidFill>
                  <a:schemeClr val="tx1"/>
                </a:solidFill>
                <a:effectLst/>
                <a:uLnTx/>
                <a:uFillTx/>
                <a:latin typeface="+mn-lt"/>
                <a:ea typeface="+mn-ea"/>
                <a:cs typeface="+mn-cs"/>
              </a:rPr>
              <a:t> (</a:t>
            </a:r>
            <a:r>
              <a:rPr kumimoji="0" lang="es-AR" sz="2900" i="0" u="sng" strike="noStrike" kern="1200" cap="none" spc="0" normalizeH="0" baseline="0" noProof="0" dirty="0" err="1" smtClean="0">
                <a:ln>
                  <a:noFill/>
                </a:ln>
                <a:solidFill>
                  <a:schemeClr val="tx1"/>
                </a:solidFill>
                <a:effectLst/>
                <a:uLnTx/>
                <a:uFillTx/>
                <a:latin typeface="+mn-lt"/>
                <a:ea typeface="+mn-ea"/>
                <a:cs typeface="+mn-cs"/>
              </a:rPr>
              <a:t>CNCom</a:t>
            </a:r>
            <a:r>
              <a:rPr kumimoji="0" lang="es-AR" sz="2900" i="0" u="sng" strike="noStrike" kern="1200" cap="none" spc="0" normalizeH="0" baseline="0" noProof="0" dirty="0" smtClean="0">
                <a:ln>
                  <a:noFill/>
                </a:ln>
                <a:solidFill>
                  <a:schemeClr val="tx1"/>
                </a:solidFill>
                <a:effectLst/>
                <a:uLnTx/>
                <a:uFillTx/>
                <a:latin typeface="+mn-lt"/>
                <a:ea typeface="+mn-ea"/>
                <a:cs typeface="+mn-cs"/>
              </a:rPr>
              <a:t> 1977)</a:t>
            </a:r>
          </a:p>
          <a:p>
            <a:pPr marL="54864" marR="0" lvl="0" indent="0" algn="ctr" defTabSz="914400" rtl="0" eaLnBrk="1" fontAlgn="auto" latinLnBrk="0" hangingPunct="1">
              <a:lnSpc>
                <a:spcPct val="100000"/>
              </a:lnSpc>
              <a:spcBef>
                <a:spcPct val="0"/>
              </a:spcBef>
              <a:spcAft>
                <a:spcPts val="0"/>
              </a:spcAft>
              <a:buClrTx/>
              <a:buSzTx/>
              <a:buFontTx/>
              <a:buNone/>
              <a:tabLst/>
              <a:defRPr/>
            </a:pPr>
            <a:r>
              <a:rPr kumimoji="0" lang="es-AR" sz="2100" b="0" i="0" u="none" strike="noStrike" kern="1200" cap="none" spc="0" normalizeH="0" baseline="0" noProof="0" dirty="0" smtClean="0">
                <a:ln>
                  <a:noFill/>
                </a:ln>
                <a:solidFill>
                  <a:schemeClr val="tx1"/>
                </a:solidFill>
                <a:effectLst/>
                <a:uLnTx/>
                <a:uFillTx/>
                <a:latin typeface="+mn-lt"/>
                <a:ea typeface="+mn-ea"/>
                <a:cs typeface="+mn-cs"/>
              </a:rPr>
              <a:t/>
            </a:r>
            <a:br>
              <a:rPr kumimoji="0" lang="es-AR" sz="2100" b="0" i="0" u="none" strike="noStrike" kern="1200" cap="none" spc="0" normalizeH="0" baseline="0" noProof="0" dirty="0" smtClean="0">
                <a:ln>
                  <a:noFill/>
                </a:ln>
                <a:solidFill>
                  <a:schemeClr val="tx1"/>
                </a:solidFill>
                <a:effectLst/>
                <a:uLnTx/>
                <a:uFillTx/>
                <a:latin typeface="+mn-lt"/>
                <a:ea typeface="+mn-ea"/>
                <a:cs typeface="+mn-cs"/>
              </a:rPr>
            </a:br>
            <a:r>
              <a:rPr kumimoji="0" lang="es-AR" sz="2400" b="0" i="0" u="none" strike="noStrike" kern="1200" cap="none" spc="0" normalizeH="0" baseline="0" noProof="0" dirty="0" smtClean="0">
                <a:ln>
                  <a:noFill/>
                </a:ln>
                <a:solidFill>
                  <a:schemeClr val="tx1"/>
                </a:solidFill>
                <a:effectLst/>
                <a:uLnTx/>
                <a:uFillTx/>
                <a:latin typeface="+mn-lt"/>
                <a:ea typeface="+mn-ea"/>
                <a:cs typeface="+mn-cs"/>
              </a:rPr>
              <a:t/>
            </a:r>
            <a:br>
              <a:rPr kumimoji="0" lang="es-AR" sz="2400" b="0" i="0" u="none" strike="noStrike" kern="1200" cap="none" spc="0" normalizeH="0" baseline="0" noProof="0" dirty="0" smtClean="0">
                <a:ln>
                  <a:noFill/>
                </a:ln>
                <a:solidFill>
                  <a:schemeClr val="tx1"/>
                </a:solidFill>
                <a:effectLst/>
                <a:uLnTx/>
                <a:uFillTx/>
                <a:latin typeface="+mn-lt"/>
                <a:ea typeface="+mn-ea"/>
                <a:cs typeface="+mn-cs"/>
              </a:rPr>
            </a:br>
            <a:r>
              <a:rPr kumimoji="0" lang="es-AR" sz="2400" b="0" i="0" u="none" strike="noStrike" kern="1200" cap="none" spc="0" normalizeH="0" baseline="0" noProof="0" dirty="0" smtClean="0">
                <a:ln>
                  <a:noFill/>
                </a:ln>
                <a:solidFill>
                  <a:schemeClr val="tx1"/>
                </a:solidFill>
                <a:effectLst/>
                <a:uLnTx/>
                <a:uFillTx/>
                <a:latin typeface="+mn-lt"/>
                <a:ea typeface="+mn-ea"/>
                <a:cs typeface="+mn-cs"/>
              </a:rPr>
              <a:t>" el contrato social o estatuto puede limitarse a expresar la ciudad o población en que la sociedad tiene su domicilio, si los socios no quieren que la dirección constituya una cláusula contractual. Pero el juez sólo ordenará la inscripción en el registro si la dirección precisa (calle y numero) del domicilio social figura con el contrato o estatuto o instrumento separado que se presenta al tiempo de inscribir la sociedad".-</a:t>
            </a:r>
          </a:p>
        </p:txBody>
      </p:sp>
      <p:sp>
        <p:nvSpPr>
          <p:cNvPr id="3" name="2 Marcador de número de diapositiva"/>
          <p:cNvSpPr>
            <a:spLocks noGrp="1"/>
          </p:cNvSpPr>
          <p:nvPr>
            <p:ph type="sldNum" sz="quarter" idx="12"/>
          </p:nvPr>
        </p:nvSpPr>
        <p:spPr/>
        <p:txBody>
          <a:bodyPr/>
          <a:lstStyle/>
          <a:p>
            <a:fld id="{6BBD00AA-25B3-4CCE-89C9-C51F465908FD}" type="slidenum">
              <a:rPr lang="es-AR" smtClean="0"/>
              <a:pPr/>
              <a:t>18</a:t>
            </a:fld>
            <a:endParaRPr lang="es-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1187624" y="1196752"/>
            <a:ext cx="7056784" cy="2923877"/>
          </a:xfrm>
          <a:prstGeom prst="rect">
            <a:avLst/>
          </a:prstGeom>
        </p:spPr>
        <p:txBody>
          <a:bodyPr wrap="square">
            <a:spAutoFit/>
          </a:bodyPr>
          <a:lstStyle/>
          <a:p>
            <a:pPr algn="ctr"/>
            <a:r>
              <a:rPr lang="es-AR" sz="2800" u="sng" dirty="0" smtClean="0"/>
              <a:t>Artículo 153 Proyecto de Código Civil y Comercial</a:t>
            </a:r>
          </a:p>
          <a:p>
            <a:pPr algn="just"/>
            <a:endParaRPr lang="es-AR" sz="2800" u="sng" dirty="0" smtClean="0"/>
          </a:p>
          <a:p>
            <a:pPr algn="just">
              <a:buClr>
                <a:srgbClr val="C00000"/>
              </a:buClr>
              <a:buFont typeface="Courier New" pitchFamily="49" charset="0"/>
              <a:buChar char="o"/>
            </a:pPr>
            <a:r>
              <a:rPr lang="es-AR" sz="2500" b="1" dirty="0" smtClean="0"/>
              <a:t>Alcance del domicilio. </a:t>
            </a:r>
            <a:r>
              <a:rPr lang="es-AR" sz="2500" dirty="0" smtClean="0"/>
              <a:t>Notificaciones. Se tienen por válidas y vinculantes para la persona jurídica todas las notificaciones</a:t>
            </a:r>
          </a:p>
          <a:p>
            <a:pPr algn="just"/>
            <a:r>
              <a:rPr lang="es-AR" sz="2500" dirty="0" smtClean="0"/>
              <a:t>efectuadas en la sede inscripta.</a:t>
            </a:r>
            <a:endParaRPr lang="es-AR" sz="2500" dirty="0"/>
          </a:p>
        </p:txBody>
      </p:sp>
      <p:sp>
        <p:nvSpPr>
          <p:cNvPr id="3" name="2 Marcador de número de diapositiva"/>
          <p:cNvSpPr>
            <a:spLocks noGrp="1"/>
          </p:cNvSpPr>
          <p:nvPr>
            <p:ph type="sldNum" sz="quarter" idx="12"/>
          </p:nvPr>
        </p:nvSpPr>
        <p:spPr/>
        <p:txBody>
          <a:bodyPr/>
          <a:lstStyle/>
          <a:p>
            <a:fld id="{6BBD00AA-25B3-4CCE-89C9-C51F465908FD}" type="slidenum">
              <a:rPr lang="es-AR" smtClean="0"/>
              <a:pPr/>
              <a:t>19</a:t>
            </a:fld>
            <a:endParaRPr lang="es-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p:txBody>
          <a:bodyPr/>
          <a:lstStyle/>
          <a:p>
            <a:fld id="{6BBD00AA-25B3-4CCE-89C9-C51F465908FD}" type="slidenum">
              <a:rPr lang="es-AR" smtClean="0"/>
              <a:pPr/>
              <a:t>2</a:t>
            </a:fld>
            <a:endParaRPr lang="es-AR"/>
          </a:p>
        </p:txBody>
      </p:sp>
      <p:sp>
        <p:nvSpPr>
          <p:cNvPr id="3" name="2 Rectángulo"/>
          <p:cNvSpPr/>
          <p:nvPr/>
        </p:nvSpPr>
        <p:spPr>
          <a:xfrm>
            <a:off x="539552" y="548680"/>
            <a:ext cx="8208912" cy="6186309"/>
          </a:xfrm>
          <a:prstGeom prst="rect">
            <a:avLst/>
          </a:prstGeom>
        </p:spPr>
        <p:txBody>
          <a:bodyPr wrap="square">
            <a:spAutoFit/>
          </a:bodyPr>
          <a:lstStyle/>
          <a:p>
            <a:pPr algn="ctr"/>
            <a:r>
              <a:rPr lang="es-AR" sz="3600" u="sng" dirty="0" smtClean="0"/>
              <a:t>Actualmente rigen la cuestión:</a:t>
            </a:r>
          </a:p>
          <a:p>
            <a:pPr algn="ctr">
              <a:buClr>
                <a:srgbClr val="C00000"/>
              </a:buClr>
            </a:pPr>
            <a:r>
              <a:rPr lang="es-AR" sz="3600" dirty="0" smtClean="0"/>
              <a:t/>
            </a:r>
            <a:br>
              <a:rPr lang="es-AR" sz="3600" dirty="0" smtClean="0"/>
            </a:br>
            <a:r>
              <a:rPr lang="es-AR" sz="3600" dirty="0" smtClean="0"/>
              <a:t>Código Civil art. 30 al 50</a:t>
            </a:r>
            <a:br>
              <a:rPr lang="es-AR" sz="3600" dirty="0" smtClean="0"/>
            </a:br>
            <a:r>
              <a:rPr lang="es-AR" sz="3600" dirty="0" smtClean="0"/>
              <a:t>Ley de Fundaciones 19.836</a:t>
            </a:r>
          </a:p>
          <a:p>
            <a:pPr algn="ctr"/>
            <a:endParaRPr lang="es-AR" sz="3600" dirty="0" smtClean="0"/>
          </a:p>
          <a:p>
            <a:pPr algn="ctr"/>
            <a:endParaRPr lang="es-AR" sz="3600" dirty="0" smtClean="0"/>
          </a:p>
          <a:p>
            <a:pPr algn="ctr"/>
            <a:r>
              <a:rPr lang="es-AR" sz="3600" dirty="0" smtClean="0"/>
              <a:t>Proyecto de Código Civil y Comercial </a:t>
            </a:r>
          </a:p>
          <a:p>
            <a:pPr algn="ctr"/>
            <a:r>
              <a:rPr lang="es-AR" sz="3600" dirty="0" smtClean="0"/>
              <a:t>Artículos 141 a 193</a:t>
            </a:r>
          </a:p>
          <a:p>
            <a:endParaRPr lang="es-AR" dirty="0" smtClean="0"/>
          </a:p>
          <a:p>
            <a:endParaRPr lang="es-AR" dirty="0" smtClean="0"/>
          </a:p>
          <a:p>
            <a:endParaRPr lang="es-AR" dirty="0" smtClean="0"/>
          </a:p>
          <a:p>
            <a:endParaRPr lang="es-A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857224" y="857232"/>
            <a:ext cx="7643866" cy="5616922"/>
          </a:xfrm>
          <a:prstGeom prst="rect">
            <a:avLst/>
          </a:prstGeom>
        </p:spPr>
        <p:txBody>
          <a:bodyPr wrap="square">
            <a:spAutoFit/>
          </a:bodyPr>
          <a:lstStyle/>
          <a:p>
            <a:pPr algn="ctr"/>
            <a:r>
              <a:rPr lang="es-AR" sz="2800" u="sng" dirty="0" smtClean="0"/>
              <a:t>Artículo 154 Proyecto de Código Civil y Comercial</a:t>
            </a:r>
          </a:p>
          <a:p>
            <a:pPr algn="ctr"/>
            <a:endParaRPr lang="es-AR" sz="2800" u="sng" dirty="0" smtClean="0"/>
          </a:p>
          <a:p>
            <a:pPr>
              <a:buClr>
                <a:srgbClr val="C00000"/>
              </a:buClr>
              <a:buFont typeface="Courier New" pitchFamily="49" charset="0"/>
              <a:buChar char="o"/>
            </a:pPr>
            <a:r>
              <a:rPr lang="es-AR" sz="2500" b="1" dirty="0" smtClean="0"/>
              <a:t>Patrimonio. </a:t>
            </a:r>
          </a:p>
          <a:p>
            <a:r>
              <a:rPr lang="es-AR" sz="2500" dirty="0" smtClean="0"/>
              <a:t>La persona jurídica debe tener un</a:t>
            </a:r>
          </a:p>
          <a:p>
            <a:r>
              <a:rPr lang="es-AR" sz="2500" dirty="0" smtClean="0"/>
              <a:t>patrimonio. </a:t>
            </a:r>
            <a:r>
              <a:rPr lang="es-AR" sz="2500" u="sng" dirty="0" smtClean="0"/>
              <a:t>La persona jurídica en formación puede inscribir preventivamente a su nombre los bienes registrables.</a:t>
            </a:r>
          </a:p>
          <a:p>
            <a:pPr algn="ctr"/>
            <a:endParaRPr lang="es-AR" sz="2500" u="sng" dirty="0" smtClean="0"/>
          </a:p>
          <a:p>
            <a:pPr algn="ctr"/>
            <a:endParaRPr lang="es-AR" sz="2500" u="sng" dirty="0" smtClean="0"/>
          </a:p>
          <a:p>
            <a:pPr algn="ctr">
              <a:buFont typeface="Arial" pitchFamily="34" charset="0"/>
              <a:buChar char="•"/>
            </a:pPr>
            <a:r>
              <a:rPr lang="es-AR" sz="2500" u="sng" dirty="0" smtClean="0"/>
              <a:t>¿Por cuanto tiempo?</a:t>
            </a:r>
          </a:p>
          <a:p>
            <a:pPr algn="ctr"/>
            <a:endParaRPr lang="es-AR" sz="2500" u="sng" dirty="0" smtClean="0"/>
          </a:p>
          <a:p>
            <a:pPr algn="ctr">
              <a:buFont typeface="Arial" pitchFamily="34" charset="0"/>
              <a:buChar char="•"/>
            </a:pPr>
            <a:r>
              <a:rPr lang="es-AR" sz="2500" u="sng" dirty="0" smtClean="0"/>
              <a:t>¿Que sucede con registros de Personas </a:t>
            </a:r>
            <a:r>
              <a:rPr lang="es-AR" sz="2500" u="sng" dirty="0" err="1" smtClean="0"/>
              <a:t>Juridicas</a:t>
            </a:r>
            <a:r>
              <a:rPr lang="es-AR" sz="2500" u="sng" dirty="0" smtClean="0"/>
              <a:t> que no llegan a inscribirse?</a:t>
            </a:r>
            <a:endParaRPr lang="es-AR" sz="2500" u="sng" dirty="0"/>
          </a:p>
        </p:txBody>
      </p:sp>
      <p:sp>
        <p:nvSpPr>
          <p:cNvPr id="3" name="2 Marcador de número de diapositiva"/>
          <p:cNvSpPr>
            <a:spLocks noGrp="1"/>
          </p:cNvSpPr>
          <p:nvPr>
            <p:ph type="sldNum" sz="quarter" idx="12"/>
          </p:nvPr>
        </p:nvSpPr>
        <p:spPr/>
        <p:txBody>
          <a:bodyPr/>
          <a:lstStyle/>
          <a:p>
            <a:fld id="{6BBD00AA-25B3-4CCE-89C9-C51F465908FD}" type="slidenum">
              <a:rPr lang="es-AR" smtClean="0"/>
              <a:pPr/>
              <a:t>20</a:t>
            </a:fld>
            <a:endParaRPr lang="es-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755576" y="908720"/>
            <a:ext cx="7704856" cy="5586145"/>
          </a:xfrm>
          <a:prstGeom prst="rect">
            <a:avLst/>
          </a:prstGeom>
        </p:spPr>
        <p:txBody>
          <a:bodyPr wrap="square">
            <a:spAutoFit/>
          </a:bodyPr>
          <a:lstStyle/>
          <a:p>
            <a:pPr algn="ctr"/>
            <a:r>
              <a:rPr lang="es-AR" sz="2800" u="sng" dirty="0" smtClean="0"/>
              <a:t>FUNCIONAMIENTO</a:t>
            </a:r>
          </a:p>
          <a:p>
            <a:pPr algn="ctr"/>
            <a:endParaRPr lang="es-AR" sz="2800" u="sng" dirty="0" smtClean="0"/>
          </a:p>
          <a:p>
            <a:pPr algn="ctr"/>
            <a:r>
              <a:rPr lang="es-AR" sz="2800" u="sng" dirty="0" smtClean="0"/>
              <a:t>Artículo 157 Proyecto de Código Civil y Comercial</a:t>
            </a:r>
          </a:p>
          <a:p>
            <a:endParaRPr lang="es-AR" sz="2000" dirty="0" smtClean="0"/>
          </a:p>
          <a:p>
            <a:r>
              <a:rPr lang="es-AR" sz="2500" b="1" dirty="0" smtClean="0"/>
              <a:t>Modificación del estatuto. </a:t>
            </a:r>
          </a:p>
          <a:p>
            <a:r>
              <a:rPr lang="es-AR" sz="2500" dirty="0" smtClean="0"/>
              <a:t>El estatuto de las personas jurídicas puede ser modificado en la forma que el mismo o la ley establezcan.</a:t>
            </a:r>
          </a:p>
          <a:p>
            <a:r>
              <a:rPr lang="es-AR" sz="2500" dirty="0" smtClean="0"/>
              <a:t>La modificación del estatuto produce efectos desde su otorgamiento.</a:t>
            </a:r>
          </a:p>
          <a:p>
            <a:r>
              <a:rPr lang="es-AR" sz="2500" dirty="0" smtClean="0"/>
              <a:t>Si requiere inscripción es oponible a terceros a partir de ésta, excepto que el tercero la conozca.</a:t>
            </a:r>
            <a:endParaRPr lang="es-AR" sz="2500" dirty="0"/>
          </a:p>
        </p:txBody>
      </p:sp>
      <p:sp>
        <p:nvSpPr>
          <p:cNvPr id="3" name="2 Marcador de número de diapositiva"/>
          <p:cNvSpPr>
            <a:spLocks noGrp="1"/>
          </p:cNvSpPr>
          <p:nvPr>
            <p:ph type="sldNum" sz="quarter" idx="12"/>
          </p:nvPr>
        </p:nvSpPr>
        <p:spPr/>
        <p:txBody>
          <a:bodyPr/>
          <a:lstStyle/>
          <a:p>
            <a:fld id="{6BBD00AA-25B3-4CCE-89C9-C51F465908FD}" type="slidenum">
              <a:rPr lang="es-AR" smtClean="0"/>
              <a:pPr/>
              <a:t>21</a:t>
            </a:fld>
            <a:endParaRPr lang="es-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611560" y="548680"/>
            <a:ext cx="8136904" cy="5616922"/>
          </a:xfrm>
          <a:prstGeom prst="rect">
            <a:avLst/>
          </a:prstGeom>
        </p:spPr>
        <p:txBody>
          <a:bodyPr wrap="square">
            <a:spAutoFit/>
          </a:bodyPr>
          <a:lstStyle/>
          <a:p>
            <a:pPr algn="ctr"/>
            <a:r>
              <a:rPr lang="es-AR" sz="2500" u="sng" dirty="0" smtClean="0"/>
              <a:t>Artículo 158 Proyecto de Código Civil y Comercial</a:t>
            </a:r>
          </a:p>
          <a:p>
            <a:endParaRPr lang="es-AR" sz="1400" b="1" dirty="0" smtClean="0"/>
          </a:p>
          <a:p>
            <a:endParaRPr lang="es-AR" sz="1400" b="1" dirty="0" smtClean="0"/>
          </a:p>
          <a:p>
            <a:pPr>
              <a:buClr>
                <a:srgbClr val="C00000"/>
              </a:buClr>
              <a:buFont typeface="Courier New" pitchFamily="49" charset="0"/>
              <a:buChar char="o"/>
            </a:pPr>
            <a:r>
              <a:rPr lang="es-AR" b="1" dirty="0" smtClean="0"/>
              <a:t>Gobierno, administración y fiscalización. </a:t>
            </a:r>
          </a:p>
          <a:p>
            <a:r>
              <a:rPr lang="es-AR" u="sng" dirty="0" smtClean="0"/>
              <a:t>El estatuto debe contener normas sobre el gobierno, la administración y representación </a:t>
            </a:r>
            <a:r>
              <a:rPr lang="es-AR" dirty="0" smtClean="0"/>
              <a:t>y, si la ley la exige, sobre la fiscalización interna de la persona jurídica.</a:t>
            </a:r>
          </a:p>
          <a:p>
            <a:r>
              <a:rPr lang="es-AR" dirty="0" smtClean="0"/>
              <a:t>En ausencia de previsiones especiales rigen las siguientes reglas:</a:t>
            </a:r>
          </a:p>
          <a:p>
            <a:r>
              <a:rPr lang="es-AR" dirty="0" smtClean="0"/>
              <a:t>a) si todos los que deben participar del acto lo consienten, pueden</a:t>
            </a:r>
          </a:p>
          <a:p>
            <a:r>
              <a:rPr lang="es-AR" dirty="0" smtClean="0"/>
              <a:t>participar en una asamblea o reunión del órgano de gobierno, utilizando medios que les permitan a los participantes comunicarse simultáneamente entre ellos. El acta debe ser suscripta por el presidente y otro administrador, indicándose la modalidad adoptada, debiendo guardarse las constancias, de acuerdo al</a:t>
            </a:r>
          </a:p>
          <a:p>
            <a:r>
              <a:rPr lang="es-AR" dirty="0" smtClean="0"/>
              <a:t>medio utilizado para comunicarse.</a:t>
            </a:r>
          </a:p>
          <a:p>
            <a:r>
              <a:rPr lang="es-AR" dirty="0" smtClean="0"/>
              <a:t>b) los miembros que deban participar en una asamblea, o los</a:t>
            </a:r>
          </a:p>
          <a:p>
            <a:r>
              <a:rPr lang="es-AR" dirty="0" smtClean="0"/>
              <a:t>integrantes del consejo, pueden autoconvocarse para deliberar, sin necesidad de citación previa. Las decisiones que se tomen son válidas, </a:t>
            </a:r>
            <a:r>
              <a:rPr lang="es-AR" u="sng" dirty="0" smtClean="0"/>
              <a:t>si concurren todos y el temario a tratar es aprobado por unanimidad.</a:t>
            </a:r>
            <a:endParaRPr lang="es-AR" u="sng" dirty="0"/>
          </a:p>
        </p:txBody>
      </p:sp>
      <p:sp>
        <p:nvSpPr>
          <p:cNvPr id="3" name="2 Marcador de número de diapositiva"/>
          <p:cNvSpPr>
            <a:spLocks noGrp="1"/>
          </p:cNvSpPr>
          <p:nvPr>
            <p:ph type="sldNum" sz="quarter" idx="12"/>
          </p:nvPr>
        </p:nvSpPr>
        <p:spPr/>
        <p:txBody>
          <a:bodyPr/>
          <a:lstStyle/>
          <a:p>
            <a:fld id="{6BBD00AA-25B3-4CCE-89C9-C51F465908FD}" type="slidenum">
              <a:rPr lang="es-AR" smtClean="0"/>
              <a:pPr/>
              <a:t>22</a:t>
            </a:fld>
            <a:endParaRPr lang="es-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Rectángulo"/>
          <p:cNvSpPr/>
          <p:nvPr/>
        </p:nvSpPr>
        <p:spPr>
          <a:xfrm>
            <a:off x="4932040" y="620688"/>
            <a:ext cx="4032448" cy="6555641"/>
          </a:xfrm>
          <a:prstGeom prst="rect">
            <a:avLst/>
          </a:prstGeom>
        </p:spPr>
        <p:txBody>
          <a:bodyPr wrap="square">
            <a:spAutoFit/>
          </a:bodyPr>
          <a:lstStyle/>
          <a:p>
            <a:r>
              <a:rPr lang="es-AR" sz="2000" u="sng" dirty="0" smtClean="0"/>
              <a:t>Artículo 159 Proyecto de Código Civil y Comercial</a:t>
            </a:r>
          </a:p>
          <a:p>
            <a:endParaRPr lang="es-AR" sz="1600" dirty="0" smtClean="0"/>
          </a:p>
          <a:p>
            <a:r>
              <a:rPr lang="es-AR" sz="1600" dirty="0" smtClean="0"/>
              <a:t> </a:t>
            </a:r>
            <a:r>
              <a:rPr lang="es-AR" sz="1600" b="1" dirty="0" smtClean="0"/>
              <a:t>Deber de lealtad y diligencia</a:t>
            </a:r>
            <a:r>
              <a:rPr lang="es-AR" sz="1600" dirty="0" smtClean="0"/>
              <a:t>. </a:t>
            </a:r>
            <a:r>
              <a:rPr lang="es-AR" sz="1600" b="1" dirty="0" smtClean="0"/>
              <a:t>Interés contrario. </a:t>
            </a:r>
          </a:p>
          <a:p>
            <a:r>
              <a:rPr lang="es-AR" sz="1600" dirty="0" smtClean="0"/>
              <a:t>Los administradores de la persona jurídica deben obrar con lealtad y</a:t>
            </a:r>
          </a:p>
          <a:p>
            <a:r>
              <a:rPr lang="es-AR" sz="1600" dirty="0" smtClean="0"/>
              <a:t>diligencia. No pueden perseguir ni favorecer intereses contrarios a los de la persona jurídica. Si en determinada operación los tuvieran por sí o por interpósita persona, deben hacerlo saber a los demás miembros del órgano de administración o en su caso al órgano de gobierno y abstenerse de cualquier intervención relacionada con dicha operación.</a:t>
            </a:r>
          </a:p>
          <a:p>
            <a:r>
              <a:rPr lang="es-AR" sz="1600" u="sng" dirty="0" smtClean="0"/>
              <a:t>Les corresponde implementar sistemas y medios preventivos que</a:t>
            </a:r>
          </a:p>
          <a:p>
            <a:r>
              <a:rPr lang="es-AR" sz="1600" u="sng" dirty="0" smtClean="0"/>
              <a:t>reduzcan el riesgo de conflictos de intereses en sus relaciones con la</a:t>
            </a:r>
          </a:p>
          <a:p>
            <a:r>
              <a:rPr lang="es-AR" sz="1600" u="sng" dirty="0" smtClean="0"/>
              <a:t>persona jurídica.</a:t>
            </a:r>
          </a:p>
          <a:p>
            <a:endParaRPr lang="es-AR" sz="1400" dirty="0" smtClean="0"/>
          </a:p>
          <a:p>
            <a:endParaRPr lang="es-AR" sz="1400" dirty="0" smtClean="0"/>
          </a:p>
        </p:txBody>
      </p:sp>
      <p:sp>
        <p:nvSpPr>
          <p:cNvPr id="8" name="7 Rectángulo"/>
          <p:cNvSpPr/>
          <p:nvPr/>
        </p:nvSpPr>
        <p:spPr>
          <a:xfrm>
            <a:off x="395536" y="1484784"/>
            <a:ext cx="4248472" cy="3477875"/>
          </a:xfrm>
          <a:prstGeom prst="rect">
            <a:avLst/>
          </a:prstGeom>
        </p:spPr>
        <p:txBody>
          <a:bodyPr wrap="square">
            <a:spAutoFit/>
          </a:bodyPr>
          <a:lstStyle/>
          <a:p>
            <a:r>
              <a:rPr lang="es-AR" sz="2000" u="sng" dirty="0" smtClean="0"/>
              <a:t>Artículo 59 Ley de Sociedades Comerciales.</a:t>
            </a:r>
          </a:p>
          <a:p>
            <a:r>
              <a:rPr lang="es-AR" dirty="0" smtClean="0"/>
              <a:t> </a:t>
            </a:r>
          </a:p>
          <a:p>
            <a:r>
              <a:rPr lang="es-AR" dirty="0" smtClean="0"/>
              <a:t>Los administradores y los representantes de la sociedad deben </a:t>
            </a:r>
            <a:r>
              <a:rPr lang="es-AR" u="sng" dirty="0" smtClean="0"/>
              <a:t>obrar con lealtad y con la diligencia de un buen hombre de negocios</a:t>
            </a:r>
            <a:r>
              <a:rPr lang="es-AR" dirty="0" smtClean="0"/>
              <a:t>. Los que faltaren a sus obligaciones son responsables, ilimitada y solidariamente, por los daños y perjuicios que resultaren de su acción u omisión.</a:t>
            </a:r>
            <a:endParaRPr lang="es-AR" dirty="0"/>
          </a:p>
        </p:txBody>
      </p:sp>
      <p:sp>
        <p:nvSpPr>
          <p:cNvPr id="4" name="3 Marcador de número de diapositiva"/>
          <p:cNvSpPr>
            <a:spLocks noGrp="1"/>
          </p:cNvSpPr>
          <p:nvPr>
            <p:ph type="sldNum" sz="quarter" idx="12"/>
          </p:nvPr>
        </p:nvSpPr>
        <p:spPr/>
        <p:txBody>
          <a:bodyPr/>
          <a:lstStyle/>
          <a:p>
            <a:fld id="{6BBD00AA-25B3-4CCE-89C9-C51F465908FD}" type="slidenum">
              <a:rPr lang="es-AR" smtClean="0"/>
              <a:pPr/>
              <a:t>23</a:t>
            </a:fld>
            <a:endParaRPr lang="es-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5148064" y="620688"/>
            <a:ext cx="3528392" cy="3801041"/>
          </a:xfrm>
          <a:prstGeom prst="rect">
            <a:avLst/>
          </a:prstGeom>
        </p:spPr>
        <p:txBody>
          <a:bodyPr wrap="square">
            <a:spAutoFit/>
          </a:bodyPr>
          <a:lstStyle/>
          <a:p>
            <a:r>
              <a:rPr lang="es-AR" u="sng" dirty="0" smtClean="0"/>
              <a:t>Artículo 160 Proyecto de Código Civil y Comercial</a:t>
            </a:r>
          </a:p>
          <a:p>
            <a:endParaRPr lang="es-AR" b="1" dirty="0" smtClean="0"/>
          </a:p>
          <a:p>
            <a:r>
              <a:rPr lang="es-AR" sz="1700" b="1" dirty="0" smtClean="0"/>
              <a:t>Responsabilidad de los administradores. </a:t>
            </a:r>
          </a:p>
          <a:p>
            <a:r>
              <a:rPr lang="es-AR" sz="1700" dirty="0" smtClean="0"/>
              <a:t>Los administradores responden en </a:t>
            </a:r>
            <a:r>
              <a:rPr lang="es-AR" sz="1700" u="sng" dirty="0" smtClean="0"/>
              <a:t>forma ilimitada y solidaria </a:t>
            </a:r>
            <a:r>
              <a:rPr lang="es-AR" sz="1700" dirty="0" smtClean="0"/>
              <a:t>frente a la</a:t>
            </a:r>
          </a:p>
          <a:p>
            <a:r>
              <a:rPr lang="es-AR" sz="1700" dirty="0" smtClean="0"/>
              <a:t>persona jurídica, sus miembros y terceros, por los </a:t>
            </a:r>
            <a:r>
              <a:rPr lang="es-AR" sz="1700" u="sng" dirty="0" smtClean="0"/>
              <a:t>daños causados por</a:t>
            </a:r>
          </a:p>
          <a:p>
            <a:r>
              <a:rPr lang="es-AR" sz="1700" u="sng" dirty="0" smtClean="0"/>
              <a:t>su culpa en el ejercicio o con ocasión de sus funciones, por acción u omisión.</a:t>
            </a:r>
            <a:endParaRPr lang="es-AR" sz="1700" u="sng" dirty="0"/>
          </a:p>
        </p:txBody>
      </p:sp>
      <p:sp>
        <p:nvSpPr>
          <p:cNvPr id="3" name="2 Rectángulo"/>
          <p:cNvSpPr/>
          <p:nvPr/>
        </p:nvSpPr>
        <p:spPr>
          <a:xfrm>
            <a:off x="539552" y="692696"/>
            <a:ext cx="4248472" cy="5740033"/>
          </a:xfrm>
          <a:prstGeom prst="rect">
            <a:avLst/>
          </a:prstGeom>
        </p:spPr>
        <p:txBody>
          <a:bodyPr wrap="square">
            <a:spAutoFit/>
          </a:bodyPr>
          <a:lstStyle/>
          <a:p>
            <a:r>
              <a:rPr lang="es-AR" u="sng" dirty="0" smtClean="0"/>
              <a:t>Artículo 274 Ley de Sociedades Comerciales</a:t>
            </a:r>
          </a:p>
          <a:p>
            <a:endParaRPr lang="es-AR" sz="1600" b="1" dirty="0" smtClean="0"/>
          </a:p>
          <a:p>
            <a:r>
              <a:rPr lang="es-AR" sz="1500" dirty="0" smtClean="0"/>
              <a:t>Los directores responden ilimitada y solidariamente hacia la sociedad, los accionistas y los terceros, </a:t>
            </a:r>
            <a:r>
              <a:rPr lang="es-AR" sz="1500" u="sng" dirty="0" smtClean="0"/>
              <a:t>por el mal desempeño de su cargo, según el criterio del artículo 59, así como por la violación de la ley, el estatuto o el reglamento y por cualquier otro daño producido por dolo, abuso de facultades o culpa grave</a:t>
            </a:r>
            <a:r>
              <a:rPr lang="es-AR" sz="1500" dirty="0" smtClean="0"/>
              <a:t>.</a:t>
            </a:r>
          </a:p>
          <a:p>
            <a:r>
              <a:rPr lang="es-AR" sz="1500" dirty="0" smtClean="0"/>
              <a:t>Sin perjuicio de lo dispuesto en el párrafo anterior, la imputación de responsabilidad se hará atendiendo a la actuación individual cuando se hubieren asignado funciones en forma personal de acuerdo con lo establecido en el estatuto, el reglamento o decisión asamblearia. La decisión de la asamblea y la designación de las personas que han de desempeñar las funciones deben ser inscriptas el Registro Público de Comercio como requisito para la aplicación de lo dispuesto en este párrafo.</a:t>
            </a:r>
            <a:endParaRPr lang="es-AR" sz="1500" dirty="0"/>
          </a:p>
        </p:txBody>
      </p:sp>
      <p:sp>
        <p:nvSpPr>
          <p:cNvPr id="4" name="3 Marcador de número de diapositiva"/>
          <p:cNvSpPr>
            <a:spLocks noGrp="1"/>
          </p:cNvSpPr>
          <p:nvPr>
            <p:ph type="sldNum" sz="quarter" idx="12"/>
          </p:nvPr>
        </p:nvSpPr>
        <p:spPr/>
        <p:txBody>
          <a:bodyPr/>
          <a:lstStyle/>
          <a:p>
            <a:fld id="{6BBD00AA-25B3-4CCE-89C9-C51F465908FD}" type="slidenum">
              <a:rPr lang="es-AR" smtClean="0"/>
              <a:pPr/>
              <a:t>24</a:t>
            </a:fld>
            <a:endParaRPr lang="es-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467544" y="404664"/>
            <a:ext cx="8280920" cy="5570756"/>
          </a:xfrm>
          <a:prstGeom prst="rect">
            <a:avLst/>
          </a:prstGeom>
        </p:spPr>
        <p:txBody>
          <a:bodyPr wrap="square">
            <a:spAutoFit/>
          </a:bodyPr>
          <a:lstStyle/>
          <a:p>
            <a:pPr algn="ctr"/>
            <a:endParaRPr lang="es-AR" u="sng" dirty="0" smtClean="0"/>
          </a:p>
          <a:p>
            <a:pPr algn="ctr"/>
            <a:r>
              <a:rPr lang="es-AR" sz="2800" u="sng" dirty="0" smtClean="0"/>
              <a:t>Articulo 161 Proyecto de Código Civil y Comercial </a:t>
            </a:r>
            <a:r>
              <a:rPr lang="es-AR" sz="2800" dirty="0" smtClean="0"/>
              <a:t> </a:t>
            </a:r>
          </a:p>
          <a:p>
            <a:endParaRPr lang="es-AR" sz="1600" dirty="0" smtClean="0"/>
          </a:p>
          <a:p>
            <a:pPr>
              <a:buClr>
                <a:srgbClr val="C00000"/>
              </a:buClr>
              <a:buFont typeface="Courier New" pitchFamily="49" charset="0"/>
              <a:buChar char="o"/>
            </a:pPr>
            <a:r>
              <a:rPr lang="es-AR" sz="1900" b="1" dirty="0" smtClean="0"/>
              <a:t>Obstáculos que impiden adoptar decisiones. </a:t>
            </a:r>
          </a:p>
          <a:p>
            <a:r>
              <a:rPr lang="es-AR" sz="1900" dirty="0" smtClean="0"/>
              <a:t>Si como consecuencia de la oposición u omisión sistemáticas en el desempeño de las funciones del administrador, o de los administradores si los hubiera, la persona jurídica no puede adoptar decisiones válidas, se debe proceder de la siguiente forma:</a:t>
            </a:r>
          </a:p>
          <a:p>
            <a:r>
              <a:rPr lang="es-AR" sz="1900" dirty="0" smtClean="0"/>
              <a:t>a) el </a:t>
            </a:r>
            <a:r>
              <a:rPr lang="es-AR" sz="1900" u="sng" dirty="0" smtClean="0"/>
              <a:t>presidente</a:t>
            </a:r>
            <a:r>
              <a:rPr lang="es-AR" sz="1900" dirty="0" smtClean="0"/>
              <a:t>, o alguno de los</a:t>
            </a:r>
            <a:r>
              <a:rPr lang="es-AR" sz="1900" u="sng" dirty="0" smtClean="0"/>
              <a:t> coadministradores</a:t>
            </a:r>
            <a:r>
              <a:rPr lang="es-AR" sz="1900" dirty="0" smtClean="0"/>
              <a:t>, </a:t>
            </a:r>
            <a:r>
              <a:rPr lang="es-AR" sz="1900" u="sng" dirty="0" smtClean="0"/>
              <a:t>si los hay</a:t>
            </a:r>
            <a:r>
              <a:rPr lang="es-AR" sz="1900" dirty="0" smtClean="0"/>
              <a:t>,</a:t>
            </a:r>
          </a:p>
          <a:p>
            <a:r>
              <a:rPr lang="es-AR" sz="1900" dirty="0" smtClean="0"/>
              <a:t>pueden ejecutar los actos conservatorios;</a:t>
            </a:r>
          </a:p>
          <a:p>
            <a:r>
              <a:rPr lang="es-AR" sz="1900" dirty="0" smtClean="0"/>
              <a:t>b) </a:t>
            </a:r>
            <a:r>
              <a:rPr lang="es-AR" sz="1900" u="sng" dirty="0" smtClean="0"/>
              <a:t>los actos así ejecutados deben ser puestos en conocimiento de</a:t>
            </a:r>
          </a:p>
          <a:p>
            <a:r>
              <a:rPr lang="es-AR" sz="1900" u="sng" dirty="0" smtClean="0"/>
              <a:t>la asamblea que se convoque al efecto dentro de los diez días de</a:t>
            </a:r>
          </a:p>
          <a:p>
            <a:r>
              <a:rPr lang="es-AR" sz="1900" u="sng" dirty="0" smtClean="0"/>
              <a:t>comenzada su ejecución</a:t>
            </a:r>
            <a:r>
              <a:rPr lang="es-AR" sz="1900" dirty="0" smtClean="0"/>
              <a:t>;</a:t>
            </a:r>
          </a:p>
          <a:p>
            <a:r>
              <a:rPr lang="es-AR" sz="1900" dirty="0" smtClean="0"/>
              <a:t>c) la </a:t>
            </a:r>
            <a:r>
              <a:rPr lang="es-AR" sz="1900" u="sng" dirty="0" smtClean="0"/>
              <a:t>asamblea</a:t>
            </a:r>
            <a:r>
              <a:rPr lang="es-AR" sz="1900" dirty="0" smtClean="0"/>
              <a:t> puede conferir facultades extraordinarias al</a:t>
            </a:r>
          </a:p>
          <a:p>
            <a:r>
              <a:rPr lang="es-AR" sz="1900" dirty="0" smtClean="0"/>
              <a:t>presidente o a </a:t>
            </a:r>
            <a:r>
              <a:rPr lang="es-AR" sz="1900" u="sng" dirty="0" smtClean="0"/>
              <a:t>la minoría, para realizar actos urgentes </a:t>
            </a:r>
            <a:r>
              <a:rPr lang="es-AR" sz="1900" dirty="0" smtClean="0"/>
              <a:t>o necesarios; </a:t>
            </a:r>
            <a:r>
              <a:rPr lang="es-AR" sz="1900" u="sng" dirty="0" smtClean="0"/>
              <a:t>también puede remover al administrador.</a:t>
            </a:r>
            <a:endParaRPr lang="es-AR" sz="1900" u="sng" dirty="0"/>
          </a:p>
        </p:txBody>
      </p:sp>
      <p:sp>
        <p:nvSpPr>
          <p:cNvPr id="3" name="2 Marcador de número de diapositiva"/>
          <p:cNvSpPr>
            <a:spLocks noGrp="1"/>
          </p:cNvSpPr>
          <p:nvPr>
            <p:ph type="sldNum" sz="quarter" idx="12"/>
          </p:nvPr>
        </p:nvSpPr>
        <p:spPr/>
        <p:txBody>
          <a:bodyPr/>
          <a:lstStyle/>
          <a:p>
            <a:fld id="{6BBD00AA-25B3-4CCE-89C9-C51F465908FD}" type="slidenum">
              <a:rPr lang="es-AR" smtClean="0"/>
              <a:pPr/>
              <a:t>25</a:t>
            </a:fld>
            <a:endParaRPr lang="es-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683568" y="620688"/>
            <a:ext cx="7632848" cy="5847755"/>
          </a:xfrm>
          <a:prstGeom prst="rect">
            <a:avLst/>
          </a:prstGeom>
        </p:spPr>
        <p:txBody>
          <a:bodyPr wrap="square">
            <a:spAutoFit/>
          </a:bodyPr>
          <a:lstStyle/>
          <a:p>
            <a:pPr algn="ctr"/>
            <a:r>
              <a:rPr lang="es-AR" sz="2800" u="sng" dirty="0" smtClean="0"/>
              <a:t>Artículo 162 Proyecto de Código Civil y Comercial </a:t>
            </a:r>
          </a:p>
          <a:p>
            <a:endParaRPr lang="es-AR" u="sng" dirty="0" smtClean="0"/>
          </a:p>
          <a:p>
            <a:pPr>
              <a:buClr>
                <a:srgbClr val="C00000"/>
              </a:buClr>
              <a:buFont typeface="Courier New" pitchFamily="49" charset="0"/>
              <a:buChar char="o"/>
            </a:pPr>
            <a:r>
              <a:rPr lang="es-AR" sz="2500" b="1" dirty="0" smtClean="0"/>
              <a:t>Transformación. Fusión. Escisión. </a:t>
            </a:r>
          </a:p>
          <a:p>
            <a:pPr algn="just"/>
            <a:r>
              <a:rPr lang="es-AR" sz="2500" dirty="0" smtClean="0"/>
              <a:t>Las personas jurídicas pueden transformarse, fusionarse o escindirse en los casos previstos por este Código o por la ley especial.</a:t>
            </a:r>
          </a:p>
          <a:p>
            <a:pPr algn="just"/>
            <a:r>
              <a:rPr lang="es-AR" sz="2500" u="sng" dirty="0" smtClean="0"/>
              <a:t>En todos los casos es necesaria la conformidad unánime de los miembros de la persona o personas jurídicas, excepto disposición especial o estipulación en contrario del estatuto</a:t>
            </a:r>
            <a:r>
              <a:rPr lang="es-AR" sz="2500" dirty="0" smtClean="0"/>
              <a:t>.</a:t>
            </a:r>
          </a:p>
          <a:p>
            <a:pPr algn="just"/>
            <a:endParaRPr lang="es-AR" sz="2500" dirty="0" smtClean="0"/>
          </a:p>
          <a:p>
            <a:pPr algn="just"/>
            <a:endParaRPr lang="es-AR" sz="2500" dirty="0" smtClean="0"/>
          </a:p>
          <a:p>
            <a:pPr algn="ctr"/>
            <a:r>
              <a:rPr lang="es-AR" sz="2800" b="1" dirty="0" smtClean="0"/>
              <a:t>Principio General de Unanimidad</a:t>
            </a:r>
          </a:p>
        </p:txBody>
      </p:sp>
      <p:sp>
        <p:nvSpPr>
          <p:cNvPr id="3" name="2 Marcador de número de diapositiva"/>
          <p:cNvSpPr>
            <a:spLocks noGrp="1"/>
          </p:cNvSpPr>
          <p:nvPr>
            <p:ph type="sldNum" sz="quarter" idx="12"/>
          </p:nvPr>
        </p:nvSpPr>
        <p:spPr/>
        <p:txBody>
          <a:bodyPr/>
          <a:lstStyle/>
          <a:p>
            <a:fld id="{6BBD00AA-25B3-4CCE-89C9-C51F465908FD}" type="slidenum">
              <a:rPr lang="es-AR" smtClean="0"/>
              <a:pPr/>
              <a:t>26</a:t>
            </a:fld>
            <a:endParaRPr lang="es-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683568" y="404664"/>
            <a:ext cx="7704856" cy="6186309"/>
          </a:xfrm>
          <a:prstGeom prst="rect">
            <a:avLst/>
          </a:prstGeom>
        </p:spPr>
        <p:txBody>
          <a:bodyPr wrap="square">
            <a:spAutoFit/>
          </a:bodyPr>
          <a:lstStyle/>
          <a:p>
            <a:pPr algn="ctr"/>
            <a:r>
              <a:rPr lang="es-AR" sz="2000" u="sng" dirty="0" smtClean="0"/>
              <a:t>DISOLUCION Y LIQUIDACION</a:t>
            </a:r>
          </a:p>
          <a:p>
            <a:pPr algn="ctr"/>
            <a:endParaRPr lang="es-AR" sz="2000" u="sng" dirty="0" smtClean="0"/>
          </a:p>
          <a:p>
            <a:pPr algn="ctr"/>
            <a:r>
              <a:rPr lang="es-AR" sz="2000" u="sng" dirty="0" smtClean="0"/>
              <a:t>Artículo 94 Ley de Sociedades Comerciales</a:t>
            </a:r>
          </a:p>
          <a:p>
            <a:endParaRPr lang="es-AR" sz="1600" b="1" dirty="0" smtClean="0"/>
          </a:p>
          <a:p>
            <a:r>
              <a:rPr lang="es-AR" sz="1600" dirty="0" smtClean="0"/>
              <a:t> La sociedad se disuelve:</a:t>
            </a:r>
          </a:p>
          <a:p>
            <a:r>
              <a:rPr lang="es-AR" sz="1600" dirty="0" smtClean="0"/>
              <a:t>1) Por decisión de los socios;</a:t>
            </a:r>
          </a:p>
          <a:p>
            <a:r>
              <a:rPr lang="es-AR" sz="1600" dirty="0" smtClean="0"/>
              <a:t>2) Por expiración del término por el cual se constituyó,</a:t>
            </a:r>
          </a:p>
          <a:p>
            <a:r>
              <a:rPr lang="es-AR" sz="1600" dirty="0" smtClean="0"/>
              <a:t>3) Por cumplimiento de la condición a la que se subordinó su existencia;</a:t>
            </a:r>
          </a:p>
          <a:p>
            <a:r>
              <a:rPr lang="es-AR" sz="1600" dirty="0" smtClean="0"/>
              <a:t>4) Por consecución del objeto para el cual se formó, o por la imposibilidad sobreviniente de lograrlo;</a:t>
            </a:r>
          </a:p>
          <a:p>
            <a:r>
              <a:rPr lang="es-AR" sz="1600" dirty="0" smtClean="0"/>
              <a:t>5) Por pérdida del capital social; </a:t>
            </a:r>
          </a:p>
          <a:p>
            <a:r>
              <a:rPr lang="es-AR" sz="1600" dirty="0" smtClean="0"/>
              <a:t>6) Por declaración en quiebra. La disolución quedará sin efecto si se celebrare avenimiento o </a:t>
            </a:r>
            <a:r>
              <a:rPr lang="es-AR" sz="1600" u="sng" dirty="0" smtClean="0"/>
              <a:t>concordado resolutorio</a:t>
            </a:r>
            <a:r>
              <a:rPr lang="es-AR" sz="1600" dirty="0" smtClean="0"/>
              <a:t>;</a:t>
            </a:r>
          </a:p>
          <a:p>
            <a:r>
              <a:rPr lang="es-AR" sz="1600" dirty="0" smtClean="0"/>
              <a:t>7) Por su fusión en los términos del artículo 82;</a:t>
            </a:r>
          </a:p>
          <a:p>
            <a:r>
              <a:rPr lang="es-AR" sz="1600" dirty="0" smtClean="0"/>
              <a:t>8) Por reducción a uno del número de socios, siempre que no se incorporen nuevos socios en el término de tres (3) meses. En este lapso el socio único será responsable ilimitada y solidariamente por las obligaciones sociales contraídas;</a:t>
            </a:r>
          </a:p>
          <a:p>
            <a:r>
              <a:rPr lang="es-AR" sz="1600" dirty="0" smtClean="0"/>
              <a:t>9) Por sanción firme de cancelación de oferta pública o de la cotización de sus acciones. La disolución podrá quedar sin efecto por resolución de asamblea extraordinaria reunida dentro de los sesenta (60) días, de acuerdo con el artículo 244, cuarto párrafo;</a:t>
            </a:r>
          </a:p>
          <a:p>
            <a:r>
              <a:rPr lang="es-AR" sz="1600" dirty="0" smtClean="0"/>
              <a:t>10) Por resolución firme de retiro de la autorización para funcionar cuando leyes especiales la impusieren en razón del objeto.</a:t>
            </a:r>
            <a:endParaRPr lang="es-AR" sz="1600" dirty="0"/>
          </a:p>
        </p:txBody>
      </p:sp>
      <p:sp>
        <p:nvSpPr>
          <p:cNvPr id="3" name="2 Marcador de número de diapositiva"/>
          <p:cNvSpPr>
            <a:spLocks noGrp="1"/>
          </p:cNvSpPr>
          <p:nvPr>
            <p:ph type="sldNum" sz="quarter" idx="12"/>
          </p:nvPr>
        </p:nvSpPr>
        <p:spPr/>
        <p:txBody>
          <a:bodyPr/>
          <a:lstStyle/>
          <a:p>
            <a:fld id="{6BBD00AA-25B3-4CCE-89C9-C51F465908FD}" type="slidenum">
              <a:rPr lang="es-AR" smtClean="0"/>
              <a:pPr/>
              <a:t>27</a:t>
            </a:fld>
            <a:endParaRPr lang="es-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971600" y="188640"/>
            <a:ext cx="7380312" cy="6494085"/>
          </a:xfrm>
          <a:prstGeom prst="rect">
            <a:avLst/>
          </a:prstGeom>
        </p:spPr>
        <p:txBody>
          <a:bodyPr wrap="square" anchor="ctr">
            <a:spAutoFit/>
          </a:bodyPr>
          <a:lstStyle/>
          <a:p>
            <a:pPr algn="ctr"/>
            <a:r>
              <a:rPr lang="es-AR" u="sng" dirty="0" smtClean="0"/>
              <a:t>Artículo 163 Proyecto de Código Civil y Comercial</a:t>
            </a:r>
          </a:p>
          <a:p>
            <a:pPr algn="just"/>
            <a:endParaRPr lang="es-AR" sz="1600" b="1" dirty="0" smtClean="0"/>
          </a:p>
          <a:p>
            <a:pPr algn="just"/>
            <a:r>
              <a:rPr lang="es-AR" sz="1600" b="1" dirty="0" smtClean="0"/>
              <a:t>Causales. </a:t>
            </a:r>
            <a:r>
              <a:rPr lang="es-AR" sz="1600" dirty="0" smtClean="0"/>
              <a:t>La persona jurídica se disuelve por:</a:t>
            </a:r>
          </a:p>
          <a:p>
            <a:pPr algn="just"/>
            <a:r>
              <a:rPr lang="es-AR" sz="1600" dirty="0" smtClean="0"/>
              <a:t>a) la decisión de sus miembros adoptada por unanimidad o por la</a:t>
            </a:r>
          </a:p>
          <a:p>
            <a:pPr algn="just"/>
            <a:r>
              <a:rPr lang="es-AR" sz="1600" dirty="0" smtClean="0"/>
              <a:t>mayoría establecida por el estatuto o disposición especial;</a:t>
            </a:r>
          </a:p>
          <a:p>
            <a:pPr algn="just"/>
            <a:r>
              <a:rPr lang="es-AR" sz="1600" dirty="0" smtClean="0"/>
              <a:t>b) el cumplimiento de la condición resolutoria a la que el acto</a:t>
            </a:r>
          </a:p>
          <a:p>
            <a:pPr algn="just"/>
            <a:r>
              <a:rPr lang="es-AR" sz="1600" dirty="0" smtClean="0"/>
              <a:t>constitutivo subordinó su existencia;</a:t>
            </a:r>
          </a:p>
          <a:p>
            <a:pPr algn="just"/>
            <a:r>
              <a:rPr lang="es-AR" sz="1600" dirty="0" smtClean="0"/>
              <a:t>c) la consecución del objeto para el cual la persona jurídica se</a:t>
            </a:r>
          </a:p>
          <a:p>
            <a:pPr algn="just"/>
            <a:r>
              <a:rPr lang="es-AR" sz="1600" dirty="0" smtClean="0"/>
              <a:t>formó, o la imposibilidad sobreviniente de cumplirlo;</a:t>
            </a:r>
          </a:p>
          <a:p>
            <a:pPr algn="just"/>
            <a:r>
              <a:rPr lang="es-AR" sz="1600" dirty="0" smtClean="0"/>
              <a:t>d) el vencimiento del plazo;</a:t>
            </a:r>
          </a:p>
          <a:p>
            <a:pPr algn="just"/>
            <a:r>
              <a:rPr lang="es-AR" sz="1600" dirty="0" smtClean="0"/>
              <a:t>e) </a:t>
            </a:r>
            <a:r>
              <a:rPr lang="es-AR" sz="1600" u="sng" dirty="0" smtClean="0"/>
              <a:t>la declaración de quiebra; la disolución queda sin efecto si la</a:t>
            </a:r>
          </a:p>
          <a:p>
            <a:pPr algn="just"/>
            <a:r>
              <a:rPr lang="es-AR" sz="1600" u="sng" dirty="0" smtClean="0"/>
              <a:t>quiebra concluye por avenimiento o se dispone la conversión del</a:t>
            </a:r>
          </a:p>
          <a:p>
            <a:pPr algn="just"/>
            <a:r>
              <a:rPr lang="es-AR" sz="1600" u="sng" dirty="0" smtClean="0"/>
              <a:t>trámite en concurso preventivo, o si la ley especial prevé un</a:t>
            </a:r>
          </a:p>
          <a:p>
            <a:pPr algn="just"/>
            <a:r>
              <a:rPr lang="es-AR" sz="1600" u="sng" dirty="0" smtClean="0"/>
              <a:t>régimen distinto;</a:t>
            </a:r>
          </a:p>
          <a:p>
            <a:pPr algn="just"/>
            <a:r>
              <a:rPr lang="es-AR" sz="1600" dirty="0" smtClean="0"/>
              <a:t>f) la fusión respecto de las personas jurídicas que se fusionan o la</a:t>
            </a:r>
          </a:p>
          <a:p>
            <a:pPr algn="just"/>
            <a:r>
              <a:rPr lang="es-AR" sz="1600" dirty="0" smtClean="0"/>
              <a:t>persona o personas jurídicas cuyo patrimonio es absorbido; y la</a:t>
            </a:r>
          </a:p>
          <a:p>
            <a:pPr algn="just"/>
            <a:r>
              <a:rPr lang="es-AR" sz="1600" dirty="0" smtClean="0"/>
              <a:t>escisión respecto de la persona jurídica que se divide y destina todo</a:t>
            </a:r>
          </a:p>
          <a:p>
            <a:pPr algn="just"/>
            <a:r>
              <a:rPr lang="es-AR" sz="1600" dirty="0" smtClean="0"/>
              <a:t>su patrimonio;</a:t>
            </a:r>
          </a:p>
          <a:p>
            <a:pPr algn="just"/>
            <a:r>
              <a:rPr lang="es-AR" sz="1600" dirty="0" smtClean="0"/>
              <a:t>g) la reducción a uno del número de miembros, si la ley especial</a:t>
            </a:r>
          </a:p>
          <a:p>
            <a:pPr algn="just"/>
            <a:r>
              <a:rPr lang="es-AR" sz="1600" dirty="0" smtClean="0"/>
              <a:t>exige pluralidad de ellos y ésta no es restablecida dentro de los tres</a:t>
            </a:r>
          </a:p>
          <a:p>
            <a:pPr algn="just"/>
            <a:r>
              <a:rPr lang="es-AR" sz="1600" dirty="0" smtClean="0"/>
              <a:t>meses;</a:t>
            </a:r>
          </a:p>
          <a:p>
            <a:pPr algn="just"/>
            <a:r>
              <a:rPr lang="es-AR" sz="1600" dirty="0" smtClean="0"/>
              <a:t>h) la denegatoria o revocación firmes de la autorización estatal para</a:t>
            </a:r>
          </a:p>
          <a:p>
            <a:pPr algn="just"/>
            <a:r>
              <a:rPr lang="es-AR" sz="1600" dirty="0" smtClean="0"/>
              <a:t>funcionar, cuando ésta sea requerida;</a:t>
            </a:r>
          </a:p>
          <a:p>
            <a:pPr algn="just"/>
            <a:r>
              <a:rPr lang="es-AR" sz="1600" dirty="0" smtClean="0"/>
              <a:t>i</a:t>
            </a:r>
            <a:r>
              <a:rPr lang="es-AR" sz="1600" u="sng" dirty="0" smtClean="0"/>
              <a:t>) el agotamiento de los bienes destinados a sostenerla;</a:t>
            </a:r>
          </a:p>
          <a:p>
            <a:pPr algn="just"/>
            <a:r>
              <a:rPr lang="es-AR" sz="1600" dirty="0" smtClean="0"/>
              <a:t>j) cualquier otra causa prevista en el estatuto o en otras</a:t>
            </a:r>
          </a:p>
          <a:p>
            <a:pPr algn="just"/>
            <a:r>
              <a:rPr lang="es-AR" sz="1600" dirty="0" smtClean="0"/>
              <a:t>disposiciones de este Título o de ley especial.</a:t>
            </a:r>
            <a:endParaRPr lang="es-AR" sz="1600" dirty="0"/>
          </a:p>
        </p:txBody>
      </p:sp>
      <p:sp>
        <p:nvSpPr>
          <p:cNvPr id="3" name="2 Marcador de número de diapositiva"/>
          <p:cNvSpPr>
            <a:spLocks noGrp="1"/>
          </p:cNvSpPr>
          <p:nvPr>
            <p:ph type="sldNum" sz="quarter" idx="12"/>
          </p:nvPr>
        </p:nvSpPr>
        <p:spPr/>
        <p:txBody>
          <a:bodyPr/>
          <a:lstStyle/>
          <a:p>
            <a:fld id="{6BBD00AA-25B3-4CCE-89C9-C51F465908FD}" type="slidenum">
              <a:rPr lang="es-AR" smtClean="0"/>
              <a:pPr/>
              <a:t>28</a:t>
            </a:fld>
            <a:endParaRPr lang="es-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755576" y="476672"/>
            <a:ext cx="7992888" cy="5463034"/>
          </a:xfrm>
          <a:prstGeom prst="rect">
            <a:avLst/>
          </a:prstGeom>
        </p:spPr>
        <p:txBody>
          <a:bodyPr wrap="square">
            <a:spAutoFit/>
          </a:bodyPr>
          <a:lstStyle/>
          <a:p>
            <a:pPr algn="ctr"/>
            <a:r>
              <a:rPr lang="es-AR" sz="2800" u="sng" dirty="0" smtClean="0"/>
              <a:t>Artículo164 Proyecto de Código Civil y Comercial</a:t>
            </a:r>
            <a:endParaRPr lang="es-AR" sz="2800" dirty="0" smtClean="0"/>
          </a:p>
          <a:p>
            <a:pPr algn="ctr"/>
            <a:endParaRPr lang="es-AR" dirty="0" smtClean="0"/>
          </a:p>
          <a:p>
            <a:pPr>
              <a:buClr>
                <a:srgbClr val="C00000"/>
              </a:buClr>
              <a:buFont typeface="Courier New" pitchFamily="49" charset="0"/>
              <a:buChar char="o"/>
            </a:pPr>
            <a:r>
              <a:rPr lang="es-AR" sz="2500" b="1" dirty="0" smtClean="0"/>
              <a:t>Revocación de la autorización estatal. </a:t>
            </a:r>
          </a:p>
          <a:p>
            <a:r>
              <a:rPr lang="es-AR" sz="2500" dirty="0" smtClean="0"/>
              <a:t>La revocación de la autorización estatal debe fundarse en la </a:t>
            </a:r>
            <a:r>
              <a:rPr lang="es-AR" sz="2500" u="sng" dirty="0" smtClean="0"/>
              <a:t>comisión de actos graves que importen la violación de la ley, el estatuto y el reglamento.</a:t>
            </a:r>
          </a:p>
          <a:p>
            <a:r>
              <a:rPr lang="es-AR" sz="2500" dirty="0" smtClean="0"/>
              <a:t>La revocación debe disponerse por resolución fundada y </a:t>
            </a:r>
            <a:r>
              <a:rPr lang="es-AR" sz="2500" u="sng" dirty="0" smtClean="0"/>
              <a:t>conforme a un procedimiento reglado que garantice el derecho de defensa de la persona jurídica. La resolución es apelable, pudiendo el juez disponer la suspensión provisional de sus efectos</a:t>
            </a:r>
            <a:r>
              <a:rPr lang="es-AR" dirty="0" smtClean="0"/>
              <a:t>.</a:t>
            </a:r>
            <a:endParaRPr lang="es-AR" dirty="0"/>
          </a:p>
        </p:txBody>
      </p:sp>
      <p:sp>
        <p:nvSpPr>
          <p:cNvPr id="3" name="2 Marcador de número de diapositiva"/>
          <p:cNvSpPr>
            <a:spLocks noGrp="1"/>
          </p:cNvSpPr>
          <p:nvPr>
            <p:ph type="sldNum" sz="quarter" idx="12"/>
          </p:nvPr>
        </p:nvSpPr>
        <p:spPr/>
        <p:txBody>
          <a:bodyPr/>
          <a:lstStyle/>
          <a:p>
            <a:fld id="{6BBD00AA-25B3-4CCE-89C9-C51F465908FD}" type="slidenum">
              <a:rPr lang="es-AR" smtClean="0"/>
              <a:pPr/>
              <a:t>29</a:t>
            </a:fld>
            <a:endParaRPr lang="es-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Diagrama"/>
          <p:cNvGraphicFramePr/>
          <p:nvPr/>
        </p:nvGraphicFramePr>
        <p:xfrm>
          <a:off x="467544" y="404664"/>
          <a:ext cx="8208912" cy="60486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4" name="3 Conector recto de flecha"/>
          <p:cNvCxnSpPr/>
          <p:nvPr/>
        </p:nvCxnSpPr>
        <p:spPr>
          <a:xfrm>
            <a:off x="1907704" y="4725144"/>
            <a:ext cx="0" cy="288032"/>
          </a:xfrm>
          <a:prstGeom prst="straightConnector1">
            <a:avLst/>
          </a:prstGeom>
          <a:ln w="38100" cmpd="sng">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5" name="4 Marcador de número de diapositiva"/>
          <p:cNvSpPr>
            <a:spLocks noGrp="1"/>
          </p:cNvSpPr>
          <p:nvPr>
            <p:ph type="sldNum" sz="quarter" idx="12"/>
          </p:nvPr>
        </p:nvSpPr>
        <p:spPr/>
        <p:txBody>
          <a:bodyPr/>
          <a:lstStyle/>
          <a:p>
            <a:fld id="{6BBD00AA-25B3-4CCE-89C9-C51F465908FD}" type="slidenum">
              <a:rPr lang="es-AR" smtClean="0"/>
              <a:pPr/>
              <a:t>3</a:t>
            </a:fld>
            <a:endParaRPr lang="es-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611560" y="1268760"/>
            <a:ext cx="8136904" cy="4339650"/>
          </a:xfrm>
          <a:prstGeom prst="rect">
            <a:avLst/>
          </a:prstGeom>
        </p:spPr>
        <p:txBody>
          <a:bodyPr wrap="square">
            <a:spAutoFit/>
          </a:bodyPr>
          <a:lstStyle/>
          <a:p>
            <a:pPr algn="ctr"/>
            <a:r>
              <a:rPr lang="es-AR" sz="2800" u="sng" dirty="0" smtClean="0"/>
              <a:t>Artículo 165 Proyecto de Código Civil y Comercial </a:t>
            </a:r>
          </a:p>
          <a:p>
            <a:pPr algn="ctr"/>
            <a:endParaRPr lang="es-AR" sz="2000" u="sng" dirty="0" smtClean="0"/>
          </a:p>
          <a:p>
            <a:pPr>
              <a:buClr>
                <a:srgbClr val="C00000"/>
              </a:buClr>
              <a:buFont typeface="Courier New" pitchFamily="49" charset="0"/>
              <a:buChar char="o"/>
            </a:pPr>
            <a:r>
              <a:rPr lang="es-AR" dirty="0" smtClean="0"/>
              <a:t> </a:t>
            </a:r>
            <a:r>
              <a:rPr lang="es-AR" sz="2500" b="1" dirty="0" smtClean="0"/>
              <a:t>Prórroga. </a:t>
            </a:r>
          </a:p>
          <a:p>
            <a:pPr algn="just"/>
            <a:r>
              <a:rPr lang="es-AR" sz="2500" dirty="0" smtClean="0"/>
              <a:t>El plazo determinado de duración de las personas jurídicas puede ser prorrogado. Se requiere:</a:t>
            </a:r>
          </a:p>
          <a:p>
            <a:pPr algn="just"/>
            <a:r>
              <a:rPr lang="es-AR" sz="2500" dirty="0" smtClean="0"/>
              <a:t>a) </a:t>
            </a:r>
            <a:r>
              <a:rPr lang="es-AR" sz="2500" u="sng" dirty="0" smtClean="0"/>
              <a:t>decisión de sus miembros, adoptada de acuerdo con la previsión legal o estatutaria</a:t>
            </a:r>
            <a:r>
              <a:rPr lang="es-AR" sz="2500" dirty="0" smtClean="0"/>
              <a:t>;</a:t>
            </a:r>
          </a:p>
          <a:p>
            <a:pPr algn="just"/>
            <a:r>
              <a:rPr lang="es-AR" sz="2500" dirty="0" smtClean="0"/>
              <a:t>b) presentación ante la autoridad de contralor que corresponda, antes del vencimiento del plazo.</a:t>
            </a:r>
            <a:endParaRPr lang="es-AR" sz="2500" dirty="0"/>
          </a:p>
        </p:txBody>
      </p:sp>
      <p:sp>
        <p:nvSpPr>
          <p:cNvPr id="3" name="2 Marcador de número de diapositiva"/>
          <p:cNvSpPr>
            <a:spLocks noGrp="1"/>
          </p:cNvSpPr>
          <p:nvPr>
            <p:ph type="sldNum" sz="quarter" idx="12"/>
          </p:nvPr>
        </p:nvSpPr>
        <p:spPr/>
        <p:txBody>
          <a:bodyPr/>
          <a:lstStyle/>
          <a:p>
            <a:fld id="{6BBD00AA-25B3-4CCE-89C9-C51F465908FD}" type="slidenum">
              <a:rPr lang="es-AR" smtClean="0"/>
              <a:pPr/>
              <a:t>30</a:t>
            </a:fld>
            <a:endParaRPr lang="es-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755576" y="908720"/>
            <a:ext cx="7704856" cy="4308872"/>
          </a:xfrm>
          <a:prstGeom prst="rect">
            <a:avLst/>
          </a:prstGeom>
        </p:spPr>
        <p:txBody>
          <a:bodyPr wrap="square">
            <a:spAutoFit/>
          </a:bodyPr>
          <a:lstStyle/>
          <a:p>
            <a:pPr algn="ctr"/>
            <a:r>
              <a:rPr lang="es-AR" sz="2800" u="sng" dirty="0" smtClean="0"/>
              <a:t>Artículo 166 Proyecto de Código Civil y Comercial</a:t>
            </a:r>
            <a:endParaRPr lang="es-AR" sz="2800" dirty="0" smtClean="0"/>
          </a:p>
          <a:p>
            <a:endParaRPr lang="es-AR" dirty="0" smtClean="0"/>
          </a:p>
          <a:p>
            <a:pPr>
              <a:buClr>
                <a:srgbClr val="C00000"/>
              </a:buClr>
              <a:buFont typeface="Courier New" pitchFamily="49" charset="0"/>
              <a:buChar char="o"/>
            </a:pPr>
            <a:r>
              <a:rPr lang="es-AR" sz="2500" b="1" dirty="0" smtClean="0"/>
              <a:t>Reconducción. </a:t>
            </a:r>
          </a:p>
          <a:p>
            <a:r>
              <a:rPr lang="es-AR" sz="2500" dirty="0" smtClean="0"/>
              <a:t>La persona jurídica puede ser reconducida mientras no haya concluido su liquidación, por decisión de sus miembros adoptada por unanimidad o la mayoría requerida por la ley o el estatuto, siempre que la causa de su disolución pueda quedar removida por decisión de los miembros o en virtud de la ley.</a:t>
            </a:r>
            <a:endParaRPr lang="es-AR" sz="2500" dirty="0"/>
          </a:p>
        </p:txBody>
      </p:sp>
      <p:sp>
        <p:nvSpPr>
          <p:cNvPr id="3" name="2 Marcador de número de diapositiva"/>
          <p:cNvSpPr>
            <a:spLocks noGrp="1"/>
          </p:cNvSpPr>
          <p:nvPr>
            <p:ph type="sldNum" sz="quarter" idx="12"/>
          </p:nvPr>
        </p:nvSpPr>
        <p:spPr/>
        <p:txBody>
          <a:bodyPr/>
          <a:lstStyle/>
          <a:p>
            <a:fld id="{6BBD00AA-25B3-4CCE-89C9-C51F465908FD}" type="slidenum">
              <a:rPr lang="es-AR" smtClean="0"/>
              <a:pPr/>
              <a:t>31</a:t>
            </a:fld>
            <a:endParaRPr lang="es-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683568" y="1052736"/>
            <a:ext cx="3312368" cy="4585871"/>
          </a:xfrm>
          <a:prstGeom prst="rect">
            <a:avLst/>
          </a:prstGeom>
        </p:spPr>
        <p:txBody>
          <a:bodyPr wrap="square">
            <a:spAutoFit/>
          </a:bodyPr>
          <a:lstStyle/>
          <a:p>
            <a:r>
              <a:rPr lang="es-AR" sz="2000" u="sng" dirty="0" smtClean="0"/>
              <a:t>Artículo 99 Ley de Sociedades Comerciales</a:t>
            </a:r>
          </a:p>
          <a:p>
            <a:endParaRPr lang="es-AR" dirty="0" smtClean="0"/>
          </a:p>
          <a:p>
            <a:r>
              <a:rPr lang="es-AR" dirty="0" smtClean="0"/>
              <a:t>Los administradores con posterioridad al vencimiento de plazo de duración de la sociedad o al acuerdo de disolución o a la declaración de haberse comprobado alguna de las causales de disolución, solo pueden atender los asuntos urgentes y deben adoptar las medidas necesarias para iniciar la liquidación.</a:t>
            </a:r>
            <a:endParaRPr lang="es-AR" dirty="0"/>
          </a:p>
        </p:txBody>
      </p:sp>
      <p:sp>
        <p:nvSpPr>
          <p:cNvPr id="3" name="2 Rectángulo"/>
          <p:cNvSpPr/>
          <p:nvPr/>
        </p:nvSpPr>
        <p:spPr>
          <a:xfrm>
            <a:off x="4211960" y="548680"/>
            <a:ext cx="4572000" cy="5232202"/>
          </a:xfrm>
          <a:prstGeom prst="rect">
            <a:avLst/>
          </a:prstGeom>
        </p:spPr>
        <p:txBody>
          <a:bodyPr wrap="square">
            <a:spAutoFit/>
          </a:bodyPr>
          <a:lstStyle/>
          <a:p>
            <a:r>
              <a:rPr lang="es-AR" sz="2000" u="sng" dirty="0" smtClean="0"/>
              <a:t>Artículo 167 Proyecto de Código Civil y Comercial</a:t>
            </a:r>
          </a:p>
          <a:p>
            <a:endParaRPr lang="es-AR" sz="1400" b="1" dirty="0" smtClean="0"/>
          </a:p>
          <a:p>
            <a:r>
              <a:rPr lang="es-AR" sz="1400" b="1" dirty="0" smtClean="0"/>
              <a:t>Liquidación y responsabilidades. </a:t>
            </a:r>
          </a:p>
          <a:p>
            <a:r>
              <a:rPr lang="es-AR" sz="1400" dirty="0" smtClean="0"/>
              <a:t>Vencido el plazo de duración, resuelta la disolución </a:t>
            </a:r>
            <a:r>
              <a:rPr lang="es-AR" sz="1400" u="sng" dirty="0" smtClean="0"/>
              <a:t>u ocurrida otra causa y declarada en su caso por los miembros, la persona jurídica no puede realizar operaciones, debiendo en su liquidación concluir las pendientes.</a:t>
            </a:r>
          </a:p>
          <a:p>
            <a:r>
              <a:rPr lang="es-AR" sz="1400" dirty="0" smtClean="0"/>
              <a:t>La </a:t>
            </a:r>
            <a:r>
              <a:rPr lang="es-AR" sz="1400" u="sng" dirty="0" smtClean="0"/>
              <a:t>liquidación consiste en el cumplimiento de las obligaciones pendientes con los bienes del activo del patrimonio de la persona jurídica o su producido en dinero. Previo pago de los gastos de liquidación y de las obligaciones fiscales, el remanente, si lo hay, se entrega a sus miembros o a terceros, conforme lo establece el estatuto</a:t>
            </a:r>
          </a:p>
          <a:p>
            <a:r>
              <a:rPr lang="es-AR" sz="1400" u="sng" dirty="0" smtClean="0"/>
              <a:t>o lo exige la ley.</a:t>
            </a:r>
          </a:p>
          <a:p>
            <a:r>
              <a:rPr lang="es-AR" sz="1400" u="sng" dirty="0" smtClean="0"/>
              <a:t>En caso de infracción responden ilimitada y solidariamente sus administradores y aquellos miembros que, conociendo o debiendo</a:t>
            </a:r>
          </a:p>
          <a:p>
            <a:r>
              <a:rPr lang="es-AR" sz="1400" u="sng" dirty="0" smtClean="0"/>
              <a:t>conocer la situación y contando con el poder de decisión necesario para ponerle fin, omiten adoptar las medidas necesarias al efecto.</a:t>
            </a:r>
            <a:endParaRPr lang="es-AR" sz="1400" u="sng" dirty="0"/>
          </a:p>
        </p:txBody>
      </p:sp>
      <p:sp>
        <p:nvSpPr>
          <p:cNvPr id="4" name="3 Marcador de número de diapositiva"/>
          <p:cNvSpPr>
            <a:spLocks noGrp="1"/>
          </p:cNvSpPr>
          <p:nvPr>
            <p:ph type="sldNum" sz="quarter" idx="12"/>
          </p:nvPr>
        </p:nvSpPr>
        <p:spPr/>
        <p:txBody>
          <a:bodyPr/>
          <a:lstStyle/>
          <a:p>
            <a:fld id="{6BBD00AA-25B3-4CCE-89C9-C51F465908FD}" type="slidenum">
              <a:rPr lang="es-AR" smtClean="0"/>
              <a:pPr/>
              <a:t>32</a:t>
            </a:fld>
            <a:endParaRPr lang="es-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4860032" y="476672"/>
            <a:ext cx="3888432" cy="5786199"/>
          </a:xfrm>
          <a:prstGeom prst="rect">
            <a:avLst/>
          </a:prstGeom>
        </p:spPr>
        <p:txBody>
          <a:bodyPr wrap="square">
            <a:spAutoFit/>
          </a:bodyPr>
          <a:lstStyle/>
          <a:p>
            <a:pPr algn="ctr"/>
            <a:r>
              <a:rPr lang="es-AR" sz="2300" u="sng" dirty="0" smtClean="0"/>
              <a:t>Artículo168 Proyecto de Código Civil y Comercial</a:t>
            </a:r>
          </a:p>
          <a:p>
            <a:endParaRPr lang="es-AR" dirty="0" smtClean="0"/>
          </a:p>
          <a:p>
            <a:pPr>
              <a:buClr>
                <a:srgbClr val="C00000"/>
              </a:buClr>
              <a:buFont typeface="Courier New" pitchFamily="49" charset="0"/>
              <a:buChar char="o"/>
            </a:pPr>
            <a:r>
              <a:rPr lang="es-AR" b="1" dirty="0" smtClean="0"/>
              <a:t>Objeto. </a:t>
            </a:r>
          </a:p>
          <a:p>
            <a:r>
              <a:rPr lang="es-AR" dirty="0" smtClean="0"/>
              <a:t>La asociación civil debe tener un objeto que</a:t>
            </a:r>
          </a:p>
          <a:p>
            <a:r>
              <a:rPr lang="es-AR" u="sng" dirty="0" smtClean="0"/>
              <a:t>no sea contrario al interés general o al bien común</a:t>
            </a:r>
            <a:r>
              <a:rPr lang="es-AR" dirty="0" smtClean="0"/>
              <a:t>. El interés general se interpreta dentro del respeto a las </a:t>
            </a:r>
            <a:r>
              <a:rPr lang="es-AR" u="sng" dirty="0" smtClean="0"/>
              <a:t>diversas identidades, creencias y tradiciones, sean culturales, religiosas, artísticas, literarias, sociales, políticas o étnicas que no vulneren los valores constitucionales.</a:t>
            </a:r>
          </a:p>
          <a:p>
            <a:r>
              <a:rPr lang="es-AR" u="sng" dirty="0" smtClean="0"/>
              <a:t>No puede perseguir el lucro como fin principal, ni puede tener por fin el lucro para sus miembros o terceros.</a:t>
            </a:r>
            <a:endParaRPr lang="es-AR" u="sng" dirty="0"/>
          </a:p>
        </p:txBody>
      </p:sp>
      <p:sp>
        <p:nvSpPr>
          <p:cNvPr id="3" name="2 Rectángulo"/>
          <p:cNvSpPr/>
          <p:nvPr/>
        </p:nvSpPr>
        <p:spPr>
          <a:xfrm>
            <a:off x="467544" y="1268760"/>
            <a:ext cx="3960440" cy="3801041"/>
          </a:xfrm>
          <a:prstGeom prst="rect">
            <a:avLst/>
          </a:prstGeom>
        </p:spPr>
        <p:txBody>
          <a:bodyPr wrap="square">
            <a:spAutoFit/>
          </a:bodyPr>
          <a:lstStyle/>
          <a:p>
            <a:pPr algn="ctr"/>
            <a:r>
              <a:rPr lang="es-AR" sz="2500" u="sng" dirty="0" smtClean="0"/>
              <a:t>Articulo 33 CC</a:t>
            </a:r>
          </a:p>
          <a:p>
            <a:endParaRPr lang="es-AR" dirty="0" smtClean="0"/>
          </a:p>
          <a:p>
            <a:endParaRPr lang="es-AR" dirty="0" smtClean="0"/>
          </a:p>
          <a:p>
            <a:r>
              <a:rPr lang="es-AR" dirty="0" smtClean="0"/>
              <a:t>Tienen carácter privado:</a:t>
            </a:r>
          </a:p>
          <a:p>
            <a:pPr>
              <a:buNone/>
            </a:pPr>
            <a:r>
              <a:rPr lang="es-AR" dirty="0" smtClean="0"/>
              <a:t>1°. Las asociaciones y las fundaciones que tengan </a:t>
            </a:r>
            <a:r>
              <a:rPr lang="es-AR" u="sng" dirty="0" smtClean="0"/>
              <a:t>por principal objeto el bien común, </a:t>
            </a:r>
            <a:r>
              <a:rPr lang="es-AR" dirty="0" smtClean="0"/>
              <a:t>posean patrimonio propio, sean capaces por sus estatutos de adquirir bienes, no subsistan exclusivamente de asignaciones del Estado, </a:t>
            </a:r>
            <a:r>
              <a:rPr lang="es-AR" u="sng" dirty="0" smtClean="0"/>
              <a:t>y obtengan autorización para funcionar.</a:t>
            </a:r>
          </a:p>
        </p:txBody>
      </p:sp>
      <p:sp>
        <p:nvSpPr>
          <p:cNvPr id="4" name="3 Marcador de número de diapositiva"/>
          <p:cNvSpPr>
            <a:spLocks noGrp="1"/>
          </p:cNvSpPr>
          <p:nvPr>
            <p:ph type="sldNum" sz="quarter" idx="12"/>
          </p:nvPr>
        </p:nvSpPr>
        <p:spPr/>
        <p:txBody>
          <a:bodyPr/>
          <a:lstStyle/>
          <a:p>
            <a:fld id="{6BBD00AA-25B3-4CCE-89C9-C51F465908FD}" type="slidenum">
              <a:rPr lang="es-AR" smtClean="0"/>
              <a:pPr/>
              <a:t>33</a:t>
            </a:fld>
            <a:endParaRPr lang="es-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683568" y="980728"/>
            <a:ext cx="7920880" cy="4001095"/>
          </a:xfrm>
          <a:prstGeom prst="rect">
            <a:avLst/>
          </a:prstGeom>
        </p:spPr>
        <p:txBody>
          <a:bodyPr wrap="square">
            <a:spAutoFit/>
          </a:bodyPr>
          <a:lstStyle/>
          <a:p>
            <a:pPr algn="ctr"/>
            <a:r>
              <a:rPr lang="es-AR" sz="2800" u="sng" dirty="0" smtClean="0"/>
              <a:t>Artículo169 Proyecto de Código Civil y Comercial</a:t>
            </a:r>
            <a:endParaRPr lang="es-AR" sz="2800" dirty="0" smtClean="0"/>
          </a:p>
          <a:p>
            <a:endParaRPr lang="es-AR" sz="2300" dirty="0" smtClean="0"/>
          </a:p>
          <a:p>
            <a:pPr>
              <a:buClr>
                <a:srgbClr val="C00000"/>
              </a:buClr>
              <a:buFont typeface="Courier New" pitchFamily="49" charset="0"/>
              <a:buChar char="o"/>
            </a:pPr>
            <a:r>
              <a:rPr lang="es-AR" sz="2500" b="1" dirty="0" smtClean="0"/>
              <a:t>Forma del acto constitutivo. </a:t>
            </a:r>
          </a:p>
          <a:p>
            <a:pPr algn="just"/>
            <a:r>
              <a:rPr lang="es-AR" sz="2500" dirty="0" smtClean="0"/>
              <a:t>El acto constitutivo de la asociación civil debe ser otorgado por </a:t>
            </a:r>
            <a:r>
              <a:rPr lang="es-AR" sz="2500" b="1" dirty="0" smtClean="0"/>
              <a:t>instrumento público </a:t>
            </a:r>
            <a:r>
              <a:rPr lang="es-AR" sz="2500" dirty="0" smtClean="0"/>
              <a:t>y</a:t>
            </a:r>
            <a:r>
              <a:rPr lang="es-AR" sz="2500" u="sng" dirty="0" smtClean="0"/>
              <a:t> ser inscripto en el registro correspondiente una vez otorgada la autorización estatal para funcionar. Hasta la inscripción se aplican las normas de la simple asociación</a:t>
            </a:r>
            <a:endParaRPr lang="es-AR" sz="2500" u="sng" dirty="0"/>
          </a:p>
        </p:txBody>
      </p:sp>
      <p:sp>
        <p:nvSpPr>
          <p:cNvPr id="3" name="2 Marcador de número de diapositiva"/>
          <p:cNvSpPr>
            <a:spLocks noGrp="1"/>
          </p:cNvSpPr>
          <p:nvPr>
            <p:ph type="sldNum" sz="quarter" idx="12"/>
          </p:nvPr>
        </p:nvSpPr>
        <p:spPr/>
        <p:txBody>
          <a:bodyPr/>
          <a:lstStyle/>
          <a:p>
            <a:fld id="{6BBD00AA-25B3-4CCE-89C9-C51F465908FD}" type="slidenum">
              <a:rPr lang="es-AR" smtClean="0"/>
              <a:pPr/>
              <a:t>34</a:t>
            </a:fld>
            <a:endParaRPr lang="es-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539552" y="692696"/>
            <a:ext cx="8352928" cy="5832366"/>
          </a:xfrm>
          <a:prstGeom prst="rect">
            <a:avLst/>
          </a:prstGeom>
        </p:spPr>
        <p:txBody>
          <a:bodyPr wrap="square">
            <a:spAutoFit/>
          </a:bodyPr>
          <a:lstStyle/>
          <a:p>
            <a:pPr algn="ctr"/>
            <a:r>
              <a:rPr lang="es-AR" sz="2800" u="sng" dirty="0" smtClean="0"/>
              <a:t>Artículo 171 Proyecto de Código Civil y Comercial </a:t>
            </a:r>
          </a:p>
          <a:p>
            <a:endParaRPr lang="es-AR" dirty="0" smtClean="0"/>
          </a:p>
          <a:p>
            <a:pPr>
              <a:buClr>
                <a:srgbClr val="C00000"/>
              </a:buClr>
              <a:buFont typeface="Courier New" pitchFamily="49" charset="0"/>
              <a:buChar char="o"/>
            </a:pPr>
            <a:r>
              <a:rPr lang="es-AR" sz="2300" b="1" dirty="0" smtClean="0"/>
              <a:t>Administradores. </a:t>
            </a:r>
          </a:p>
          <a:p>
            <a:r>
              <a:rPr lang="es-AR" sz="2300" u="sng" dirty="0" smtClean="0"/>
              <a:t>Los integrantes de la comisión directiva deben ser asociados</a:t>
            </a:r>
            <a:r>
              <a:rPr lang="es-AR" sz="2300" dirty="0" smtClean="0"/>
              <a:t>. El derecho de los asociados a participar en la comisión directiva no puede ser restringido </a:t>
            </a:r>
            <a:r>
              <a:rPr lang="es-AR" sz="2300" u="sng" dirty="0" smtClean="0"/>
              <a:t>abusivamente</a:t>
            </a:r>
            <a:r>
              <a:rPr lang="es-AR" sz="2300" dirty="0" smtClean="0"/>
              <a:t>. </a:t>
            </a:r>
            <a:r>
              <a:rPr lang="es-AR" sz="2300" u="sng" dirty="0" smtClean="0"/>
              <a:t>El estatuto debe prever los siguientes cargos</a:t>
            </a:r>
            <a:r>
              <a:rPr lang="es-AR" sz="2300" dirty="0" smtClean="0"/>
              <a:t> y, sin perjuicio de la actuación colegiada en el </a:t>
            </a:r>
            <a:r>
              <a:rPr lang="es-AR" sz="2300" u="sng" dirty="0" smtClean="0"/>
              <a:t>órgano, definir las funciones de cada uno de ellos: presidente, secretario y tesorero</a:t>
            </a:r>
            <a:r>
              <a:rPr lang="es-AR" sz="2300" dirty="0" smtClean="0"/>
              <a:t>. Los demás miembros de la comisión directiva tienen </a:t>
            </a:r>
            <a:r>
              <a:rPr lang="es-AR" sz="2300" u="sng" dirty="0" smtClean="0"/>
              <a:t>carácter de vocales</a:t>
            </a:r>
            <a:r>
              <a:rPr lang="es-AR" sz="2300" dirty="0" smtClean="0"/>
              <a:t>. A los efectos de esta Sección, se denomina directivos a todos los miembros </a:t>
            </a:r>
            <a:r>
              <a:rPr lang="es-AR" sz="2300" u="sng" dirty="0" smtClean="0"/>
              <a:t>titulares de la comisión directiva</a:t>
            </a:r>
            <a:r>
              <a:rPr lang="es-AR" sz="2300" dirty="0" smtClean="0"/>
              <a:t>. En el acto constitutivo se debe designar a los integrantes de la </a:t>
            </a:r>
            <a:r>
              <a:rPr lang="es-AR" sz="2300" u="sng" dirty="0" smtClean="0"/>
              <a:t>primera comisión directiva</a:t>
            </a:r>
            <a:r>
              <a:rPr lang="es-AR" sz="2300" dirty="0" smtClean="0"/>
              <a:t>.</a:t>
            </a:r>
            <a:endParaRPr lang="es-AR" sz="2300" dirty="0"/>
          </a:p>
        </p:txBody>
      </p:sp>
      <p:sp>
        <p:nvSpPr>
          <p:cNvPr id="3" name="2 Marcador de número de diapositiva"/>
          <p:cNvSpPr>
            <a:spLocks noGrp="1"/>
          </p:cNvSpPr>
          <p:nvPr>
            <p:ph type="sldNum" sz="quarter" idx="12"/>
          </p:nvPr>
        </p:nvSpPr>
        <p:spPr/>
        <p:txBody>
          <a:bodyPr/>
          <a:lstStyle/>
          <a:p>
            <a:fld id="{6BBD00AA-25B3-4CCE-89C9-C51F465908FD}" type="slidenum">
              <a:rPr lang="es-AR" smtClean="0"/>
              <a:pPr/>
              <a:t>35</a:t>
            </a:fld>
            <a:endParaRPr lang="es-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683568" y="620688"/>
            <a:ext cx="8280920" cy="5078313"/>
          </a:xfrm>
          <a:prstGeom prst="rect">
            <a:avLst/>
          </a:prstGeom>
        </p:spPr>
        <p:txBody>
          <a:bodyPr wrap="square">
            <a:spAutoFit/>
          </a:bodyPr>
          <a:lstStyle/>
          <a:p>
            <a:pPr algn="ctr"/>
            <a:r>
              <a:rPr lang="es-AR" sz="2800" u="sng" dirty="0" smtClean="0"/>
              <a:t>Artículo 172 Proyecto de Código Civil y Comercial</a:t>
            </a:r>
            <a:endParaRPr lang="es-AR" sz="2800" dirty="0" smtClean="0"/>
          </a:p>
          <a:p>
            <a:endParaRPr lang="es-AR" dirty="0" smtClean="0"/>
          </a:p>
          <a:p>
            <a:pPr>
              <a:buClr>
                <a:srgbClr val="C00000"/>
              </a:buClr>
              <a:buFont typeface="Courier New" pitchFamily="49" charset="0"/>
              <a:buChar char="o"/>
            </a:pPr>
            <a:r>
              <a:rPr lang="es-AR" sz="2500" b="1" dirty="0" smtClean="0"/>
              <a:t>Fiscalización. </a:t>
            </a:r>
          </a:p>
          <a:p>
            <a:r>
              <a:rPr lang="es-AR" sz="2500" dirty="0" smtClean="0"/>
              <a:t>El estatuto puede prever que la designación de los integrantes del órgano de fiscalización </a:t>
            </a:r>
            <a:r>
              <a:rPr lang="es-AR" sz="2500" u="sng" dirty="0" smtClean="0"/>
              <a:t>recaiga en</a:t>
            </a:r>
          </a:p>
          <a:p>
            <a:r>
              <a:rPr lang="es-AR" sz="2500" u="sng" dirty="0" smtClean="0"/>
              <a:t>personas no asociadas</a:t>
            </a:r>
            <a:r>
              <a:rPr lang="es-AR" sz="2500" dirty="0" smtClean="0"/>
              <a:t>. En el acto constitutivo se debe consignar a los integrantes del primer órgano de fiscalización.</a:t>
            </a:r>
          </a:p>
          <a:p>
            <a:r>
              <a:rPr lang="es-AR" sz="2500" dirty="0" smtClean="0"/>
              <a:t>La fiscalización privada de la asociación está a cargo de uno o más revisores de cuentas. La comisión revisora de cuentas es obligatoria en las asociaciones con más de cien asociados.</a:t>
            </a:r>
            <a:endParaRPr lang="es-AR" sz="2500" dirty="0"/>
          </a:p>
        </p:txBody>
      </p:sp>
      <p:sp>
        <p:nvSpPr>
          <p:cNvPr id="3" name="2 Marcador de número de diapositiva"/>
          <p:cNvSpPr>
            <a:spLocks noGrp="1"/>
          </p:cNvSpPr>
          <p:nvPr>
            <p:ph type="sldNum" sz="quarter" idx="12"/>
          </p:nvPr>
        </p:nvSpPr>
        <p:spPr/>
        <p:txBody>
          <a:bodyPr/>
          <a:lstStyle/>
          <a:p>
            <a:fld id="{6BBD00AA-25B3-4CCE-89C9-C51F465908FD}" type="slidenum">
              <a:rPr lang="es-AR" smtClean="0"/>
              <a:pPr/>
              <a:t>36</a:t>
            </a:fld>
            <a:endParaRPr lang="es-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539552" y="1052736"/>
            <a:ext cx="8208912" cy="4785926"/>
          </a:xfrm>
          <a:prstGeom prst="rect">
            <a:avLst/>
          </a:prstGeom>
        </p:spPr>
        <p:txBody>
          <a:bodyPr wrap="square">
            <a:spAutoFit/>
          </a:bodyPr>
          <a:lstStyle/>
          <a:p>
            <a:pPr algn="ctr"/>
            <a:r>
              <a:rPr lang="es-AR" sz="2500" u="sng" dirty="0" smtClean="0"/>
              <a:t>Artículo 173. Proyecto de Código Civil y Comercial</a:t>
            </a:r>
          </a:p>
          <a:p>
            <a:endParaRPr lang="es-AR" sz="2000" u="sng" dirty="0" smtClean="0"/>
          </a:p>
          <a:p>
            <a:pPr>
              <a:buClr>
                <a:srgbClr val="C00000"/>
              </a:buClr>
              <a:buFont typeface="Courier New" pitchFamily="49" charset="0"/>
              <a:buChar char="o"/>
            </a:pPr>
            <a:r>
              <a:rPr lang="es-AR" sz="2000" b="1" dirty="0" smtClean="0"/>
              <a:t>Integrantes del órgano de fiscalización.</a:t>
            </a:r>
          </a:p>
          <a:p>
            <a:r>
              <a:rPr lang="es-AR" sz="2000" dirty="0" smtClean="0"/>
              <a:t>Los integrantes del órgano de fiscalización no pueden ser al mismo tiempo </a:t>
            </a:r>
            <a:r>
              <a:rPr lang="es-AR" sz="2000" u="sng" dirty="0" smtClean="0"/>
              <a:t>integrantes de la comisión, ni certificantes de los estados contables de la asociación. Estas incompatibilidades se extienden a los cónyuges,</a:t>
            </a:r>
          </a:p>
          <a:p>
            <a:r>
              <a:rPr lang="es-AR" sz="2000" u="sng" dirty="0" smtClean="0"/>
              <a:t>convivientes, parientes, aun por afinidad, en línea recta en todos los grados, y colaterales dentro del cuarto grado.</a:t>
            </a:r>
          </a:p>
          <a:p>
            <a:r>
              <a:rPr lang="es-AR" sz="2000" dirty="0" smtClean="0"/>
              <a:t>En las asociaciones civiles que establezcan la necesidad de una </a:t>
            </a:r>
            <a:r>
              <a:rPr lang="es-AR" sz="2000" u="sng" dirty="0" smtClean="0"/>
              <a:t>profesión u oficio específico para adquirir la calidad de socio, los integrantes del órgano de fiscalización no necesariamente deben contar con título habilitante. En tales supuestos la comisión fiscalizadora debe contratar profesionales independientes para su asesoramiento</a:t>
            </a:r>
            <a:endParaRPr lang="es-AR" sz="2000" u="sng" dirty="0"/>
          </a:p>
        </p:txBody>
      </p:sp>
      <p:sp>
        <p:nvSpPr>
          <p:cNvPr id="3" name="2 Marcador de número de diapositiva"/>
          <p:cNvSpPr>
            <a:spLocks noGrp="1"/>
          </p:cNvSpPr>
          <p:nvPr>
            <p:ph type="sldNum" sz="quarter" idx="12"/>
          </p:nvPr>
        </p:nvSpPr>
        <p:spPr/>
        <p:txBody>
          <a:bodyPr/>
          <a:lstStyle/>
          <a:p>
            <a:fld id="{6BBD00AA-25B3-4CCE-89C9-C51F465908FD}" type="slidenum">
              <a:rPr lang="es-AR" smtClean="0"/>
              <a:pPr/>
              <a:t>37</a:t>
            </a:fld>
            <a:endParaRPr lang="es-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971600" y="1340768"/>
            <a:ext cx="7128792" cy="3539430"/>
          </a:xfrm>
          <a:prstGeom prst="rect">
            <a:avLst/>
          </a:prstGeom>
        </p:spPr>
        <p:txBody>
          <a:bodyPr wrap="square">
            <a:spAutoFit/>
          </a:bodyPr>
          <a:lstStyle/>
          <a:p>
            <a:pPr algn="ctr"/>
            <a:r>
              <a:rPr lang="es-AR" sz="2800" u="sng" dirty="0" smtClean="0"/>
              <a:t>Artículo 174 Proyecto de Código Civil y Comercial</a:t>
            </a:r>
          </a:p>
          <a:p>
            <a:pPr algn="ctr"/>
            <a:endParaRPr lang="es-AR" u="sng" dirty="0" smtClean="0"/>
          </a:p>
          <a:p>
            <a:pPr>
              <a:buClr>
                <a:srgbClr val="C00000"/>
              </a:buClr>
              <a:buFont typeface="Courier New" pitchFamily="49" charset="0"/>
              <a:buChar char="o"/>
            </a:pPr>
            <a:r>
              <a:rPr lang="es-AR" sz="2500" b="1" dirty="0" smtClean="0"/>
              <a:t>Contralor estatal. </a:t>
            </a:r>
          </a:p>
          <a:p>
            <a:r>
              <a:rPr lang="es-AR" sz="2500" dirty="0" smtClean="0"/>
              <a:t>Las asociaciones civiles requieren</a:t>
            </a:r>
          </a:p>
          <a:p>
            <a:r>
              <a:rPr lang="es-AR" sz="2500" dirty="0" smtClean="0"/>
              <a:t>autorización para funcionar y se encuentran sujetas a contralor permanente de la autoridad competente, nacional o local, según corresponda.</a:t>
            </a:r>
            <a:endParaRPr lang="es-AR" sz="2500" dirty="0"/>
          </a:p>
        </p:txBody>
      </p:sp>
      <p:sp>
        <p:nvSpPr>
          <p:cNvPr id="3" name="2 Marcador de número de diapositiva"/>
          <p:cNvSpPr>
            <a:spLocks noGrp="1"/>
          </p:cNvSpPr>
          <p:nvPr>
            <p:ph type="sldNum" sz="quarter" idx="12"/>
          </p:nvPr>
        </p:nvSpPr>
        <p:spPr/>
        <p:txBody>
          <a:bodyPr/>
          <a:lstStyle/>
          <a:p>
            <a:fld id="{6BBD00AA-25B3-4CCE-89C9-C51F465908FD}" type="slidenum">
              <a:rPr lang="es-AR" smtClean="0"/>
              <a:pPr/>
              <a:t>38</a:t>
            </a:fld>
            <a:endParaRPr lang="es-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755576" y="620688"/>
            <a:ext cx="7776864" cy="5432256"/>
          </a:xfrm>
          <a:prstGeom prst="rect">
            <a:avLst/>
          </a:prstGeom>
        </p:spPr>
        <p:txBody>
          <a:bodyPr wrap="square">
            <a:spAutoFit/>
          </a:bodyPr>
          <a:lstStyle/>
          <a:p>
            <a:pPr algn="ctr"/>
            <a:r>
              <a:rPr lang="es-AR" sz="2800" u="sng" dirty="0" smtClean="0"/>
              <a:t>Artículo 177 Proyecto de Código Civil y Comercial </a:t>
            </a:r>
          </a:p>
          <a:p>
            <a:pPr algn="ctr"/>
            <a:endParaRPr lang="es-AR" u="sng" dirty="0" smtClean="0"/>
          </a:p>
          <a:p>
            <a:pPr>
              <a:buClr>
                <a:srgbClr val="C00000"/>
              </a:buClr>
              <a:buFont typeface="Courier New" pitchFamily="49" charset="0"/>
              <a:buChar char="o"/>
            </a:pPr>
            <a:r>
              <a:rPr lang="es-AR" sz="2100" b="1" dirty="0" smtClean="0"/>
              <a:t>Extinción de la responsabilidad. </a:t>
            </a:r>
          </a:p>
          <a:p>
            <a:r>
              <a:rPr lang="es-AR" sz="2100" dirty="0" smtClean="0"/>
              <a:t>La responsabilidad de los directivos se extingue por la aprobación de su gestión, por renuncia o transacción resueltas por la asamblea ordinaria.</a:t>
            </a:r>
          </a:p>
          <a:p>
            <a:r>
              <a:rPr lang="es-AR" sz="2100" dirty="0" smtClean="0"/>
              <a:t>No se extingue:</a:t>
            </a:r>
          </a:p>
          <a:p>
            <a:r>
              <a:rPr lang="es-AR" sz="2100" dirty="0" smtClean="0"/>
              <a:t>a) si la responsabilidad deriva de la infracción a normas</a:t>
            </a:r>
          </a:p>
          <a:p>
            <a:r>
              <a:rPr lang="es-AR" sz="2100" dirty="0" smtClean="0"/>
              <a:t>imperativas;</a:t>
            </a:r>
          </a:p>
          <a:p>
            <a:r>
              <a:rPr lang="es-AR" sz="2100" dirty="0" smtClean="0"/>
              <a:t>b) si en la asamblea hubo oposición expresa y fundada de asociados con derecho a voto en cantidad no menor al diez por ciento del total. En este caso quienes se opusieron pueden ejercer la </a:t>
            </a:r>
            <a:r>
              <a:rPr lang="es-AR" sz="2100" u="sng" dirty="0" smtClean="0"/>
              <a:t>acción social </a:t>
            </a:r>
            <a:r>
              <a:rPr lang="es-AR" sz="2100" dirty="0" smtClean="0"/>
              <a:t>de responsabilidad prevista para las sociedades en la ley especial.</a:t>
            </a:r>
            <a:endParaRPr lang="es-AR" sz="2100" dirty="0"/>
          </a:p>
        </p:txBody>
      </p:sp>
      <p:sp>
        <p:nvSpPr>
          <p:cNvPr id="3" name="2 Marcador de número de diapositiva"/>
          <p:cNvSpPr>
            <a:spLocks noGrp="1"/>
          </p:cNvSpPr>
          <p:nvPr>
            <p:ph type="sldNum" sz="quarter" idx="12"/>
          </p:nvPr>
        </p:nvSpPr>
        <p:spPr/>
        <p:txBody>
          <a:bodyPr/>
          <a:lstStyle/>
          <a:p>
            <a:fld id="{6BBD00AA-25B3-4CCE-89C9-C51F465908FD}" type="slidenum">
              <a:rPr lang="es-AR" smtClean="0"/>
              <a:pPr/>
              <a:t>39</a:t>
            </a:fld>
            <a:endParaRPr lang="es-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arcador de contenido"/>
          <p:cNvSpPr>
            <a:spLocks noGrp="1"/>
          </p:cNvSpPr>
          <p:nvPr>
            <p:ph sz="quarter" idx="4294967295"/>
          </p:nvPr>
        </p:nvSpPr>
        <p:spPr>
          <a:xfrm>
            <a:off x="4716016" y="908720"/>
            <a:ext cx="4041775" cy="5040560"/>
          </a:xfrm>
        </p:spPr>
        <p:txBody>
          <a:bodyPr>
            <a:normAutofit fontScale="55000" lnSpcReduction="20000"/>
          </a:bodyPr>
          <a:lstStyle/>
          <a:p>
            <a:pPr algn="ctr"/>
            <a:r>
              <a:rPr lang="es-AR" sz="5100" u="sng" dirty="0" smtClean="0"/>
              <a:t>Articulo 141 Proyecto de Código Civil y Comercial</a:t>
            </a:r>
          </a:p>
          <a:p>
            <a:pPr algn="ctr"/>
            <a:endParaRPr lang="es-AR" dirty="0" smtClean="0"/>
          </a:p>
          <a:p>
            <a:pPr algn="ctr"/>
            <a:endParaRPr lang="es-AR" dirty="0" smtClean="0"/>
          </a:p>
          <a:p>
            <a:r>
              <a:rPr lang="es-AR" sz="4400" b="1" dirty="0" smtClean="0"/>
              <a:t>Definición</a:t>
            </a:r>
          </a:p>
          <a:p>
            <a:pPr>
              <a:buNone/>
            </a:pPr>
            <a:r>
              <a:rPr lang="es-AR" sz="4400" dirty="0" smtClean="0"/>
              <a:t>   Son personas jurídicas todos los entes a los cuales el ordenamiento jurídico les confiere aptitud para adquirir derechos y </a:t>
            </a:r>
            <a:r>
              <a:rPr lang="es-AR" sz="4400" u="sng" dirty="0" smtClean="0"/>
              <a:t>contraer obligaciones para el cumplimiento de su objeto y los fines de su creación</a:t>
            </a:r>
            <a:endParaRPr lang="es-AR" sz="4400" u="sng" dirty="0"/>
          </a:p>
        </p:txBody>
      </p:sp>
      <p:sp>
        <p:nvSpPr>
          <p:cNvPr id="6" name="5 Marcador de contenido"/>
          <p:cNvSpPr>
            <a:spLocks noGrp="1"/>
          </p:cNvSpPr>
          <p:nvPr>
            <p:ph sz="half" idx="4294967295"/>
          </p:nvPr>
        </p:nvSpPr>
        <p:spPr>
          <a:xfrm>
            <a:off x="395536" y="1340768"/>
            <a:ext cx="4040188" cy="3951287"/>
          </a:xfrm>
        </p:spPr>
        <p:txBody>
          <a:bodyPr>
            <a:normAutofit fontScale="85000" lnSpcReduction="20000"/>
          </a:bodyPr>
          <a:lstStyle/>
          <a:p>
            <a:pPr algn="ctr"/>
            <a:r>
              <a:rPr lang="es-AR" sz="3300" u="sng" dirty="0" smtClean="0"/>
              <a:t>Articulo 32 CC</a:t>
            </a:r>
          </a:p>
          <a:p>
            <a:pPr algn="ctr"/>
            <a:endParaRPr lang="es-AR" dirty="0" smtClean="0"/>
          </a:p>
          <a:p>
            <a:r>
              <a:rPr lang="es-AR" sz="3100" dirty="0" smtClean="0"/>
              <a:t>Todos </a:t>
            </a:r>
            <a:r>
              <a:rPr lang="es-AR" sz="3100" dirty="0"/>
              <a:t>los entes susceptibles </a:t>
            </a:r>
            <a:r>
              <a:rPr lang="es-AR" sz="3100" dirty="0" smtClean="0"/>
              <a:t>de adquirir derechos, o contraer obligaciones</a:t>
            </a:r>
            <a:r>
              <a:rPr lang="es-AR" sz="3100" dirty="0"/>
              <a:t>, que no son personas de existencia visible, son personas de existencia ideal, o personas jurídicas</a:t>
            </a:r>
            <a:r>
              <a:rPr lang="es-AR" dirty="0"/>
              <a:t>.</a:t>
            </a:r>
          </a:p>
        </p:txBody>
      </p:sp>
      <p:sp>
        <p:nvSpPr>
          <p:cNvPr id="4" name="3 Marcador de número de diapositiva"/>
          <p:cNvSpPr>
            <a:spLocks noGrp="1"/>
          </p:cNvSpPr>
          <p:nvPr>
            <p:ph type="sldNum" sz="quarter" idx="12"/>
          </p:nvPr>
        </p:nvSpPr>
        <p:spPr/>
        <p:txBody>
          <a:bodyPr/>
          <a:lstStyle/>
          <a:p>
            <a:fld id="{6BBD00AA-25B3-4CCE-89C9-C51F465908FD}" type="slidenum">
              <a:rPr lang="es-AR" smtClean="0"/>
              <a:pPr/>
              <a:t>4</a:t>
            </a:fld>
            <a:endParaRPr lang="es-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571472" y="332656"/>
            <a:ext cx="8215370" cy="5847755"/>
          </a:xfrm>
          <a:prstGeom prst="rect">
            <a:avLst/>
          </a:prstGeom>
        </p:spPr>
        <p:txBody>
          <a:bodyPr wrap="square">
            <a:spAutoFit/>
          </a:bodyPr>
          <a:lstStyle/>
          <a:p>
            <a:pPr algn="ctr"/>
            <a:r>
              <a:rPr lang="es-AR" sz="2800" u="sng" dirty="0" smtClean="0"/>
              <a:t>Artículo 180 Proyecto de Código Civil y Comercial</a:t>
            </a:r>
          </a:p>
          <a:p>
            <a:endParaRPr lang="es-AR" dirty="0" smtClean="0"/>
          </a:p>
          <a:p>
            <a:endParaRPr lang="es-AR" sz="2500" dirty="0" smtClean="0"/>
          </a:p>
          <a:p>
            <a:pPr>
              <a:buClr>
                <a:srgbClr val="C00000"/>
              </a:buClr>
              <a:buFont typeface="Courier New" pitchFamily="49" charset="0"/>
              <a:buChar char="o"/>
            </a:pPr>
            <a:r>
              <a:rPr lang="es-AR" sz="2500" b="1" dirty="0" smtClean="0"/>
              <a:t>Exclusión. </a:t>
            </a:r>
          </a:p>
          <a:p>
            <a:pPr>
              <a:buClr>
                <a:srgbClr val="C00000"/>
              </a:buClr>
            </a:pPr>
            <a:r>
              <a:rPr lang="es-AR" sz="2500" dirty="0" smtClean="0"/>
              <a:t>Los asociados sólo pueden ser excluidos</a:t>
            </a:r>
          </a:p>
          <a:p>
            <a:r>
              <a:rPr lang="es-AR" sz="2500" dirty="0" smtClean="0"/>
              <a:t>por causas graves previstas en el estatuto. El procedimiento debe asegurar el derecho de defensa del afectado. Si la decisión de exclusión es adoptada por la comisión directiva, el asociado tiene derecho a la revisión por la asamblea que debe convocarse en el menor plazo legal o estatutariamente posible. El incumplimiento de estos requisitos compromete la responsabilidad de la comisión directiva.</a:t>
            </a:r>
            <a:endParaRPr lang="es-AR" sz="2500" dirty="0"/>
          </a:p>
        </p:txBody>
      </p:sp>
      <p:sp>
        <p:nvSpPr>
          <p:cNvPr id="3" name="2 Marcador de número de diapositiva"/>
          <p:cNvSpPr>
            <a:spLocks noGrp="1"/>
          </p:cNvSpPr>
          <p:nvPr>
            <p:ph type="sldNum" sz="quarter" idx="12"/>
          </p:nvPr>
        </p:nvSpPr>
        <p:spPr/>
        <p:txBody>
          <a:bodyPr/>
          <a:lstStyle/>
          <a:p>
            <a:fld id="{6BBD00AA-25B3-4CCE-89C9-C51F465908FD}" type="slidenum">
              <a:rPr lang="es-AR" smtClean="0"/>
              <a:pPr/>
              <a:t>40</a:t>
            </a:fld>
            <a:endParaRPr lang="es-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755576" y="692696"/>
            <a:ext cx="7416824" cy="4339650"/>
          </a:xfrm>
          <a:prstGeom prst="rect">
            <a:avLst/>
          </a:prstGeom>
        </p:spPr>
        <p:txBody>
          <a:bodyPr wrap="square">
            <a:spAutoFit/>
          </a:bodyPr>
          <a:lstStyle/>
          <a:p>
            <a:pPr algn="ctr"/>
            <a:r>
              <a:rPr lang="es-AR" sz="2800" u="sng" dirty="0" smtClean="0"/>
              <a:t>Artículo 181 Proyecto de Código Civil y Comercial</a:t>
            </a:r>
          </a:p>
          <a:p>
            <a:pPr algn="ctr"/>
            <a:endParaRPr lang="es-AR" sz="2000" u="sng" dirty="0" smtClean="0"/>
          </a:p>
          <a:p>
            <a:pPr>
              <a:buClr>
                <a:srgbClr val="C00000"/>
              </a:buClr>
              <a:buFont typeface="Courier New" pitchFamily="49" charset="0"/>
              <a:buChar char="o"/>
            </a:pPr>
            <a:r>
              <a:rPr lang="es-AR" sz="2500" b="1" dirty="0" smtClean="0"/>
              <a:t>Responsabilidad. </a:t>
            </a:r>
          </a:p>
          <a:p>
            <a:r>
              <a:rPr lang="es-AR" sz="2500" u="sng" dirty="0" smtClean="0"/>
              <a:t>Los asociados no responden en forma directa ni subsidiaria por las deudas de la asociación civil</a:t>
            </a:r>
            <a:r>
              <a:rPr lang="es-AR" sz="2500" dirty="0" smtClean="0"/>
              <a:t>. Su responsabilidad se limita al cumplimiento de los aportes comprometidos al constituirla o posteriormente y al de las cuotas y contribuciones a que estén obligados.</a:t>
            </a:r>
            <a:endParaRPr lang="es-AR" sz="2500" dirty="0"/>
          </a:p>
        </p:txBody>
      </p:sp>
      <p:sp>
        <p:nvSpPr>
          <p:cNvPr id="3" name="2 Marcador de número de diapositiva"/>
          <p:cNvSpPr>
            <a:spLocks noGrp="1"/>
          </p:cNvSpPr>
          <p:nvPr>
            <p:ph type="sldNum" sz="quarter" idx="12"/>
          </p:nvPr>
        </p:nvSpPr>
        <p:spPr/>
        <p:txBody>
          <a:bodyPr/>
          <a:lstStyle/>
          <a:p>
            <a:fld id="{6BBD00AA-25B3-4CCE-89C9-C51F465908FD}" type="slidenum">
              <a:rPr lang="es-AR" smtClean="0"/>
              <a:pPr/>
              <a:t>41</a:t>
            </a:fld>
            <a:endParaRPr lang="es-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899592" y="980728"/>
            <a:ext cx="7344816" cy="4416594"/>
          </a:xfrm>
          <a:prstGeom prst="rect">
            <a:avLst/>
          </a:prstGeom>
        </p:spPr>
        <p:txBody>
          <a:bodyPr wrap="square">
            <a:spAutoFit/>
          </a:bodyPr>
          <a:lstStyle/>
          <a:p>
            <a:pPr algn="ctr"/>
            <a:r>
              <a:rPr lang="es-AR" sz="2800" u="sng" dirty="0" smtClean="0"/>
              <a:t>Artículo 183 Proyecto de Código Civil y Comercial</a:t>
            </a:r>
          </a:p>
          <a:p>
            <a:endParaRPr lang="es-AR" u="sng" dirty="0" smtClean="0"/>
          </a:p>
          <a:p>
            <a:pPr>
              <a:buClr>
                <a:srgbClr val="C00000"/>
              </a:buClr>
              <a:buFont typeface="Courier New" pitchFamily="49" charset="0"/>
              <a:buChar char="o"/>
            </a:pPr>
            <a:r>
              <a:rPr lang="es-AR" dirty="0" smtClean="0"/>
              <a:t> </a:t>
            </a:r>
            <a:r>
              <a:rPr lang="es-AR" sz="2300" b="1" dirty="0" smtClean="0"/>
              <a:t>Disolución. </a:t>
            </a:r>
          </a:p>
          <a:p>
            <a:r>
              <a:rPr lang="es-AR" sz="2300" dirty="0" smtClean="0"/>
              <a:t>Las asociaciones civiles se disuelven por las causales generales de disolución de las personas jurídicas privadas y también por la reducción de su cantidad de asociados a un </a:t>
            </a:r>
            <a:r>
              <a:rPr lang="es-AR" sz="2300" u="sng" dirty="0" smtClean="0"/>
              <a:t>número inferior al total de miembros titulares y suplentes de su comisión directiva y órgano de fiscalización, si dentro de los seis meses no se restablece ese mínimo.</a:t>
            </a:r>
            <a:endParaRPr lang="es-AR" sz="2300" u="sng" dirty="0"/>
          </a:p>
        </p:txBody>
      </p:sp>
      <p:sp>
        <p:nvSpPr>
          <p:cNvPr id="3" name="2 Marcador de número de diapositiva"/>
          <p:cNvSpPr>
            <a:spLocks noGrp="1"/>
          </p:cNvSpPr>
          <p:nvPr>
            <p:ph type="sldNum" sz="quarter" idx="12"/>
          </p:nvPr>
        </p:nvSpPr>
        <p:spPr/>
        <p:txBody>
          <a:bodyPr/>
          <a:lstStyle/>
          <a:p>
            <a:fld id="{6BBD00AA-25B3-4CCE-89C9-C51F465908FD}" type="slidenum">
              <a:rPr lang="es-AR" smtClean="0"/>
              <a:pPr/>
              <a:t>42</a:t>
            </a:fld>
            <a:endParaRPr lang="es-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539552" y="476672"/>
            <a:ext cx="8280920" cy="5124480"/>
          </a:xfrm>
          <a:prstGeom prst="rect">
            <a:avLst/>
          </a:prstGeom>
        </p:spPr>
        <p:txBody>
          <a:bodyPr wrap="square">
            <a:spAutoFit/>
          </a:bodyPr>
          <a:lstStyle/>
          <a:p>
            <a:pPr algn="ctr"/>
            <a:r>
              <a:rPr lang="es-AR" sz="2800" u="sng" dirty="0" smtClean="0"/>
              <a:t>Artículo 185 Proyecto de Código Civil y Comercial </a:t>
            </a:r>
          </a:p>
          <a:p>
            <a:endParaRPr lang="es-AR" u="sng" dirty="0" smtClean="0"/>
          </a:p>
          <a:p>
            <a:pPr>
              <a:buClr>
                <a:srgbClr val="FF0000"/>
              </a:buClr>
              <a:buFont typeface="Courier New" pitchFamily="49" charset="0"/>
              <a:buChar char="o"/>
            </a:pPr>
            <a:r>
              <a:rPr lang="es-AR" dirty="0" smtClean="0"/>
              <a:t> </a:t>
            </a:r>
            <a:r>
              <a:rPr lang="es-AR" sz="2300" b="1" dirty="0" smtClean="0"/>
              <a:t>Procedimiento de liquidación. </a:t>
            </a:r>
          </a:p>
          <a:p>
            <a:r>
              <a:rPr lang="es-AR" sz="2300" dirty="0" smtClean="0"/>
              <a:t>El procedimiento de liquidación se rige por las disposiciones del estatuto y se lleva a cabo bajo la vigilancia del órgano de fiscalización.</a:t>
            </a:r>
          </a:p>
          <a:p>
            <a:r>
              <a:rPr lang="es-AR" sz="2300" dirty="0" smtClean="0"/>
              <a:t>Cualquiera sea la causal de disolución, el patrimonio resultante de la liquidación no se distribuye entre los asociados. En todos los casos debe darse el destino previsto en el </a:t>
            </a:r>
            <a:r>
              <a:rPr lang="es-AR" sz="2300" u="sng" dirty="0" smtClean="0"/>
              <a:t>estatuto</a:t>
            </a:r>
            <a:r>
              <a:rPr lang="es-AR" sz="2300" dirty="0" smtClean="0"/>
              <a:t> y, a falta de previsión, el remanente </a:t>
            </a:r>
            <a:r>
              <a:rPr lang="es-AR" sz="2300" u="sng" dirty="0" smtClean="0"/>
              <a:t>debe destinarse a otra asociación civil domiciliada en la República de objeto igual o similar a la liquidada.</a:t>
            </a:r>
            <a:endParaRPr lang="es-AR" sz="2300" u="sng" dirty="0"/>
          </a:p>
        </p:txBody>
      </p:sp>
      <p:sp>
        <p:nvSpPr>
          <p:cNvPr id="3" name="2 Marcador de número de diapositiva"/>
          <p:cNvSpPr>
            <a:spLocks noGrp="1"/>
          </p:cNvSpPr>
          <p:nvPr>
            <p:ph type="sldNum" sz="quarter" idx="12"/>
          </p:nvPr>
        </p:nvSpPr>
        <p:spPr/>
        <p:txBody>
          <a:bodyPr/>
          <a:lstStyle/>
          <a:p>
            <a:fld id="{6BBD00AA-25B3-4CCE-89C9-C51F465908FD}" type="slidenum">
              <a:rPr lang="es-AR" smtClean="0"/>
              <a:pPr/>
              <a:t>43</a:t>
            </a:fld>
            <a:endParaRPr lang="es-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Título"/>
          <p:cNvSpPr>
            <a:spLocks noGrp="1"/>
          </p:cNvSpPr>
          <p:nvPr>
            <p:ph type="title"/>
          </p:nvPr>
        </p:nvSpPr>
        <p:spPr/>
        <p:txBody>
          <a:bodyPr/>
          <a:lstStyle/>
          <a:p>
            <a:pPr algn="ctr"/>
            <a:r>
              <a:rPr lang="es-AR" sz="4000" dirty="0" smtClean="0">
                <a:solidFill>
                  <a:schemeClr val="tx1"/>
                </a:solidFill>
                <a:effectLst/>
              </a:rPr>
              <a:t>SIMPLE ASOCIACION</a:t>
            </a:r>
            <a:endParaRPr lang="es-AR" sz="4000" dirty="0">
              <a:solidFill>
                <a:schemeClr val="tx1"/>
              </a:solidFill>
              <a:effectLst/>
            </a:endParaRPr>
          </a:p>
        </p:txBody>
      </p:sp>
      <p:sp>
        <p:nvSpPr>
          <p:cNvPr id="4" name="3 Marcador de contenido"/>
          <p:cNvSpPr>
            <a:spLocks noGrp="1"/>
          </p:cNvSpPr>
          <p:nvPr>
            <p:ph sz="half" idx="1"/>
          </p:nvPr>
        </p:nvSpPr>
        <p:spPr>
          <a:xfrm>
            <a:off x="4788024" y="1628800"/>
            <a:ext cx="4038600" cy="3799304"/>
          </a:xfrm>
        </p:spPr>
        <p:txBody>
          <a:bodyPr>
            <a:normAutofit fontScale="32500" lnSpcReduction="20000"/>
          </a:bodyPr>
          <a:lstStyle/>
          <a:p>
            <a:pPr algn="ctr">
              <a:lnSpc>
                <a:spcPct val="110000"/>
              </a:lnSpc>
            </a:pPr>
            <a:r>
              <a:rPr lang="es-AR" sz="6200" u="sng" dirty="0" smtClean="0"/>
              <a:t>Artículo187. Proyecto de Código Civil y Comercial</a:t>
            </a:r>
          </a:p>
          <a:p>
            <a:pPr>
              <a:buNone/>
            </a:pPr>
            <a:endParaRPr lang="es-AR" sz="6200" dirty="0" smtClean="0"/>
          </a:p>
          <a:p>
            <a:pPr>
              <a:buNone/>
            </a:pPr>
            <a:r>
              <a:rPr lang="es-AR" sz="6200" dirty="0" smtClean="0"/>
              <a:t>    El </a:t>
            </a:r>
            <a:r>
              <a:rPr lang="es-AR" sz="6200" dirty="0"/>
              <a:t>acto constitutivo de </a:t>
            </a:r>
            <a:r>
              <a:rPr lang="es-AR" sz="6200" dirty="0" smtClean="0"/>
              <a:t>la simple </a:t>
            </a:r>
            <a:r>
              <a:rPr lang="es-AR" sz="6200" dirty="0"/>
              <a:t>asociación debe ser otorgado por instrumento público o </a:t>
            </a:r>
            <a:r>
              <a:rPr lang="es-AR" sz="6200" dirty="0" smtClean="0"/>
              <a:t>por </a:t>
            </a:r>
            <a:r>
              <a:rPr lang="es-AR" sz="6200" u="sng" dirty="0" smtClean="0"/>
              <a:t>instrumento </a:t>
            </a:r>
            <a:r>
              <a:rPr lang="es-AR" sz="6200" u="sng" dirty="0"/>
              <a:t>privado con firma certificada </a:t>
            </a:r>
            <a:r>
              <a:rPr lang="es-AR" sz="6200" dirty="0"/>
              <a:t>por escribano público. </a:t>
            </a:r>
            <a:r>
              <a:rPr lang="es-AR" sz="6200" dirty="0" smtClean="0"/>
              <a:t>Al nombre </a:t>
            </a:r>
            <a:r>
              <a:rPr lang="es-AR" sz="6200" dirty="0"/>
              <a:t>debe agregársele, antepuesto o pospuesto, el </a:t>
            </a:r>
            <a:r>
              <a:rPr lang="es-AR" sz="6200" dirty="0" smtClean="0"/>
              <a:t>aditamento "simple </a:t>
            </a:r>
            <a:r>
              <a:rPr lang="es-AR" sz="6200" dirty="0"/>
              <a:t>asociación" o "asociación simple"</a:t>
            </a:r>
          </a:p>
        </p:txBody>
      </p:sp>
      <p:sp>
        <p:nvSpPr>
          <p:cNvPr id="3" name="2 Marcador de contenido"/>
          <p:cNvSpPr>
            <a:spLocks noGrp="1"/>
          </p:cNvSpPr>
          <p:nvPr>
            <p:ph sz="half" idx="2"/>
          </p:nvPr>
        </p:nvSpPr>
        <p:spPr>
          <a:xfrm>
            <a:off x="467544" y="1628800"/>
            <a:ext cx="4038600" cy="4526280"/>
          </a:xfrm>
        </p:spPr>
        <p:txBody>
          <a:bodyPr>
            <a:noAutofit/>
          </a:bodyPr>
          <a:lstStyle/>
          <a:p>
            <a:pPr algn="ctr"/>
            <a:r>
              <a:rPr lang="es-AR" sz="2000" u="sng" dirty="0" smtClean="0"/>
              <a:t>Artículo 46 CC</a:t>
            </a:r>
          </a:p>
          <a:p>
            <a:endParaRPr lang="es-AR" sz="1600" dirty="0" smtClean="0"/>
          </a:p>
          <a:p>
            <a:pPr>
              <a:buNone/>
            </a:pPr>
            <a:r>
              <a:rPr lang="es-AR" sz="1600" dirty="0" smtClean="0"/>
              <a:t>     </a:t>
            </a:r>
            <a:r>
              <a:rPr lang="es-AR" sz="1400" dirty="0"/>
              <a:t>Las asociaciones que </a:t>
            </a:r>
            <a:r>
              <a:rPr lang="es-AR" sz="1400" u="sng" dirty="0"/>
              <a:t>no tienen existencia legal como personas jurídicas</a:t>
            </a:r>
            <a:r>
              <a:rPr lang="es-AR" sz="1400" dirty="0"/>
              <a:t>, serán consideradas como simples asociaciones civiles o religiosas, según el fin de su instituto. </a:t>
            </a:r>
            <a:r>
              <a:rPr lang="es-AR" sz="1400" u="sng" dirty="0"/>
              <a:t>Son sujetos de derecho</a:t>
            </a:r>
            <a:r>
              <a:rPr lang="es-AR" sz="1400" dirty="0"/>
              <a:t>, siempre que la constitución y designación de autoridades se acredite por escritura pública o instrumentos privados de autenticidad certificada por escribano público. De lo contrario, todos los miembros fundadores de la asociación y sus administradores asumen responsabilidad solidaria por los actos de ésta. Supletoriamente regirán a las asociaciones a que este artículo se refiere las normas de la sociedad civil.</a:t>
            </a:r>
          </a:p>
        </p:txBody>
      </p:sp>
      <p:sp>
        <p:nvSpPr>
          <p:cNvPr id="9" name="8 Marcador de número de diapositiva"/>
          <p:cNvSpPr>
            <a:spLocks noGrp="1"/>
          </p:cNvSpPr>
          <p:nvPr>
            <p:ph type="sldNum" sz="quarter" idx="12"/>
          </p:nvPr>
        </p:nvSpPr>
        <p:spPr/>
        <p:txBody>
          <a:bodyPr/>
          <a:lstStyle/>
          <a:p>
            <a:fld id="{6BBD00AA-25B3-4CCE-89C9-C51F465908FD}" type="slidenum">
              <a:rPr lang="es-AR" smtClean="0"/>
              <a:pPr/>
              <a:t>44</a:t>
            </a:fld>
            <a:endParaRPr lang="es-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1187624" y="1052736"/>
            <a:ext cx="7056784" cy="4339650"/>
          </a:xfrm>
          <a:prstGeom prst="rect">
            <a:avLst/>
          </a:prstGeom>
        </p:spPr>
        <p:txBody>
          <a:bodyPr wrap="square">
            <a:spAutoFit/>
          </a:bodyPr>
          <a:lstStyle/>
          <a:p>
            <a:pPr algn="ctr"/>
            <a:r>
              <a:rPr lang="es-AR" sz="2800" u="sng" dirty="0" smtClean="0"/>
              <a:t>Artículo 188 Proyecto de Código Civil y Comercial </a:t>
            </a:r>
          </a:p>
          <a:p>
            <a:pPr algn="ctr"/>
            <a:endParaRPr lang="es-AR" sz="2000" u="sng" dirty="0" smtClean="0"/>
          </a:p>
          <a:p>
            <a:pPr>
              <a:buClr>
                <a:srgbClr val="C00000"/>
              </a:buClr>
              <a:buFont typeface="Courier New" pitchFamily="49" charset="0"/>
              <a:buChar char="o"/>
            </a:pPr>
            <a:r>
              <a:rPr lang="es-AR" sz="2500" b="1" dirty="0" smtClean="0"/>
              <a:t>Ley aplicable. Reenvío. </a:t>
            </a:r>
          </a:p>
          <a:p>
            <a:r>
              <a:rPr lang="es-AR" sz="2500" dirty="0" smtClean="0"/>
              <a:t>Las simples asociaciones se</a:t>
            </a:r>
          </a:p>
          <a:p>
            <a:r>
              <a:rPr lang="es-AR" sz="2500" dirty="0" smtClean="0"/>
              <a:t>rigen en cuanto a su acto constitutivo, gobierno, administración,</a:t>
            </a:r>
          </a:p>
          <a:p>
            <a:r>
              <a:rPr lang="es-AR" sz="2500" dirty="0" smtClean="0"/>
              <a:t>socios, órgano de fiscalización y funcionamiento por lo dispuesto para las asociaciones civiles y las disposiciones especiales de este Capítulo.</a:t>
            </a:r>
            <a:endParaRPr lang="es-AR" sz="2500" dirty="0"/>
          </a:p>
        </p:txBody>
      </p:sp>
      <p:sp>
        <p:nvSpPr>
          <p:cNvPr id="3" name="2 Marcador de número de diapositiva"/>
          <p:cNvSpPr>
            <a:spLocks noGrp="1"/>
          </p:cNvSpPr>
          <p:nvPr>
            <p:ph type="sldNum" sz="quarter" idx="12"/>
          </p:nvPr>
        </p:nvSpPr>
        <p:spPr/>
        <p:txBody>
          <a:bodyPr/>
          <a:lstStyle/>
          <a:p>
            <a:fld id="{6BBD00AA-25B3-4CCE-89C9-C51F465908FD}" type="slidenum">
              <a:rPr lang="es-AR" smtClean="0"/>
              <a:pPr/>
              <a:t>45</a:t>
            </a:fld>
            <a:endParaRPr lang="es-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1475656" y="1412776"/>
            <a:ext cx="6624736" cy="3046988"/>
          </a:xfrm>
          <a:prstGeom prst="rect">
            <a:avLst/>
          </a:prstGeom>
        </p:spPr>
        <p:txBody>
          <a:bodyPr wrap="square">
            <a:spAutoFit/>
          </a:bodyPr>
          <a:lstStyle/>
          <a:p>
            <a:pPr algn="ctr"/>
            <a:r>
              <a:rPr lang="es-AR" sz="2800" u="sng" dirty="0" smtClean="0"/>
              <a:t>Artículo 189  Proyecto de Código Civil y Comercial</a:t>
            </a:r>
          </a:p>
          <a:p>
            <a:endParaRPr lang="es-AR" u="sng" dirty="0" smtClean="0"/>
          </a:p>
          <a:p>
            <a:endParaRPr lang="es-AR" u="sng" dirty="0" smtClean="0"/>
          </a:p>
          <a:p>
            <a:pPr>
              <a:buClr>
                <a:srgbClr val="C00000"/>
              </a:buClr>
              <a:buFont typeface="Courier New" pitchFamily="49" charset="0"/>
              <a:buChar char="o"/>
            </a:pPr>
            <a:r>
              <a:rPr lang="es-AR" sz="2500" b="1" dirty="0" smtClean="0"/>
              <a:t>Existencia. </a:t>
            </a:r>
          </a:p>
          <a:p>
            <a:r>
              <a:rPr lang="es-AR" sz="2500" dirty="0" smtClean="0"/>
              <a:t>La simple asociación comienza su existencia como persona jurídica a partir de la fecha del acto constitutivo.</a:t>
            </a:r>
            <a:endParaRPr lang="es-AR" sz="2500" dirty="0"/>
          </a:p>
        </p:txBody>
      </p:sp>
      <p:sp>
        <p:nvSpPr>
          <p:cNvPr id="3" name="2 Marcador de número de diapositiva"/>
          <p:cNvSpPr>
            <a:spLocks noGrp="1"/>
          </p:cNvSpPr>
          <p:nvPr>
            <p:ph type="sldNum" sz="quarter" idx="12"/>
          </p:nvPr>
        </p:nvSpPr>
        <p:spPr/>
        <p:txBody>
          <a:bodyPr/>
          <a:lstStyle/>
          <a:p>
            <a:fld id="{6BBD00AA-25B3-4CCE-89C9-C51F465908FD}" type="slidenum">
              <a:rPr lang="es-AR" smtClean="0"/>
              <a:pPr/>
              <a:t>46</a:t>
            </a:fld>
            <a:endParaRPr lang="es-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467544" y="836712"/>
            <a:ext cx="8352928" cy="5478423"/>
          </a:xfrm>
          <a:prstGeom prst="rect">
            <a:avLst/>
          </a:prstGeom>
        </p:spPr>
        <p:txBody>
          <a:bodyPr wrap="square">
            <a:spAutoFit/>
          </a:bodyPr>
          <a:lstStyle/>
          <a:p>
            <a:pPr algn="ctr"/>
            <a:r>
              <a:rPr lang="es-AR" sz="2800" u="sng" dirty="0" smtClean="0"/>
              <a:t>Artículo 190  Proyecto de Código Civil y Comercial</a:t>
            </a:r>
          </a:p>
          <a:p>
            <a:pPr algn="ctr"/>
            <a:endParaRPr lang="es-AR" u="sng" dirty="0" smtClean="0"/>
          </a:p>
          <a:p>
            <a:pPr algn="just">
              <a:buClr>
                <a:srgbClr val="C00000"/>
              </a:buClr>
              <a:buFont typeface="Courier New" pitchFamily="49" charset="0"/>
              <a:buChar char="o"/>
            </a:pPr>
            <a:r>
              <a:rPr lang="es-AR" sz="2300" b="1" dirty="0" smtClean="0"/>
              <a:t>Prescindencia de órgano de fiscalización. </a:t>
            </a:r>
          </a:p>
          <a:p>
            <a:pPr algn="just"/>
            <a:r>
              <a:rPr lang="es-AR" sz="2300" u="sng" dirty="0" smtClean="0"/>
              <a:t>Las simples asociaciones con menos de veinte asociados pueden prescindir del órgano de fiscalización; subsiste la obligación de certificación de sus estados contables.</a:t>
            </a:r>
          </a:p>
          <a:p>
            <a:pPr algn="just"/>
            <a:r>
              <a:rPr lang="es-AR" sz="2300" dirty="0" smtClean="0"/>
              <a:t>Si se prescinde del órgano de fiscalización, todo miembro, aun excluido de la gestión, tiene derecho a informarse sobre el estado de los asuntos y de consultar sus libros y registros. La cláusula en contrario se tiene por no escrita.</a:t>
            </a:r>
          </a:p>
          <a:p>
            <a:pPr algn="ctr"/>
            <a:endParaRPr lang="es-AR" sz="2300" b="1" dirty="0" smtClean="0"/>
          </a:p>
          <a:p>
            <a:pPr algn="ctr"/>
            <a:r>
              <a:rPr lang="es-AR" sz="2300" b="1" dirty="0" smtClean="0"/>
              <a:t>Ídem “Cruzado Rioplatense”</a:t>
            </a:r>
            <a:endParaRPr lang="es-AR" sz="2300" b="1" dirty="0"/>
          </a:p>
        </p:txBody>
      </p:sp>
      <p:sp>
        <p:nvSpPr>
          <p:cNvPr id="3" name="2 Marcador de número de diapositiva"/>
          <p:cNvSpPr>
            <a:spLocks noGrp="1"/>
          </p:cNvSpPr>
          <p:nvPr>
            <p:ph type="sldNum" sz="quarter" idx="12"/>
          </p:nvPr>
        </p:nvSpPr>
        <p:spPr/>
        <p:txBody>
          <a:bodyPr/>
          <a:lstStyle/>
          <a:p>
            <a:fld id="{6BBD00AA-25B3-4CCE-89C9-C51F465908FD}" type="slidenum">
              <a:rPr lang="es-AR" smtClean="0"/>
              <a:pPr/>
              <a:t>47</a:t>
            </a:fld>
            <a:endParaRPr lang="es-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467544" y="404664"/>
            <a:ext cx="8424936" cy="5986254"/>
          </a:xfrm>
          <a:prstGeom prst="rect">
            <a:avLst/>
          </a:prstGeom>
        </p:spPr>
        <p:txBody>
          <a:bodyPr wrap="square">
            <a:spAutoFit/>
          </a:bodyPr>
          <a:lstStyle/>
          <a:p>
            <a:pPr algn="ctr"/>
            <a:r>
              <a:rPr lang="es-AR" sz="2800" u="sng" dirty="0" smtClean="0"/>
              <a:t>Artículo 191 Proyecto de Código Civil y Comercial</a:t>
            </a:r>
          </a:p>
          <a:p>
            <a:pPr algn="ctr"/>
            <a:endParaRPr lang="es-AR" sz="2800" u="sng" dirty="0" smtClean="0"/>
          </a:p>
          <a:p>
            <a:pPr>
              <a:buClr>
                <a:srgbClr val="C00000"/>
              </a:buClr>
              <a:buFont typeface="Courier New" pitchFamily="49" charset="0"/>
              <a:buChar char="o"/>
            </a:pPr>
            <a:r>
              <a:rPr lang="es-AR" sz="2300" b="1" dirty="0" smtClean="0"/>
              <a:t>Insolvencia</a:t>
            </a:r>
            <a:r>
              <a:rPr lang="es-AR" sz="2300" dirty="0" smtClean="0"/>
              <a:t>.</a:t>
            </a:r>
          </a:p>
          <a:p>
            <a:r>
              <a:rPr lang="es-AR" sz="2300" dirty="0" smtClean="0"/>
              <a:t>En caso de insuficiencia de los bienes</a:t>
            </a:r>
          </a:p>
          <a:p>
            <a:r>
              <a:rPr lang="es-AR" sz="2300" dirty="0" smtClean="0"/>
              <a:t>de la asociación simple, el administrador y todo miembro que administra de hecho los asuntos de la asociación es solidariamente responsable de las obligaciones de la simple asociación que resultan</a:t>
            </a:r>
          </a:p>
          <a:p>
            <a:r>
              <a:rPr lang="es-AR" sz="2300" dirty="0" smtClean="0"/>
              <a:t>de decisiones que han suscripto durante su administración. Los bienes personales de cada una de esas personas no pueden ser afectados al pago de las deudas de la asociación, sino después de haber satisfecho a sus acreedores individuales.</a:t>
            </a:r>
          </a:p>
          <a:p>
            <a:endParaRPr lang="es-AR" sz="2300" b="1" dirty="0" smtClean="0"/>
          </a:p>
          <a:p>
            <a:pPr algn="ctr"/>
            <a:r>
              <a:rPr lang="es-AR" sz="2300" b="1" dirty="0" smtClean="0"/>
              <a:t>¿Nuevo causal de extensión de quiebra?</a:t>
            </a:r>
            <a:endParaRPr lang="es-AR" sz="2300" b="1" dirty="0"/>
          </a:p>
        </p:txBody>
      </p:sp>
      <p:sp>
        <p:nvSpPr>
          <p:cNvPr id="3" name="2 Marcador de número de diapositiva"/>
          <p:cNvSpPr>
            <a:spLocks noGrp="1"/>
          </p:cNvSpPr>
          <p:nvPr>
            <p:ph type="sldNum" sz="quarter" idx="12"/>
          </p:nvPr>
        </p:nvSpPr>
        <p:spPr/>
        <p:txBody>
          <a:bodyPr/>
          <a:lstStyle/>
          <a:p>
            <a:fld id="{6BBD00AA-25B3-4CCE-89C9-C51F465908FD}" type="slidenum">
              <a:rPr lang="es-AR" smtClean="0"/>
              <a:pPr/>
              <a:t>48</a:t>
            </a:fld>
            <a:endParaRPr lang="es-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899592" y="1052736"/>
            <a:ext cx="7488832" cy="3924151"/>
          </a:xfrm>
          <a:prstGeom prst="rect">
            <a:avLst/>
          </a:prstGeom>
        </p:spPr>
        <p:txBody>
          <a:bodyPr wrap="square">
            <a:spAutoFit/>
          </a:bodyPr>
          <a:lstStyle/>
          <a:p>
            <a:pPr algn="ctr"/>
            <a:r>
              <a:rPr lang="es-AR" sz="2800" u="sng" dirty="0" smtClean="0"/>
              <a:t>Artículo 192 Proyecto de Código Civil y Comercial</a:t>
            </a:r>
          </a:p>
          <a:p>
            <a:endParaRPr lang="es-AR" u="sng" dirty="0" smtClean="0"/>
          </a:p>
          <a:p>
            <a:pPr>
              <a:buClr>
                <a:srgbClr val="C00000"/>
              </a:buClr>
              <a:buFont typeface="Courier New" pitchFamily="49" charset="0"/>
              <a:buChar char="o"/>
            </a:pPr>
            <a:r>
              <a:rPr lang="es-AR" sz="2500" b="1" dirty="0" smtClean="0"/>
              <a:t>Responsabilidad de los miembros. </a:t>
            </a:r>
          </a:p>
          <a:p>
            <a:r>
              <a:rPr lang="es-AR" sz="2500" dirty="0" smtClean="0"/>
              <a:t>El fundador o asociado que no intervino en la administración de la simple asociación</a:t>
            </a:r>
          </a:p>
          <a:p>
            <a:r>
              <a:rPr lang="es-AR" sz="2500" dirty="0" smtClean="0"/>
              <a:t>no está obligado por las deudas de ella, sino hasta la concurrencia de</a:t>
            </a:r>
          </a:p>
          <a:p>
            <a:r>
              <a:rPr lang="es-AR" sz="2500" dirty="0" smtClean="0"/>
              <a:t>la contribución prometida o de las cuotas impagas.</a:t>
            </a:r>
            <a:endParaRPr lang="es-AR" sz="2500" dirty="0"/>
          </a:p>
        </p:txBody>
      </p:sp>
      <p:sp>
        <p:nvSpPr>
          <p:cNvPr id="3" name="2 Marcador de número de diapositiva"/>
          <p:cNvSpPr>
            <a:spLocks noGrp="1"/>
          </p:cNvSpPr>
          <p:nvPr>
            <p:ph type="sldNum" sz="quarter" idx="12"/>
          </p:nvPr>
        </p:nvSpPr>
        <p:spPr/>
        <p:txBody>
          <a:bodyPr/>
          <a:lstStyle/>
          <a:p>
            <a:fld id="{6BBD00AA-25B3-4CCE-89C9-C51F465908FD}" type="slidenum">
              <a:rPr lang="es-AR" smtClean="0"/>
              <a:pPr/>
              <a:t>49</a:t>
            </a:fld>
            <a:endParaRPr lang="es-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half" idx="4294967295"/>
          </p:nvPr>
        </p:nvSpPr>
        <p:spPr>
          <a:xfrm>
            <a:off x="642910" y="1785926"/>
            <a:ext cx="7929618" cy="4500594"/>
          </a:xfrm>
        </p:spPr>
        <p:txBody>
          <a:bodyPr>
            <a:noAutofit/>
          </a:bodyPr>
          <a:lstStyle/>
          <a:p>
            <a:pPr algn="ctr"/>
            <a:endParaRPr lang="es-AR" sz="2000" u="sng" dirty="0" smtClean="0"/>
          </a:p>
          <a:p>
            <a:pPr algn="ctr"/>
            <a:r>
              <a:rPr lang="es-AR" sz="2300" u="sng" dirty="0" smtClean="0"/>
              <a:t>Artículo 45 CC</a:t>
            </a:r>
          </a:p>
          <a:p>
            <a:endParaRPr lang="es-AR" sz="1800" u="sng" dirty="0" smtClean="0"/>
          </a:p>
          <a:p>
            <a:pPr>
              <a:buNone/>
            </a:pPr>
            <a:r>
              <a:rPr lang="es-AR" sz="1800" dirty="0"/>
              <a:t> </a:t>
            </a:r>
            <a:r>
              <a:rPr lang="es-AR" sz="1800" dirty="0" smtClean="0"/>
              <a:t>    Comienza </a:t>
            </a:r>
            <a:r>
              <a:rPr lang="es-AR" sz="1800" dirty="0"/>
              <a:t>la existencia de las corporaciones, asociaciones, establecimientos, etcétera., con el carácter de personas jurídicas, </a:t>
            </a:r>
            <a:r>
              <a:rPr lang="es-AR" sz="1800" u="sng" dirty="0"/>
              <a:t>desde el día en que fuesen autorizadas por la ley o por el Gobierno, </a:t>
            </a:r>
            <a:r>
              <a:rPr lang="es-AR" sz="1800" dirty="0"/>
              <a:t>con aprobación de sus estatutos, y confirmación de los prelados en la parte religiosa</a:t>
            </a:r>
            <a:r>
              <a:rPr lang="es-AR" sz="1800" dirty="0" smtClean="0"/>
              <a:t>.</a:t>
            </a:r>
          </a:p>
          <a:p>
            <a:pPr>
              <a:buNone/>
            </a:pPr>
            <a:endParaRPr lang="es-AR" sz="1800" u="sng" dirty="0" smtClean="0"/>
          </a:p>
          <a:p>
            <a:pPr algn="ctr"/>
            <a:r>
              <a:rPr lang="es-AR" sz="2300" u="sng" dirty="0" smtClean="0"/>
              <a:t>Articulo 47 CC</a:t>
            </a:r>
          </a:p>
          <a:p>
            <a:pPr algn="ctr"/>
            <a:endParaRPr lang="es-AR" sz="1800" u="sng" dirty="0" smtClean="0"/>
          </a:p>
          <a:p>
            <a:r>
              <a:rPr lang="es-AR" sz="1800" dirty="0" smtClean="0"/>
              <a:t>En los casos en que la autorización legal de los establecimientos fuese posterior a su fundación, </a:t>
            </a:r>
            <a:r>
              <a:rPr lang="es-AR" sz="1800" u="sng" dirty="0" smtClean="0"/>
              <a:t>quedará legitimada su existencia como persona jurídica, con efecto retroactivo al tiempo en que se verificó la fundación</a:t>
            </a:r>
            <a:endParaRPr lang="es-AR" sz="1800" u="sng" dirty="0"/>
          </a:p>
        </p:txBody>
      </p:sp>
      <p:sp>
        <p:nvSpPr>
          <p:cNvPr id="6" name="5 Marcador de contenido"/>
          <p:cNvSpPr>
            <a:spLocks noGrp="1"/>
          </p:cNvSpPr>
          <p:nvPr>
            <p:ph sz="half" idx="4294967295"/>
          </p:nvPr>
        </p:nvSpPr>
        <p:spPr>
          <a:xfrm>
            <a:off x="1714480" y="571480"/>
            <a:ext cx="5786478" cy="1000132"/>
          </a:xfrm>
        </p:spPr>
        <p:txBody>
          <a:bodyPr>
            <a:normAutofit/>
          </a:bodyPr>
          <a:lstStyle/>
          <a:p>
            <a:pPr algn="ctr">
              <a:buNone/>
            </a:pPr>
            <a:r>
              <a:rPr lang="es-AR" sz="2500" u="sng" dirty="0" smtClean="0"/>
              <a:t>Principio</a:t>
            </a:r>
            <a:r>
              <a:rPr lang="es-AR" sz="2500" dirty="0" smtClean="0"/>
              <a:t>         </a:t>
            </a:r>
            <a:r>
              <a:rPr lang="es-AR" sz="2500" u="sng" dirty="0" smtClean="0"/>
              <a:t>desde que fuesen autorizadas</a:t>
            </a:r>
            <a:endParaRPr lang="es-AR" sz="2500" u="sng" dirty="0"/>
          </a:p>
        </p:txBody>
      </p:sp>
      <p:sp>
        <p:nvSpPr>
          <p:cNvPr id="4" name="3 Marcador de número de diapositiva"/>
          <p:cNvSpPr>
            <a:spLocks noGrp="1"/>
          </p:cNvSpPr>
          <p:nvPr>
            <p:ph type="sldNum" sz="quarter" idx="12"/>
          </p:nvPr>
        </p:nvSpPr>
        <p:spPr/>
        <p:txBody>
          <a:bodyPr/>
          <a:lstStyle/>
          <a:p>
            <a:fld id="{6BBD00AA-25B3-4CCE-89C9-C51F465908FD}" type="slidenum">
              <a:rPr lang="es-AR" smtClean="0"/>
              <a:pPr/>
              <a:t>5</a:t>
            </a:fld>
            <a:endParaRPr lang="es-AR"/>
          </a:p>
        </p:txBody>
      </p:sp>
      <p:cxnSp>
        <p:nvCxnSpPr>
          <p:cNvPr id="11" name="10 Conector recto de flecha"/>
          <p:cNvCxnSpPr/>
          <p:nvPr/>
        </p:nvCxnSpPr>
        <p:spPr>
          <a:xfrm>
            <a:off x="3571868" y="857232"/>
            <a:ext cx="642942" cy="1588"/>
          </a:xfrm>
          <a:prstGeom prst="straightConnector1">
            <a:avLst/>
          </a:prstGeom>
          <a:ln w="41275">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p:txBody>
          <a:bodyPr/>
          <a:lstStyle/>
          <a:p>
            <a:fld id="{6BBD00AA-25B3-4CCE-89C9-C51F465908FD}" type="slidenum">
              <a:rPr lang="es-AR" smtClean="0"/>
              <a:pPr/>
              <a:t>6</a:t>
            </a:fld>
            <a:endParaRPr lang="es-AR"/>
          </a:p>
        </p:txBody>
      </p:sp>
      <p:sp>
        <p:nvSpPr>
          <p:cNvPr id="3" name="2 Rectángulo"/>
          <p:cNvSpPr/>
          <p:nvPr/>
        </p:nvSpPr>
        <p:spPr>
          <a:xfrm>
            <a:off x="1142976" y="928670"/>
            <a:ext cx="6858048" cy="4816703"/>
          </a:xfrm>
          <a:prstGeom prst="rect">
            <a:avLst/>
          </a:prstGeom>
        </p:spPr>
        <p:txBody>
          <a:bodyPr wrap="square">
            <a:spAutoFit/>
          </a:bodyPr>
          <a:lstStyle/>
          <a:p>
            <a:pPr algn="ctr"/>
            <a:r>
              <a:rPr lang="es-AR" sz="2700" u="sng" dirty="0" smtClean="0"/>
              <a:t>Principio</a:t>
            </a:r>
            <a:r>
              <a:rPr lang="es-AR" sz="2700" dirty="0" smtClean="0"/>
              <a:t>      </a:t>
            </a:r>
            <a:r>
              <a:rPr lang="es-AR" sz="2500" u="sng" dirty="0" smtClean="0"/>
              <a:t>Constitución</a:t>
            </a:r>
          </a:p>
          <a:p>
            <a:pPr algn="ctr"/>
            <a:endParaRPr lang="es-AR" sz="2400" u="sng" dirty="0" smtClean="0"/>
          </a:p>
          <a:p>
            <a:pPr algn="ctr"/>
            <a:endParaRPr lang="es-AR" sz="2400" u="sng" dirty="0" smtClean="0"/>
          </a:p>
          <a:p>
            <a:pPr algn="ctr"/>
            <a:endParaRPr lang="es-AR" sz="2400" u="sng" dirty="0" smtClean="0"/>
          </a:p>
          <a:p>
            <a:pPr algn="ctr"/>
            <a:r>
              <a:rPr lang="es-AR" sz="2500" u="sng" dirty="0" smtClean="0"/>
              <a:t>Artículo 142 Proyecto de Código Civil y Comercial</a:t>
            </a:r>
            <a:r>
              <a:rPr lang="es-AR" sz="2500" dirty="0" smtClean="0"/>
              <a:t>.</a:t>
            </a:r>
          </a:p>
          <a:p>
            <a:endParaRPr lang="es-AR" dirty="0" smtClean="0"/>
          </a:p>
          <a:p>
            <a:pPr algn="just">
              <a:buNone/>
            </a:pPr>
            <a:r>
              <a:rPr lang="es-AR" dirty="0" smtClean="0"/>
              <a:t> </a:t>
            </a:r>
            <a:r>
              <a:rPr lang="es-AR" sz="2000" b="1" dirty="0" smtClean="0"/>
              <a:t>Comienzo de la existencia</a:t>
            </a:r>
            <a:r>
              <a:rPr lang="es-AR" sz="2000" dirty="0" smtClean="0"/>
              <a:t>.</a:t>
            </a:r>
          </a:p>
          <a:p>
            <a:pPr algn="just">
              <a:buNone/>
            </a:pPr>
            <a:r>
              <a:rPr lang="es-AR" sz="2000" dirty="0" smtClean="0"/>
              <a:t> La existencia de la persona jurídica privada </a:t>
            </a:r>
            <a:r>
              <a:rPr lang="es-AR" sz="2000" u="sng" dirty="0" smtClean="0"/>
              <a:t>comienza desde su constitución</a:t>
            </a:r>
            <a:r>
              <a:rPr lang="es-AR" sz="2000" dirty="0" smtClean="0"/>
              <a:t>. No necesita autorización legal para funcionar, </a:t>
            </a:r>
            <a:r>
              <a:rPr lang="es-AR" sz="2000" u="sng" dirty="0" smtClean="0"/>
              <a:t>excepto disposición legal en contrario</a:t>
            </a:r>
            <a:r>
              <a:rPr lang="es-AR" sz="2000" dirty="0" smtClean="0"/>
              <a:t>. En los casos en que se requiere autorización estatal, </a:t>
            </a:r>
            <a:r>
              <a:rPr lang="es-AR" sz="2000" u="sng" dirty="0" smtClean="0"/>
              <a:t>la persona jurídica no puede funcionar antes de obtenerla</a:t>
            </a:r>
            <a:r>
              <a:rPr lang="es-AR" sz="2000" dirty="0" smtClean="0"/>
              <a:t>.</a:t>
            </a:r>
            <a:endParaRPr lang="es-AR" sz="2000" dirty="0"/>
          </a:p>
        </p:txBody>
      </p:sp>
      <p:cxnSp>
        <p:nvCxnSpPr>
          <p:cNvPr id="8" name="7 Conector recto de flecha"/>
          <p:cNvCxnSpPr/>
          <p:nvPr/>
        </p:nvCxnSpPr>
        <p:spPr>
          <a:xfrm>
            <a:off x="4071934" y="1214422"/>
            <a:ext cx="428628" cy="1588"/>
          </a:xfrm>
          <a:prstGeom prst="straightConnector1">
            <a:avLst/>
          </a:prstGeom>
          <a:ln w="41275">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arcador de número de diapositiva"/>
          <p:cNvSpPr>
            <a:spLocks noGrp="1"/>
          </p:cNvSpPr>
          <p:nvPr>
            <p:ph type="sldNum" sz="quarter" idx="12"/>
          </p:nvPr>
        </p:nvSpPr>
        <p:spPr/>
        <p:txBody>
          <a:bodyPr/>
          <a:lstStyle/>
          <a:p>
            <a:fld id="{6BBD00AA-25B3-4CCE-89C9-C51F465908FD}" type="slidenum">
              <a:rPr lang="es-AR" smtClean="0"/>
              <a:pPr/>
              <a:t>7</a:t>
            </a:fld>
            <a:endParaRPr lang="es-AR"/>
          </a:p>
        </p:txBody>
      </p:sp>
      <p:sp>
        <p:nvSpPr>
          <p:cNvPr id="6" name="5 Rectángulo"/>
          <p:cNvSpPr/>
          <p:nvPr/>
        </p:nvSpPr>
        <p:spPr>
          <a:xfrm>
            <a:off x="683568" y="476672"/>
            <a:ext cx="3384376" cy="6078587"/>
          </a:xfrm>
          <a:prstGeom prst="rect">
            <a:avLst/>
          </a:prstGeom>
        </p:spPr>
        <p:txBody>
          <a:bodyPr wrap="square">
            <a:spAutoFit/>
          </a:bodyPr>
          <a:lstStyle/>
          <a:p>
            <a:pPr algn="ctr"/>
            <a:r>
              <a:rPr lang="es-AR" sz="2700" u="sng" dirty="0" smtClean="0"/>
              <a:t>Art. 39 CC</a:t>
            </a:r>
          </a:p>
          <a:p>
            <a:pPr algn="ctr"/>
            <a:endParaRPr lang="es-AR" sz="2000" u="sng" dirty="0" smtClean="0"/>
          </a:p>
          <a:p>
            <a:r>
              <a:rPr lang="es-AR" dirty="0" smtClean="0"/>
              <a:t> </a:t>
            </a:r>
            <a:r>
              <a:rPr lang="es-AR" sz="1900" dirty="0" smtClean="0"/>
              <a:t>Las corporaciones, asociaciones, etcétera, serán consideradas como personas enteramente distintas de sus miembros. Los bienes que pertenezcan a la asociación, no pertenecen a ninguno de sus miembros; y ninguno de sus miembros, ni todos ellos, están obligados a satisfacer las deudas de la corporación, si expresamente no se hubiesen obligado como fiadores, o mancomunado con ella.</a:t>
            </a:r>
            <a:endParaRPr lang="es-AR" sz="1900" dirty="0"/>
          </a:p>
        </p:txBody>
      </p:sp>
      <p:sp>
        <p:nvSpPr>
          <p:cNvPr id="7" name="6 Rectángulo"/>
          <p:cNvSpPr/>
          <p:nvPr/>
        </p:nvSpPr>
        <p:spPr>
          <a:xfrm>
            <a:off x="4716016" y="764704"/>
            <a:ext cx="4067944" cy="4816703"/>
          </a:xfrm>
          <a:prstGeom prst="rect">
            <a:avLst/>
          </a:prstGeom>
        </p:spPr>
        <p:txBody>
          <a:bodyPr wrap="square">
            <a:spAutoFit/>
          </a:bodyPr>
          <a:lstStyle/>
          <a:p>
            <a:pPr algn="ctr"/>
            <a:r>
              <a:rPr lang="es-AR" sz="2700" u="sng" dirty="0" smtClean="0"/>
              <a:t>Artículo 143 Proyecto de Código Civil y Comercial</a:t>
            </a:r>
          </a:p>
          <a:p>
            <a:pPr algn="ctr"/>
            <a:endParaRPr lang="es-AR" dirty="0" smtClean="0"/>
          </a:p>
          <a:p>
            <a:pPr algn="ctr"/>
            <a:endParaRPr lang="es-AR" dirty="0" smtClean="0"/>
          </a:p>
          <a:p>
            <a:pPr>
              <a:buClr>
                <a:srgbClr val="C00000"/>
              </a:buClr>
              <a:buFont typeface="Courier New" pitchFamily="49" charset="0"/>
              <a:buChar char="o"/>
            </a:pPr>
            <a:r>
              <a:rPr lang="es-AR" sz="1900" b="1" dirty="0" smtClean="0"/>
              <a:t>Personalidad diferenciada </a:t>
            </a:r>
          </a:p>
          <a:p>
            <a:r>
              <a:rPr lang="es-AR" sz="1900" dirty="0" smtClean="0"/>
              <a:t>La persona jurídica tiene</a:t>
            </a:r>
          </a:p>
          <a:p>
            <a:r>
              <a:rPr lang="es-AR" sz="1900" dirty="0" smtClean="0"/>
              <a:t>una personalidad distinta de la de sus miembros.</a:t>
            </a:r>
          </a:p>
          <a:p>
            <a:r>
              <a:rPr lang="es-AR" sz="1900" dirty="0" smtClean="0"/>
              <a:t>Los miembros no responden por </a:t>
            </a:r>
            <a:r>
              <a:rPr lang="es-AR" sz="1900" b="1" u="sng" dirty="0" smtClean="0"/>
              <a:t>las obligaciones </a:t>
            </a:r>
            <a:r>
              <a:rPr lang="es-AR" sz="1900" dirty="0" smtClean="0"/>
              <a:t>de la persona jurídica, excepto en los supuestos que expresamente se prevén en este Título y lo que disponga la ley especial</a:t>
            </a:r>
            <a:endParaRPr lang="es-AR" sz="19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half" idx="4294967295"/>
          </p:nvPr>
        </p:nvSpPr>
        <p:spPr>
          <a:xfrm>
            <a:off x="323528" y="692696"/>
            <a:ext cx="4536504" cy="5832648"/>
          </a:xfrm>
        </p:spPr>
        <p:txBody>
          <a:bodyPr>
            <a:normAutofit fontScale="32500" lnSpcReduction="20000"/>
          </a:bodyPr>
          <a:lstStyle/>
          <a:p>
            <a:pPr algn="ctr"/>
            <a:r>
              <a:rPr lang="es-AR" sz="7200" u="sng" dirty="0" smtClean="0"/>
              <a:t>Articulo 54 </a:t>
            </a:r>
          </a:p>
          <a:p>
            <a:pPr algn="ctr">
              <a:buNone/>
            </a:pPr>
            <a:r>
              <a:rPr lang="es-AR" sz="7200" u="sng" dirty="0" smtClean="0"/>
              <a:t>Ley de Sociedades Comerciales</a:t>
            </a:r>
          </a:p>
          <a:p>
            <a:endParaRPr lang="es-AR" sz="6400" b="1" u="sng" dirty="0" smtClean="0"/>
          </a:p>
          <a:p>
            <a:r>
              <a:rPr lang="es-AR" sz="6200" b="1" dirty="0" err="1" smtClean="0"/>
              <a:t>Inoponibilidad</a:t>
            </a:r>
            <a:r>
              <a:rPr lang="es-AR" sz="6200" b="1" dirty="0" smtClean="0"/>
              <a:t> </a:t>
            </a:r>
            <a:r>
              <a:rPr lang="es-AR" sz="6200" b="1" dirty="0"/>
              <a:t>de la personalidad jurídica.</a:t>
            </a:r>
          </a:p>
          <a:p>
            <a:pPr>
              <a:buNone/>
            </a:pPr>
            <a:r>
              <a:rPr lang="es-AR" sz="6200" dirty="0" smtClean="0"/>
              <a:t>      La </a:t>
            </a:r>
            <a:r>
              <a:rPr lang="es-AR" sz="6200" dirty="0"/>
              <a:t>actuación de la sociedad que encubra la consecución de fines </a:t>
            </a:r>
            <a:r>
              <a:rPr lang="es-AR" sz="6200" b="1" u="sng" dirty="0" err="1"/>
              <a:t>extrasocietarios</a:t>
            </a:r>
            <a:r>
              <a:rPr lang="es-AR" sz="6200" u="sng" dirty="0"/>
              <a:t> </a:t>
            </a:r>
            <a:r>
              <a:rPr lang="es-AR" sz="6200" dirty="0"/>
              <a:t>constituya un </a:t>
            </a:r>
            <a:r>
              <a:rPr lang="es-AR" sz="6200" b="1" dirty="0"/>
              <a:t>mero</a:t>
            </a:r>
            <a:r>
              <a:rPr lang="es-AR" sz="6200" dirty="0"/>
              <a:t> recurso para violar la ley, el orden público o la buena fe o para frustrar derechos de </a:t>
            </a:r>
            <a:r>
              <a:rPr lang="es-AR" sz="6200" b="1" u="sng" dirty="0"/>
              <a:t>terceros,</a:t>
            </a:r>
            <a:r>
              <a:rPr lang="es-AR" sz="6200" u="sng" dirty="0"/>
              <a:t> se </a:t>
            </a:r>
            <a:r>
              <a:rPr lang="es-AR" sz="6200" b="1" u="sng" dirty="0"/>
              <a:t>imputará directamente </a:t>
            </a:r>
            <a:r>
              <a:rPr lang="es-AR" sz="6200" dirty="0"/>
              <a:t>a los socios o a los controlantes que la hicieron posible, quienes responderán solidaria e ilimitadamente por los perjuicios causados.</a:t>
            </a:r>
          </a:p>
          <a:p>
            <a:endParaRPr lang="es-AR" sz="4500" dirty="0"/>
          </a:p>
        </p:txBody>
      </p:sp>
      <p:sp>
        <p:nvSpPr>
          <p:cNvPr id="4" name="3 Marcador de contenido"/>
          <p:cNvSpPr>
            <a:spLocks noGrp="1"/>
          </p:cNvSpPr>
          <p:nvPr>
            <p:ph sz="half" idx="4294967295"/>
          </p:nvPr>
        </p:nvSpPr>
        <p:spPr>
          <a:xfrm>
            <a:off x="4860032" y="620688"/>
            <a:ext cx="4038600" cy="5760640"/>
          </a:xfrm>
        </p:spPr>
        <p:txBody>
          <a:bodyPr>
            <a:normAutofit fontScale="25000" lnSpcReduction="20000"/>
          </a:bodyPr>
          <a:lstStyle/>
          <a:p>
            <a:pPr algn="ctr"/>
            <a:r>
              <a:rPr lang="es-AR" sz="9200" u="sng" dirty="0" smtClean="0"/>
              <a:t>Artículo 144 Proyecto de Código Civil y Comercial</a:t>
            </a:r>
          </a:p>
          <a:p>
            <a:endParaRPr lang="es-AR" sz="6400" b="1" u="sng" dirty="0" smtClean="0"/>
          </a:p>
          <a:p>
            <a:pPr>
              <a:buFont typeface="Courier New" pitchFamily="49" charset="0"/>
              <a:buChar char="o"/>
            </a:pPr>
            <a:r>
              <a:rPr lang="es-AR" sz="6400" b="1" dirty="0" smtClean="0"/>
              <a:t> </a:t>
            </a:r>
            <a:r>
              <a:rPr lang="es-AR" sz="6400" b="1" dirty="0" err="1" smtClean="0"/>
              <a:t>Inoponibilidad</a:t>
            </a:r>
            <a:r>
              <a:rPr lang="es-AR" sz="6400" b="1" dirty="0" smtClean="0"/>
              <a:t> de la persona  jurídica</a:t>
            </a:r>
          </a:p>
          <a:p>
            <a:pPr>
              <a:buNone/>
            </a:pPr>
            <a:r>
              <a:rPr lang="es-AR" sz="6400" dirty="0" smtClean="0"/>
              <a:t>     La actuación que esté destinada a la consecución de </a:t>
            </a:r>
            <a:r>
              <a:rPr lang="es-AR" sz="6400" b="1" u="sng" dirty="0" smtClean="0"/>
              <a:t>fines ajenos a la  persona jurídica</a:t>
            </a:r>
            <a:r>
              <a:rPr lang="es-AR" sz="6400" dirty="0" smtClean="0"/>
              <a:t>, constituya un recurso para violar la ley, el orden público o la buena fe o para frustrar derechos de </a:t>
            </a:r>
            <a:r>
              <a:rPr lang="es-AR" sz="6400" b="1" u="sng" dirty="0" smtClean="0"/>
              <a:t>cualquier persona, se imputa</a:t>
            </a:r>
            <a:r>
              <a:rPr lang="es-AR" sz="6400" dirty="0" smtClean="0"/>
              <a:t> a quienes a título de socios, </a:t>
            </a:r>
            <a:r>
              <a:rPr lang="es-AR" sz="6400" b="1" dirty="0" smtClean="0"/>
              <a:t>asociados, miembros o controlantes directos o indirectos</a:t>
            </a:r>
            <a:r>
              <a:rPr lang="es-AR" sz="6400" dirty="0" smtClean="0"/>
              <a:t>, la hicieron posible quienes responderán solidaria e ilimitadamente por los perjuicios causados.</a:t>
            </a:r>
          </a:p>
          <a:p>
            <a:pPr>
              <a:buNone/>
            </a:pPr>
            <a:r>
              <a:rPr lang="es-AR" sz="6400" u="sng" dirty="0" smtClean="0"/>
              <a:t>    Lo dispuesto se aplica sin afectar los derechos de los terceros de</a:t>
            </a:r>
          </a:p>
          <a:p>
            <a:pPr>
              <a:buNone/>
            </a:pPr>
            <a:r>
              <a:rPr lang="es-AR" sz="6400" u="sng" dirty="0" smtClean="0"/>
              <a:t>     buena fe y sin perjuicio de las responsabilidades personales de que puedan ser pasibles los participantes en los hechos por los perjuicios causados</a:t>
            </a:r>
            <a:r>
              <a:rPr lang="es-AR" sz="6400" dirty="0" smtClean="0"/>
              <a:t>.</a:t>
            </a:r>
            <a:endParaRPr lang="es-AR" sz="6400" dirty="0"/>
          </a:p>
        </p:txBody>
      </p:sp>
      <p:sp>
        <p:nvSpPr>
          <p:cNvPr id="5" name="4 Marcador de número de diapositiva"/>
          <p:cNvSpPr>
            <a:spLocks noGrp="1"/>
          </p:cNvSpPr>
          <p:nvPr>
            <p:ph type="sldNum" sz="quarter" idx="12"/>
          </p:nvPr>
        </p:nvSpPr>
        <p:spPr/>
        <p:txBody>
          <a:bodyPr/>
          <a:lstStyle/>
          <a:p>
            <a:fld id="{6BBD00AA-25B3-4CCE-89C9-C51F465908FD}" type="slidenum">
              <a:rPr lang="es-AR" smtClean="0"/>
              <a:pPr/>
              <a:t>8</a:t>
            </a:fld>
            <a:endParaRPr lang="es-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texto"/>
          <p:cNvSpPr>
            <a:spLocks noGrp="1"/>
          </p:cNvSpPr>
          <p:nvPr>
            <p:ph type="body" idx="4294967295"/>
          </p:nvPr>
        </p:nvSpPr>
        <p:spPr>
          <a:xfrm>
            <a:off x="395536" y="692696"/>
            <a:ext cx="4040188" cy="525735"/>
          </a:xfrm>
        </p:spPr>
        <p:txBody>
          <a:bodyPr>
            <a:normAutofit/>
          </a:bodyPr>
          <a:lstStyle/>
          <a:p>
            <a:pPr algn="ctr"/>
            <a:r>
              <a:rPr lang="es-AR" sz="2700" u="sng" dirty="0" smtClean="0"/>
              <a:t>Artículo 33 CC</a:t>
            </a:r>
            <a:endParaRPr lang="es-AR" sz="2700" u="sng" dirty="0"/>
          </a:p>
        </p:txBody>
      </p:sp>
      <p:sp>
        <p:nvSpPr>
          <p:cNvPr id="4" name="3 Marcador de contenido"/>
          <p:cNvSpPr>
            <a:spLocks noGrp="1"/>
          </p:cNvSpPr>
          <p:nvPr>
            <p:ph sz="half" idx="4294967295"/>
          </p:nvPr>
        </p:nvSpPr>
        <p:spPr>
          <a:xfrm>
            <a:off x="323528" y="1556792"/>
            <a:ext cx="4040188" cy="3807272"/>
          </a:xfrm>
        </p:spPr>
        <p:txBody>
          <a:bodyPr>
            <a:noAutofit/>
          </a:bodyPr>
          <a:lstStyle/>
          <a:p>
            <a:r>
              <a:rPr lang="es-AR" sz="1700" dirty="0"/>
              <a:t>Tienen carácter privado:</a:t>
            </a:r>
          </a:p>
          <a:p>
            <a:pPr>
              <a:buNone/>
            </a:pPr>
            <a:r>
              <a:rPr lang="es-AR" sz="1700" dirty="0"/>
              <a:t>1°. Las a</a:t>
            </a:r>
            <a:r>
              <a:rPr lang="es-AR" sz="1700" u="sng" dirty="0"/>
              <a:t>sociaciones </a:t>
            </a:r>
            <a:r>
              <a:rPr lang="es-AR" sz="1700" dirty="0"/>
              <a:t>y las fundaciones que tengan </a:t>
            </a:r>
            <a:r>
              <a:rPr lang="es-AR" sz="1700" b="1" dirty="0"/>
              <a:t>por principal objeto</a:t>
            </a:r>
            <a:r>
              <a:rPr lang="es-AR" sz="1700" dirty="0"/>
              <a:t> el bien común, posean patrimonio propio, sean capaces por sus estatutos de adquirir bienes, no subsistan exclusivamente de asignaciones del Estado, y obtengan autorización para funcionar.</a:t>
            </a:r>
          </a:p>
          <a:p>
            <a:pPr>
              <a:buNone/>
            </a:pPr>
            <a:r>
              <a:rPr lang="es-AR" sz="1700" dirty="0"/>
              <a:t>2°. </a:t>
            </a:r>
            <a:r>
              <a:rPr lang="es-AR" sz="1700" b="1" dirty="0"/>
              <a:t>Las </a:t>
            </a:r>
            <a:r>
              <a:rPr lang="es-AR" sz="1700" b="1" u="sng" dirty="0"/>
              <a:t>sociedades civiles </a:t>
            </a:r>
            <a:r>
              <a:rPr lang="es-AR" sz="1700" b="1" dirty="0"/>
              <a:t>y comerciales </a:t>
            </a:r>
            <a:r>
              <a:rPr lang="es-AR" sz="1700" dirty="0"/>
              <a:t>o entidades que conforme a la ley tengan capacidad para adquirir derechos y contraer obligaciones, aunque no requieran autorización expresa del Estado para funcionar.</a:t>
            </a:r>
          </a:p>
          <a:p>
            <a:endParaRPr lang="es-AR" sz="1700" dirty="0"/>
          </a:p>
        </p:txBody>
      </p:sp>
      <p:sp>
        <p:nvSpPr>
          <p:cNvPr id="5" name="4 Marcador de texto"/>
          <p:cNvSpPr>
            <a:spLocks noGrp="1"/>
          </p:cNvSpPr>
          <p:nvPr>
            <p:ph type="body" sz="quarter" idx="4294967295"/>
          </p:nvPr>
        </p:nvSpPr>
        <p:spPr>
          <a:xfrm>
            <a:off x="4572000" y="332656"/>
            <a:ext cx="4257799" cy="1296144"/>
          </a:xfrm>
        </p:spPr>
        <p:txBody>
          <a:bodyPr>
            <a:noAutofit/>
          </a:bodyPr>
          <a:lstStyle/>
          <a:p>
            <a:pPr algn="ctr"/>
            <a:r>
              <a:rPr lang="es-AR" sz="2500" u="sng" dirty="0" smtClean="0"/>
              <a:t>Artículo 148 Proyecto de Código Civil y Comercial</a:t>
            </a:r>
            <a:endParaRPr lang="es-AR" sz="2500" u="sng" dirty="0"/>
          </a:p>
        </p:txBody>
      </p:sp>
      <p:sp>
        <p:nvSpPr>
          <p:cNvPr id="6" name="5 Marcador de contenido"/>
          <p:cNvSpPr>
            <a:spLocks noGrp="1"/>
          </p:cNvSpPr>
          <p:nvPr>
            <p:ph sz="quarter" idx="4294967295"/>
          </p:nvPr>
        </p:nvSpPr>
        <p:spPr>
          <a:xfrm>
            <a:off x="4716016" y="1700808"/>
            <a:ext cx="4041775" cy="4680520"/>
          </a:xfrm>
        </p:spPr>
        <p:txBody>
          <a:bodyPr>
            <a:noAutofit/>
          </a:bodyPr>
          <a:lstStyle/>
          <a:p>
            <a:pPr algn="just"/>
            <a:r>
              <a:rPr lang="es-AR" sz="1700" b="1" dirty="0" smtClean="0"/>
              <a:t>Personas Jurídicas privadas</a:t>
            </a:r>
          </a:p>
          <a:p>
            <a:pPr algn="just">
              <a:buNone/>
            </a:pPr>
            <a:r>
              <a:rPr lang="es-AR" sz="1700" dirty="0" smtClean="0"/>
              <a:t>Son personas jurídicas privadas:</a:t>
            </a:r>
          </a:p>
          <a:p>
            <a:pPr algn="just">
              <a:buNone/>
            </a:pPr>
            <a:r>
              <a:rPr lang="es-AR" sz="1700" dirty="0" smtClean="0"/>
              <a:t>A) las </a:t>
            </a:r>
            <a:r>
              <a:rPr lang="es-AR" sz="1700" u="sng" dirty="0" smtClean="0"/>
              <a:t>sociedades</a:t>
            </a:r>
          </a:p>
          <a:p>
            <a:pPr algn="just">
              <a:buNone/>
            </a:pPr>
            <a:r>
              <a:rPr lang="es-AR" sz="1700" dirty="0" smtClean="0"/>
              <a:t>B)las asociaciones civiles</a:t>
            </a:r>
          </a:p>
          <a:p>
            <a:pPr algn="just">
              <a:buNone/>
            </a:pPr>
            <a:r>
              <a:rPr lang="es-AR" sz="1700" dirty="0" smtClean="0"/>
              <a:t>C)las simples asociaciones</a:t>
            </a:r>
          </a:p>
          <a:p>
            <a:pPr algn="just">
              <a:buNone/>
            </a:pPr>
            <a:r>
              <a:rPr lang="es-AR" sz="1700" dirty="0" smtClean="0"/>
              <a:t>D) las fundaciones</a:t>
            </a:r>
          </a:p>
          <a:p>
            <a:pPr algn="just">
              <a:buNone/>
            </a:pPr>
            <a:r>
              <a:rPr lang="es-AR" sz="1700" dirty="0" smtClean="0"/>
              <a:t>E)las iglesias, confesiones, comunidades  o entidades religiosas</a:t>
            </a:r>
          </a:p>
          <a:p>
            <a:pPr algn="just">
              <a:buNone/>
            </a:pPr>
            <a:r>
              <a:rPr lang="es-AR" sz="1700" dirty="0" smtClean="0"/>
              <a:t>F) las mutuales</a:t>
            </a:r>
          </a:p>
          <a:p>
            <a:pPr algn="just">
              <a:buNone/>
            </a:pPr>
            <a:r>
              <a:rPr lang="es-AR" sz="1700" dirty="0" smtClean="0"/>
              <a:t>G)las cooperativas</a:t>
            </a:r>
          </a:p>
          <a:p>
            <a:pPr algn="just">
              <a:buNone/>
            </a:pPr>
            <a:r>
              <a:rPr lang="es-AR" sz="1700" dirty="0" smtClean="0"/>
              <a:t>H) el consorcio de propiedad horizontal</a:t>
            </a:r>
          </a:p>
          <a:p>
            <a:pPr algn="just">
              <a:buNone/>
            </a:pPr>
            <a:r>
              <a:rPr lang="es-AR" sz="1700" dirty="0" smtClean="0"/>
              <a:t>i) Toda otra contemplada en disposiciones de este Código o en otras leyes y cuyo carácter de tal se establece o resulta de su finalidad y normas de funcionamiento.</a:t>
            </a:r>
            <a:endParaRPr lang="es-AR" sz="1700" dirty="0"/>
          </a:p>
        </p:txBody>
      </p:sp>
      <p:sp>
        <p:nvSpPr>
          <p:cNvPr id="7" name="6 Marcador de número de diapositiva"/>
          <p:cNvSpPr>
            <a:spLocks noGrp="1"/>
          </p:cNvSpPr>
          <p:nvPr>
            <p:ph type="sldNum" sz="quarter" idx="12"/>
          </p:nvPr>
        </p:nvSpPr>
        <p:spPr/>
        <p:txBody>
          <a:bodyPr/>
          <a:lstStyle/>
          <a:p>
            <a:fld id="{6BBD00AA-25B3-4CCE-89C9-C51F465908FD}" type="slidenum">
              <a:rPr lang="es-AR" smtClean="0"/>
              <a:pPr/>
              <a:t>9</a:t>
            </a:fld>
            <a:endParaRPr lang="es-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undición">
  <a:themeElements>
    <a:clrScheme name="Opulento">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Aspecto">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Fundición">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1241</TotalTime>
  <Words>4389</Words>
  <Application>Microsoft Office PowerPoint</Application>
  <PresentationFormat>Presentación en pantalla (4:3)</PresentationFormat>
  <Paragraphs>452</Paragraphs>
  <Slides>49</Slides>
  <Notes>4</Notes>
  <HiddenSlides>0</HiddenSlides>
  <MMClips>0</MMClips>
  <ScaleCrop>false</ScaleCrop>
  <HeadingPairs>
    <vt:vector size="4" baseType="variant">
      <vt:variant>
        <vt:lpstr>Tema</vt:lpstr>
      </vt:variant>
      <vt:variant>
        <vt:i4>1</vt:i4>
      </vt:variant>
      <vt:variant>
        <vt:lpstr>Títulos de diapositiva</vt:lpstr>
      </vt:variant>
      <vt:variant>
        <vt:i4>49</vt:i4>
      </vt:variant>
    </vt:vector>
  </HeadingPairs>
  <TitlesOfParts>
    <vt:vector size="50" baseType="lpstr">
      <vt:lpstr>Fundición</vt:lpstr>
      <vt:lpstr>Diapositiva 1</vt:lpstr>
      <vt:lpstr>Diapositiva 2</vt:lpstr>
      <vt:lpstr>Diapositiva 3</vt:lpstr>
      <vt:lpstr>Diapositiva 4</vt:lpstr>
      <vt:lpstr>Diapositiva 5</vt:lpstr>
      <vt:lpstr>Diapositiva 6</vt:lpstr>
      <vt:lpstr>Diapositiva 7</vt:lpstr>
      <vt:lpstr>Diapositiva 8</vt:lpstr>
      <vt:lpstr>Diapositiva 9</vt:lpstr>
      <vt:lpstr>Inciso h) Comunidades Indígenas  Eliminado del Proyecto Original   Sociedad Civil          art. 1648 actual  Donde se ubicó               Sección IV art. 21 al 25 Ley de Sociedades  </vt:lpstr>
      <vt:lpstr>Articulo 148 Proyecto de Código Civil y Comercial </vt:lpstr>
      <vt:lpstr>Diapositiva 12</vt:lpstr>
      <vt:lpstr>Diapositiva 13</vt:lpstr>
      <vt:lpstr>Diapositiva 14</vt:lpstr>
      <vt:lpstr>Atributos y Efectos  Persona Jurídica R. 7/05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lpstr>Diapositiva 35</vt:lpstr>
      <vt:lpstr>Diapositiva 36</vt:lpstr>
      <vt:lpstr>Diapositiva 37</vt:lpstr>
      <vt:lpstr>Diapositiva 38</vt:lpstr>
      <vt:lpstr>Diapositiva 39</vt:lpstr>
      <vt:lpstr>Diapositiva 40</vt:lpstr>
      <vt:lpstr>Diapositiva 41</vt:lpstr>
      <vt:lpstr>Diapositiva 42</vt:lpstr>
      <vt:lpstr>Diapositiva 43</vt:lpstr>
      <vt:lpstr>SIMPLE ASOCIACION</vt:lpstr>
      <vt:lpstr>Diapositiva 45</vt:lpstr>
      <vt:lpstr>Diapositiva 46</vt:lpstr>
      <vt:lpstr>Diapositiva 47</vt:lpstr>
      <vt:lpstr>Diapositiva 48</vt:lpstr>
      <vt:lpstr>Diapositiva 49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administracion</dc:creator>
  <cp:lastModifiedBy>GABRIELA</cp:lastModifiedBy>
  <cp:revision>147</cp:revision>
  <dcterms:created xsi:type="dcterms:W3CDTF">2014-03-17T15:23:55Z</dcterms:created>
  <dcterms:modified xsi:type="dcterms:W3CDTF">2014-05-22T16:02:56Z</dcterms:modified>
</cp:coreProperties>
</file>