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notesMasterIdLst>
    <p:notesMasterId r:id="rId56"/>
  </p:notesMasterIdLst>
  <p:handoutMasterIdLst>
    <p:handoutMasterId r:id="rId57"/>
  </p:handoutMasterIdLst>
  <p:sldIdLst>
    <p:sldId id="302" r:id="rId2"/>
    <p:sldId id="339" r:id="rId3"/>
    <p:sldId id="318" r:id="rId4"/>
    <p:sldId id="374" r:id="rId5"/>
    <p:sldId id="385" r:id="rId6"/>
    <p:sldId id="375" r:id="rId7"/>
    <p:sldId id="376" r:id="rId8"/>
    <p:sldId id="377" r:id="rId9"/>
    <p:sldId id="386" r:id="rId10"/>
    <p:sldId id="379" r:id="rId11"/>
    <p:sldId id="380" r:id="rId12"/>
    <p:sldId id="381" r:id="rId13"/>
    <p:sldId id="382" r:id="rId14"/>
    <p:sldId id="383" r:id="rId15"/>
    <p:sldId id="384" r:id="rId16"/>
    <p:sldId id="319" r:id="rId17"/>
    <p:sldId id="361" r:id="rId18"/>
    <p:sldId id="287" r:id="rId19"/>
    <p:sldId id="342" r:id="rId20"/>
    <p:sldId id="378" r:id="rId21"/>
    <p:sldId id="320" r:id="rId22"/>
    <p:sldId id="343" r:id="rId23"/>
    <p:sldId id="288" r:id="rId24"/>
    <p:sldId id="344" r:id="rId25"/>
    <p:sldId id="290" r:id="rId26"/>
    <p:sldId id="324" r:id="rId27"/>
    <p:sldId id="325" r:id="rId28"/>
    <p:sldId id="387" r:id="rId29"/>
    <p:sldId id="366" r:id="rId30"/>
    <p:sldId id="368" r:id="rId31"/>
    <p:sldId id="346" r:id="rId32"/>
    <p:sldId id="348" r:id="rId33"/>
    <p:sldId id="362" r:id="rId34"/>
    <p:sldId id="369" r:id="rId35"/>
    <p:sldId id="292" r:id="rId36"/>
    <p:sldId id="370" r:id="rId37"/>
    <p:sldId id="371" r:id="rId38"/>
    <p:sldId id="372" r:id="rId39"/>
    <p:sldId id="351" r:id="rId40"/>
    <p:sldId id="350" r:id="rId41"/>
    <p:sldId id="353" r:id="rId42"/>
    <p:sldId id="354" r:id="rId43"/>
    <p:sldId id="294" r:id="rId44"/>
    <p:sldId id="356" r:id="rId45"/>
    <p:sldId id="388" r:id="rId46"/>
    <p:sldId id="358" r:id="rId47"/>
    <p:sldId id="321" r:id="rId48"/>
    <p:sldId id="295" r:id="rId49"/>
    <p:sldId id="296" r:id="rId50"/>
    <p:sldId id="322" r:id="rId51"/>
    <p:sldId id="323" r:id="rId52"/>
    <p:sldId id="373" r:id="rId53"/>
    <p:sldId id="389" r:id="rId54"/>
    <p:sldId id="390" r:id="rId55"/>
  </p:sldIdLst>
  <p:sldSz cx="9144000" cy="6858000" type="screen4x3"/>
  <p:notesSz cx="7010400" cy="92964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853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4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348BFB-C6F1-4F4D-9281-4D92951C622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AR"/>
        </a:p>
      </dgm:t>
    </dgm:pt>
    <dgm:pt modelId="{007E5D93-4DBE-473B-BCD1-8C10E196B0ED}">
      <dgm:prSet phldrT="[Texto]" custT="1"/>
      <dgm:spPr>
        <a:noFill/>
      </dgm:spPr>
      <dgm:t>
        <a:bodyPr/>
        <a:lstStyle/>
        <a:p>
          <a:r>
            <a:rPr lang="es-AR" sz="2800" dirty="0" smtClean="0"/>
            <a:t>Personas Jurídicas  Parte General</a:t>
          </a:r>
        </a:p>
        <a:p>
          <a:r>
            <a:rPr lang="es-AR" sz="2800" dirty="0" smtClean="0"/>
            <a:t>Capitulo I</a:t>
          </a:r>
          <a:endParaRPr lang="es-AR" sz="2800" dirty="0"/>
        </a:p>
      </dgm:t>
    </dgm:pt>
    <dgm:pt modelId="{8556BF6D-09A4-45BB-BF2A-675FAF0CC202}" type="parTrans" cxnId="{F56A43CE-A605-4953-B808-5AB920BB4470}">
      <dgm:prSet/>
      <dgm:spPr/>
      <dgm:t>
        <a:bodyPr/>
        <a:lstStyle/>
        <a:p>
          <a:endParaRPr lang="es-AR"/>
        </a:p>
      </dgm:t>
    </dgm:pt>
    <dgm:pt modelId="{F2DEA6D4-8912-4A36-959E-DDE8D416A190}" type="sibTrans" cxnId="{F56A43CE-A605-4953-B808-5AB920BB4470}">
      <dgm:prSet/>
      <dgm:spPr/>
      <dgm:t>
        <a:bodyPr/>
        <a:lstStyle/>
        <a:p>
          <a:endParaRPr lang="es-AR"/>
        </a:p>
      </dgm:t>
    </dgm:pt>
    <dgm:pt modelId="{1321AA81-F16E-44FC-970B-7DE82740469B}">
      <dgm:prSet phldrT="[Texto]" custT="1"/>
      <dgm:spPr>
        <a:noFill/>
      </dgm:spPr>
      <dgm:t>
        <a:bodyPr/>
        <a:lstStyle/>
        <a:p>
          <a:r>
            <a:rPr lang="es-AR" sz="1800" dirty="0" smtClean="0"/>
            <a:t>Sección 1°</a:t>
          </a:r>
        </a:p>
        <a:p>
          <a:r>
            <a:rPr lang="es-AR" sz="1800" dirty="0" smtClean="0"/>
            <a:t> </a:t>
          </a:r>
          <a:r>
            <a:rPr lang="es-AR" sz="2000" dirty="0" smtClean="0"/>
            <a:t>Personalidad</a:t>
          </a:r>
          <a:endParaRPr lang="es-AR" sz="2000" dirty="0"/>
        </a:p>
      </dgm:t>
    </dgm:pt>
    <dgm:pt modelId="{D4D5830B-F2F1-4DC8-8061-5CADE5E1C6F8}" type="parTrans" cxnId="{EC9F16C7-F61E-40AA-967E-D43CDD56F0EC}">
      <dgm:prSet/>
      <dgm:spPr/>
      <dgm:t>
        <a:bodyPr/>
        <a:lstStyle/>
        <a:p>
          <a:endParaRPr lang="es-AR"/>
        </a:p>
      </dgm:t>
    </dgm:pt>
    <dgm:pt modelId="{5719D833-A962-427E-91CB-2BF108AF3081}" type="sibTrans" cxnId="{EC9F16C7-F61E-40AA-967E-D43CDD56F0EC}">
      <dgm:prSet/>
      <dgm:spPr/>
      <dgm:t>
        <a:bodyPr/>
        <a:lstStyle/>
        <a:p>
          <a:endParaRPr lang="es-AR"/>
        </a:p>
      </dgm:t>
    </dgm:pt>
    <dgm:pt modelId="{09B5FD17-2196-4360-B61B-1BD5B41FF413}">
      <dgm:prSet phldrT="[Texto]" custT="1"/>
      <dgm:spPr>
        <a:noFill/>
      </dgm:spPr>
      <dgm:t>
        <a:bodyPr/>
        <a:lstStyle/>
        <a:p>
          <a:r>
            <a:rPr lang="es-AR" sz="1800" dirty="0" smtClean="0"/>
            <a:t>Sección 2° </a:t>
          </a:r>
        </a:p>
        <a:p>
          <a:r>
            <a:rPr lang="es-AR" sz="2000" dirty="0" smtClean="0"/>
            <a:t>Clasificación</a:t>
          </a:r>
          <a:endParaRPr lang="es-AR" sz="2000" dirty="0"/>
        </a:p>
      </dgm:t>
    </dgm:pt>
    <dgm:pt modelId="{07D235C0-5712-40F4-BF46-731710722E83}" type="parTrans" cxnId="{181532EE-CDD2-48EE-A16C-8558FEEDF3B7}">
      <dgm:prSet/>
      <dgm:spPr/>
      <dgm:t>
        <a:bodyPr/>
        <a:lstStyle/>
        <a:p>
          <a:endParaRPr lang="es-AR"/>
        </a:p>
      </dgm:t>
    </dgm:pt>
    <dgm:pt modelId="{3B8DD3BF-A9C4-470F-9AC5-4687B17CE2E1}" type="sibTrans" cxnId="{181532EE-CDD2-48EE-A16C-8558FEEDF3B7}">
      <dgm:prSet/>
      <dgm:spPr/>
      <dgm:t>
        <a:bodyPr/>
        <a:lstStyle/>
        <a:p>
          <a:endParaRPr lang="es-AR"/>
        </a:p>
      </dgm:t>
    </dgm:pt>
    <dgm:pt modelId="{09FF0AC7-3DCD-4590-A9CB-0564D779FA2A}">
      <dgm:prSet phldrT="[Texto]" custT="1"/>
      <dgm:spPr>
        <a:noFill/>
      </dgm:spPr>
      <dgm:t>
        <a:bodyPr/>
        <a:lstStyle/>
        <a:p>
          <a:r>
            <a:rPr lang="es-AR" sz="1800" dirty="0" smtClean="0"/>
            <a:t>Sección 3° </a:t>
          </a:r>
        </a:p>
        <a:p>
          <a:r>
            <a:rPr lang="es-AR" sz="2000" dirty="0" smtClean="0"/>
            <a:t>Personas</a:t>
          </a:r>
          <a:r>
            <a:rPr lang="es-AR" sz="1800" dirty="0" smtClean="0"/>
            <a:t> </a:t>
          </a:r>
          <a:r>
            <a:rPr lang="es-AR" sz="2000" dirty="0" smtClean="0"/>
            <a:t>Jurídicas Privadas</a:t>
          </a:r>
          <a:endParaRPr lang="es-AR" sz="2000" dirty="0"/>
        </a:p>
      </dgm:t>
    </dgm:pt>
    <dgm:pt modelId="{795D49E2-8A74-4EA1-9D15-7F49FC73CA85}" type="parTrans" cxnId="{30CBB845-02CB-4C4F-AB8A-FA8F4C7F9517}">
      <dgm:prSet/>
      <dgm:spPr/>
      <dgm:t>
        <a:bodyPr/>
        <a:lstStyle/>
        <a:p>
          <a:endParaRPr lang="es-AR"/>
        </a:p>
      </dgm:t>
    </dgm:pt>
    <dgm:pt modelId="{BBB18363-919F-4A2D-9814-7E8691E686F1}" type="sibTrans" cxnId="{30CBB845-02CB-4C4F-AB8A-FA8F4C7F9517}">
      <dgm:prSet/>
      <dgm:spPr/>
      <dgm:t>
        <a:bodyPr/>
        <a:lstStyle/>
        <a:p>
          <a:endParaRPr lang="es-AR"/>
        </a:p>
      </dgm:t>
    </dgm:pt>
    <dgm:pt modelId="{A2DF1476-5930-46B5-8C3A-63A9F4CFD829}">
      <dgm:prSet phldrT="[Texto]" custT="1"/>
      <dgm:spPr>
        <a:noFill/>
      </dgm:spPr>
      <dgm:t>
        <a:bodyPr/>
        <a:lstStyle/>
        <a:p>
          <a:r>
            <a:rPr lang="es-AR" sz="1500" dirty="0" smtClean="0"/>
            <a:t>Definición  </a:t>
          </a:r>
        </a:p>
        <a:p>
          <a:r>
            <a:rPr lang="es-AR" sz="1500" dirty="0" err="1" smtClean="0"/>
            <a:t>Inoponibilidad</a:t>
          </a:r>
          <a:r>
            <a:rPr lang="es-AR" sz="1500" dirty="0" smtClean="0"/>
            <a:t>  </a:t>
          </a:r>
        </a:p>
        <a:p>
          <a:r>
            <a:rPr lang="es-AR" sz="1500" dirty="0" smtClean="0"/>
            <a:t>Personalidad diferenciada</a:t>
          </a:r>
          <a:endParaRPr lang="es-AR" sz="1500" dirty="0"/>
        </a:p>
      </dgm:t>
    </dgm:pt>
    <dgm:pt modelId="{A6B3D4AB-FF9C-4C9E-8205-DB9933339EBD}" type="parTrans" cxnId="{27932D57-72A1-4733-9871-24A7E8AA35F2}">
      <dgm:prSet/>
      <dgm:spPr/>
      <dgm:t>
        <a:bodyPr/>
        <a:lstStyle/>
        <a:p>
          <a:endParaRPr lang="es-AR"/>
        </a:p>
      </dgm:t>
    </dgm:pt>
    <dgm:pt modelId="{560C78BC-34A0-4A23-B43F-55E59F1F37A0}" type="sibTrans" cxnId="{27932D57-72A1-4733-9871-24A7E8AA35F2}">
      <dgm:prSet/>
      <dgm:spPr/>
      <dgm:t>
        <a:bodyPr/>
        <a:lstStyle/>
        <a:p>
          <a:endParaRPr lang="es-AR"/>
        </a:p>
      </dgm:t>
    </dgm:pt>
    <dgm:pt modelId="{CB8F4FB7-B87F-499F-A32D-A3A870536A8A}" type="pres">
      <dgm:prSet presAssocID="{98348BFB-C6F1-4F4D-9281-4D92951C622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1114F3EE-B74B-4FAD-A482-B194CED1C877}" type="pres">
      <dgm:prSet presAssocID="{007E5D93-4DBE-473B-BCD1-8C10E196B0ED}" presName="node" presStyleLbl="node1" presStyleIdx="0" presStyleCnt="5" custScaleX="151257" custLinFactNeighborX="-3687" custLinFactNeighborY="-79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258B0238-6F52-4246-8D55-2606EEBEDC46}" type="pres">
      <dgm:prSet presAssocID="{F2DEA6D4-8912-4A36-959E-DDE8D416A190}" presName="sibTrans" presStyleCnt="0"/>
      <dgm:spPr/>
    </dgm:pt>
    <dgm:pt modelId="{8DDB1996-47F1-42D0-AD13-C1AB1B2ADCD9}" type="pres">
      <dgm:prSet presAssocID="{1321AA81-F16E-44FC-970B-7DE82740469B}" presName="node" presStyleLbl="node1" presStyleIdx="1" presStyleCnt="5" custScaleX="63105" custScaleY="48273" custLinFactNeighborX="-19611" custLinFactNeighborY="-11740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80C230CE-566C-43DC-8452-3EF6017F4330}" type="pres">
      <dgm:prSet presAssocID="{5719D833-A962-427E-91CB-2BF108AF3081}" presName="sibTrans" presStyleCnt="0"/>
      <dgm:spPr/>
    </dgm:pt>
    <dgm:pt modelId="{A54FA3C9-E6EF-4B1E-939B-BDABB3EEB4E3}" type="pres">
      <dgm:prSet presAssocID="{A2DF1476-5930-46B5-8C3A-63A9F4CFD829}" presName="node" presStyleLbl="node1" presStyleIdx="2" presStyleCnt="5" custScaleX="76254" custScaleY="50241" custLinFactX="-5100" custLinFactNeighborX="-100000" custLinFactNeighborY="69539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9E376E04-8293-4CD1-86E6-4170DA6AE535}" type="pres">
      <dgm:prSet presAssocID="{560C78BC-34A0-4A23-B43F-55E59F1F37A0}" presName="sibTrans" presStyleCnt="0"/>
      <dgm:spPr/>
    </dgm:pt>
    <dgm:pt modelId="{E8C9973C-6BDE-441B-9154-7FDE4961EFE1}" type="pres">
      <dgm:prSet presAssocID="{09B5FD17-2196-4360-B61B-1BD5B41FF413}" presName="node" presStyleLbl="node1" presStyleIdx="3" presStyleCnt="5" custScaleX="55595" custScaleY="45702" custLinFactNeighborX="36745" custLinFactNeighborY="-76530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C3FEA21C-329F-4A64-89E5-B66D8CC3004A}" type="pres">
      <dgm:prSet presAssocID="{3B8DD3BF-A9C4-470F-9AC5-4687B17CE2E1}" presName="sibTrans" presStyleCnt="0"/>
      <dgm:spPr/>
    </dgm:pt>
    <dgm:pt modelId="{66B88EA3-C3B4-4F34-8E25-19B6BF5E88A0}" type="pres">
      <dgm:prSet presAssocID="{09FF0AC7-3DCD-4590-A9CB-0564D779FA2A}" presName="node" presStyleLbl="node1" presStyleIdx="4" presStyleCnt="5" custScaleX="58547" custScaleY="47596" custLinFactNeighborX="31933" custLinFactNeighborY="-77675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4765E690-FBED-4F59-BA72-A8D5CFC1E0CA}" type="presOf" srcId="{09B5FD17-2196-4360-B61B-1BD5B41FF413}" destId="{E8C9973C-6BDE-441B-9154-7FDE4961EFE1}" srcOrd="0" destOrd="0" presId="urn:microsoft.com/office/officeart/2005/8/layout/default"/>
    <dgm:cxn modelId="{E51A74D0-D2FD-4A8A-B9E6-709E481C8DC2}" type="presOf" srcId="{007E5D93-4DBE-473B-BCD1-8C10E196B0ED}" destId="{1114F3EE-B74B-4FAD-A482-B194CED1C877}" srcOrd="0" destOrd="0" presId="urn:microsoft.com/office/officeart/2005/8/layout/default"/>
    <dgm:cxn modelId="{181532EE-CDD2-48EE-A16C-8558FEEDF3B7}" srcId="{98348BFB-C6F1-4F4D-9281-4D92951C6228}" destId="{09B5FD17-2196-4360-B61B-1BD5B41FF413}" srcOrd="3" destOrd="0" parTransId="{07D235C0-5712-40F4-BF46-731710722E83}" sibTransId="{3B8DD3BF-A9C4-470F-9AC5-4687B17CE2E1}"/>
    <dgm:cxn modelId="{3D229AD5-CCDA-47A9-8733-28A85D114885}" type="presOf" srcId="{1321AA81-F16E-44FC-970B-7DE82740469B}" destId="{8DDB1996-47F1-42D0-AD13-C1AB1B2ADCD9}" srcOrd="0" destOrd="0" presId="urn:microsoft.com/office/officeart/2005/8/layout/default"/>
    <dgm:cxn modelId="{A573DB62-CD32-4770-A422-39A0BD86A684}" type="presOf" srcId="{A2DF1476-5930-46B5-8C3A-63A9F4CFD829}" destId="{A54FA3C9-E6EF-4B1E-939B-BDABB3EEB4E3}" srcOrd="0" destOrd="0" presId="urn:microsoft.com/office/officeart/2005/8/layout/default"/>
    <dgm:cxn modelId="{CF79CE7D-D7C8-4790-8D49-04A264F46E86}" type="presOf" srcId="{98348BFB-C6F1-4F4D-9281-4D92951C6228}" destId="{CB8F4FB7-B87F-499F-A32D-A3A870536A8A}" srcOrd="0" destOrd="0" presId="urn:microsoft.com/office/officeart/2005/8/layout/default"/>
    <dgm:cxn modelId="{F56A43CE-A605-4953-B808-5AB920BB4470}" srcId="{98348BFB-C6F1-4F4D-9281-4D92951C6228}" destId="{007E5D93-4DBE-473B-BCD1-8C10E196B0ED}" srcOrd="0" destOrd="0" parTransId="{8556BF6D-09A4-45BB-BF2A-675FAF0CC202}" sibTransId="{F2DEA6D4-8912-4A36-959E-DDE8D416A190}"/>
    <dgm:cxn modelId="{874F053F-A5DC-406E-81A9-A8901F8217A7}" type="presOf" srcId="{09FF0AC7-3DCD-4590-A9CB-0564D779FA2A}" destId="{66B88EA3-C3B4-4F34-8E25-19B6BF5E88A0}" srcOrd="0" destOrd="0" presId="urn:microsoft.com/office/officeart/2005/8/layout/default"/>
    <dgm:cxn modelId="{30CBB845-02CB-4C4F-AB8A-FA8F4C7F9517}" srcId="{98348BFB-C6F1-4F4D-9281-4D92951C6228}" destId="{09FF0AC7-3DCD-4590-A9CB-0564D779FA2A}" srcOrd="4" destOrd="0" parTransId="{795D49E2-8A74-4EA1-9D15-7F49FC73CA85}" sibTransId="{BBB18363-919F-4A2D-9814-7E8691E686F1}"/>
    <dgm:cxn modelId="{EC9F16C7-F61E-40AA-967E-D43CDD56F0EC}" srcId="{98348BFB-C6F1-4F4D-9281-4D92951C6228}" destId="{1321AA81-F16E-44FC-970B-7DE82740469B}" srcOrd="1" destOrd="0" parTransId="{D4D5830B-F2F1-4DC8-8061-5CADE5E1C6F8}" sibTransId="{5719D833-A962-427E-91CB-2BF108AF3081}"/>
    <dgm:cxn modelId="{27932D57-72A1-4733-9871-24A7E8AA35F2}" srcId="{98348BFB-C6F1-4F4D-9281-4D92951C6228}" destId="{A2DF1476-5930-46B5-8C3A-63A9F4CFD829}" srcOrd="2" destOrd="0" parTransId="{A6B3D4AB-FF9C-4C9E-8205-DB9933339EBD}" sibTransId="{560C78BC-34A0-4A23-B43F-55E59F1F37A0}"/>
    <dgm:cxn modelId="{A53CFAD9-1E81-481B-94C1-376D0A7AD175}" type="presParOf" srcId="{CB8F4FB7-B87F-499F-A32D-A3A870536A8A}" destId="{1114F3EE-B74B-4FAD-A482-B194CED1C877}" srcOrd="0" destOrd="0" presId="urn:microsoft.com/office/officeart/2005/8/layout/default"/>
    <dgm:cxn modelId="{BE58E9E8-4131-499E-95E9-BE068ADBBCBE}" type="presParOf" srcId="{CB8F4FB7-B87F-499F-A32D-A3A870536A8A}" destId="{258B0238-6F52-4246-8D55-2606EEBEDC46}" srcOrd="1" destOrd="0" presId="urn:microsoft.com/office/officeart/2005/8/layout/default"/>
    <dgm:cxn modelId="{7DD1EBD1-95D2-4C7D-8BE9-B86BF46E275D}" type="presParOf" srcId="{CB8F4FB7-B87F-499F-A32D-A3A870536A8A}" destId="{8DDB1996-47F1-42D0-AD13-C1AB1B2ADCD9}" srcOrd="2" destOrd="0" presId="urn:microsoft.com/office/officeart/2005/8/layout/default"/>
    <dgm:cxn modelId="{DF689383-41ED-498E-B3D3-B705D0EFD8E4}" type="presParOf" srcId="{CB8F4FB7-B87F-499F-A32D-A3A870536A8A}" destId="{80C230CE-566C-43DC-8452-3EF6017F4330}" srcOrd="3" destOrd="0" presId="urn:microsoft.com/office/officeart/2005/8/layout/default"/>
    <dgm:cxn modelId="{02683632-8B87-484A-9F3A-4C4CCFB03E7A}" type="presParOf" srcId="{CB8F4FB7-B87F-499F-A32D-A3A870536A8A}" destId="{A54FA3C9-E6EF-4B1E-939B-BDABB3EEB4E3}" srcOrd="4" destOrd="0" presId="urn:microsoft.com/office/officeart/2005/8/layout/default"/>
    <dgm:cxn modelId="{A9215316-68C6-453B-9A7F-96E37FD5D37B}" type="presParOf" srcId="{CB8F4FB7-B87F-499F-A32D-A3A870536A8A}" destId="{9E376E04-8293-4CD1-86E6-4170DA6AE535}" srcOrd="5" destOrd="0" presId="urn:microsoft.com/office/officeart/2005/8/layout/default"/>
    <dgm:cxn modelId="{021D33CF-CD29-459C-81EE-19B934A12DE5}" type="presParOf" srcId="{CB8F4FB7-B87F-499F-A32D-A3A870536A8A}" destId="{E8C9973C-6BDE-441B-9154-7FDE4961EFE1}" srcOrd="6" destOrd="0" presId="urn:microsoft.com/office/officeart/2005/8/layout/default"/>
    <dgm:cxn modelId="{D3D74D2F-9A75-4966-BC44-146C3A44FCF2}" type="presParOf" srcId="{CB8F4FB7-B87F-499F-A32D-A3A870536A8A}" destId="{C3FEA21C-329F-4A64-89E5-B66D8CC3004A}" srcOrd="7" destOrd="0" presId="urn:microsoft.com/office/officeart/2005/8/layout/default"/>
    <dgm:cxn modelId="{FBE0C938-92D6-46FC-A7B0-91C7CAA7761D}" type="presParOf" srcId="{CB8F4FB7-B87F-499F-A32D-A3A870536A8A}" destId="{66B88EA3-C3B4-4F34-8E25-19B6BF5E88A0}" srcOrd="8" destOrd="0" presId="urn:microsoft.com/office/officeart/2005/8/layout/default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4455A8C-E1FD-4EBA-BB18-78CCC1BCDE00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4BCB664-5BBA-4A11-B5EB-AD766BAD1086}">
      <dgm:prSet phldrT="[Texto]"/>
      <dgm:spPr>
        <a:noFill/>
      </dgm:spPr>
      <dgm:t>
        <a:bodyPr/>
        <a:lstStyle/>
        <a:p>
          <a:r>
            <a:rPr lang="es-ES" dirty="0" smtClean="0"/>
            <a:t>Nombre</a:t>
          </a:r>
          <a:endParaRPr lang="es-ES" dirty="0"/>
        </a:p>
      </dgm:t>
    </dgm:pt>
    <dgm:pt modelId="{8E75B595-912D-4B65-9E64-446BCC69B2BC}" type="parTrans" cxnId="{4C7CC308-C751-4991-8BA8-8CA4399B5DA8}">
      <dgm:prSet/>
      <dgm:spPr/>
      <dgm:t>
        <a:bodyPr/>
        <a:lstStyle/>
        <a:p>
          <a:endParaRPr lang="es-ES"/>
        </a:p>
      </dgm:t>
    </dgm:pt>
    <dgm:pt modelId="{4501F772-8E2E-440F-A7F8-4E2A6F57B3DF}" type="sibTrans" cxnId="{4C7CC308-C751-4991-8BA8-8CA4399B5DA8}">
      <dgm:prSet/>
      <dgm:spPr/>
      <dgm:t>
        <a:bodyPr/>
        <a:lstStyle/>
        <a:p>
          <a:endParaRPr lang="es-ES"/>
        </a:p>
      </dgm:t>
    </dgm:pt>
    <dgm:pt modelId="{24FC9DED-A188-44DF-82DE-B7627C514A86}">
      <dgm:prSet phldrT="[Texto]"/>
      <dgm:spPr>
        <a:noFill/>
      </dgm:spPr>
      <dgm:t>
        <a:bodyPr/>
        <a:lstStyle/>
        <a:p>
          <a:r>
            <a:rPr lang="es-ES" dirty="0" smtClean="0"/>
            <a:t>Domicilio</a:t>
          </a:r>
          <a:endParaRPr lang="es-ES" dirty="0"/>
        </a:p>
      </dgm:t>
    </dgm:pt>
    <dgm:pt modelId="{0B706BA8-5A0A-460D-99B7-C2E418D7FA10}" type="parTrans" cxnId="{0A9A5EFC-AF8A-4CBE-B292-DEC5E8314E50}">
      <dgm:prSet/>
      <dgm:spPr/>
      <dgm:t>
        <a:bodyPr/>
        <a:lstStyle/>
        <a:p>
          <a:endParaRPr lang="es-ES"/>
        </a:p>
      </dgm:t>
    </dgm:pt>
    <dgm:pt modelId="{6DC68FE1-4A86-4D81-9F7E-EF124160B0DB}" type="sibTrans" cxnId="{0A9A5EFC-AF8A-4CBE-B292-DEC5E8314E50}">
      <dgm:prSet/>
      <dgm:spPr/>
      <dgm:t>
        <a:bodyPr/>
        <a:lstStyle/>
        <a:p>
          <a:endParaRPr lang="es-ES"/>
        </a:p>
      </dgm:t>
    </dgm:pt>
    <dgm:pt modelId="{846EAFC0-3450-4580-B0E1-928E1D1F8F45}">
      <dgm:prSet phldrT="[Texto]"/>
      <dgm:spPr>
        <a:noFill/>
      </dgm:spPr>
      <dgm:t>
        <a:bodyPr/>
        <a:lstStyle/>
        <a:p>
          <a:r>
            <a:rPr lang="es-ES" dirty="0" smtClean="0"/>
            <a:t>Patrimonio</a:t>
          </a:r>
          <a:endParaRPr lang="es-ES" dirty="0"/>
        </a:p>
      </dgm:t>
    </dgm:pt>
    <dgm:pt modelId="{31173F13-5C6B-4D7F-B89B-28F6B36E9F0C}" type="parTrans" cxnId="{1DC60CEC-3890-4B07-8F06-AD6BBE1FC42D}">
      <dgm:prSet/>
      <dgm:spPr/>
      <dgm:t>
        <a:bodyPr/>
        <a:lstStyle/>
        <a:p>
          <a:endParaRPr lang="es-ES"/>
        </a:p>
      </dgm:t>
    </dgm:pt>
    <dgm:pt modelId="{988E1986-D2E1-4C65-A561-3043642F3BB3}" type="sibTrans" cxnId="{1DC60CEC-3890-4B07-8F06-AD6BBE1FC42D}">
      <dgm:prSet/>
      <dgm:spPr/>
      <dgm:t>
        <a:bodyPr/>
        <a:lstStyle/>
        <a:p>
          <a:endParaRPr lang="es-ES"/>
        </a:p>
      </dgm:t>
    </dgm:pt>
    <dgm:pt modelId="{74A6F2C7-14EE-4AB3-B929-9A91A1423B6E}">
      <dgm:prSet phldrT="[Texto]"/>
      <dgm:spPr>
        <a:noFill/>
      </dgm:spPr>
      <dgm:t>
        <a:bodyPr/>
        <a:lstStyle/>
        <a:p>
          <a:r>
            <a:rPr lang="es-ES" dirty="0" smtClean="0"/>
            <a:t>Objeto</a:t>
          </a:r>
          <a:endParaRPr lang="es-ES" dirty="0"/>
        </a:p>
      </dgm:t>
    </dgm:pt>
    <dgm:pt modelId="{7A358A57-8352-4A5E-A237-C95BA2134052}" type="parTrans" cxnId="{FD1C5196-DAF7-45B4-93A9-F27F2CC74637}">
      <dgm:prSet/>
      <dgm:spPr/>
      <dgm:t>
        <a:bodyPr/>
        <a:lstStyle/>
        <a:p>
          <a:endParaRPr lang="es-ES"/>
        </a:p>
      </dgm:t>
    </dgm:pt>
    <dgm:pt modelId="{0989AE0C-5DC9-4C25-ABFD-6B0862DFB86A}" type="sibTrans" cxnId="{FD1C5196-DAF7-45B4-93A9-F27F2CC74637}">
      <dgm:prSet/>
      <dgm:spPr/>
      <dgm:t>
        <a:bodyPr/>
        <a:lstStyle/>
        <a:p>
          <a:endParaRPr lang="es-ES"/>
        </a:p>
      </dgm:t>
    </dgm:pt>
    <dgm:pt modelId="{803D1A4C-C5FA-4EAC-827F-9CCE1E2D4F75}">
      <dgm:prSet phldrT="[Texto]"/>
      <dgm:spPr>
        <a:noFill/>
      </dgm:spPr>
      <dgm:t>
        <a:bodyPr/>
        <a:lstStyle/>
        <a:p>
          <a:r>
            <a:rPr lang="es-ES" dirty="0" smtClean="0"/>
            <a:t>Preciso y determinado</a:t>
          </a:r>
          <a:endParaRPr lang="es-ES" dirty="0"/>
        </a:p>
      </dgm:t>
    </dgm:pt>
    <dgm:pt modelId="{37B8A03A-E29A-4B04-B77B-D7C22B13A88B}" type="parTrans" cxnId="{37F0F63F-06E4-4180-8F4F-40A1006D4238}">
      <dgm:prSet/>
      <dgm:spPr>
        <a:ln>
          <a:solidFill>
            <a:schemeClr val="tx1"/>
          </a:solidFill>
        </a:ln>
      </dgm:spPr>
      <dgm:t>
        <a:bodyPr/>
        <a:lstStyle/>
        <a:p>
          <a:endParaRPr lang="es-ES"/>
        </a:p>
      </dgm:t>
    </dgm:pt>
    <dgm:pt modelId="{BFF325D3-00A8-4AC6-869E-42B3BD7DE6FD}" type="sibTrans" cxnId="{37F0F63F-06E4-4180-8F4F-40A1006D4238}">
      <dgm:prSet/>
      <dgm:spPr/>
      <dgm:t>
        <a:bodyPr/>
        <a:lstStyle/>
        <a:p>
          <a:endParaRPr lang="es-ES"/>
        </a:p>
      </dgm:t>
    </dgm:pt>
    <dgm:pt modelId="{55208618-1521-4656-8189-90C31D43DEE7}">
      <dgm:prSet phldrT="[Texto]"/>
      <dgm:spPr>
        <a:noFill/>
      </dgm:spPr>
      <dgm:t>
        <a:bodyPr/>
        <a:lstStyle/>
        <a:p>
          <a:r>
            <a:rPr lang="es-ES" dirty="0" smtClean="0"/>
            <a:t>Recaudos de Veracidad</a:t>
          </a:r>
          <a:endParaRPr lang="es-ES" dirty="0"/>
        </a:p>
      </dgm:t>
    </dgm:pt>
    <dgm:pt modelId="{F6FB802A-E91C-49CB-9E3A-D58141BECF93}" type="parTrans" cxnId="{33F2621B-B05E-4E7C-B96B-6A602B721C22}">
      <dgm:prSet/>
      <dgm:spPr>
        <a:ln>
          <a:solidFill>
            <a:schemeClr val="tx1"/>
          </a:solidFill>
        </a:ln>
      </dgm:spPr>
      <dgm:t>
        <a:bodyPr/>
        <a:lstStyle/>
        <a:p>
          <a:endParaRPr lang="es-ES"/>
        </a:p>
      </dgm:t>
    </dgm:pt>
    <dgm:pt modelId="{B0D218F3-9CDA-4C0E-9F0D-2FF4C388D55E}" type="sibTrans" cxnId="{33F2621B-B05E-4E7C-B96B-6A602B721C22}">
      <dgm:prSet/>
      <dgm:spPr/>
      <dgm:t>
        <a:bodyPr/>
        <a:lstStyle/>
        <a:p>
          <a:endParaRPr lang="es-ES"/>
        </a:p>
      </dgm:t>
    </dgm:pt>
    <dgm:pt modelId="{AFE32BC2-8E9C-4618-8DBA-1271BC85733C}">
      <dgm:prSet phldrT="[Texto]"/>
      <dgm:spPr>
        <a:noFill/>
      </dgm:spPr>
      <dgm:t>
        <a:bodyPr/>
        <a:lstStyle/>
        <a:p>
          <a:r>
            <a:rPr lang="es-ES" dirty="0" smtClean="0"/>
            <a:t>Novedad</a:t>
          </a:r>
          <a:endParaRPr lang="es-ES" dirty="0"/>
        </a:p>
      </dgm:t>
    </dgm:pt>
    <dgm:pt modelId="{765A3746-DFB0-4C13-872E-222EE2689B05}" type="parTrans" cxnId="{4B223818-1F73-48A2-865F-B46574DE60A2}">
      <dgm:prSet/>
      <dgm:spPr>
        <a:ln>
          <a:solidFill>
            <a:schemeClr val="tx1"/>
          </a:solidFill>
        </a:ln>
      </dgm:spPr>
      <dgm:t>
        <a:bodyPr/>
        <a:lstStyle/>
        <a:p>
          <a:endParaRPr lang="es-ES"/>
        </a:p>
      </dgm:t>
    </dgm:pt>
    <dgm:pt modelId="{3E733FE2-790D-4943-AD99-1E250DD30B86}" type="sibTrans" cxnId="{4B223818-1F73-48A2-865F-B46574DE60A2}">
      <dgm:prSet/>
      <dgm:spPr/>
      <dgm:t>
        <a:bodyPr/>
        <a:lstStyle/>
        <a:p>
          <a:endParaRPr lang="es-ES"/>
        </a:p>
      </dgm:t>
    </dgm:pt>
    <dgm:pt modelId="{4883DA78-4208-4C98-AE03-CAF89A66F556}">
      <dgm:prSet phldrT="[Texto]"/>
      <dgm:spPr>
        <a:noFill/>
      </dgm:spPr>
      <dgm:t>
        <a:bodyPr/>
        <a:lstStyle/>
        <a:p>
          <a:r>
            <a:rPr lang="es-ES" dirty="0" smtClean="0"/>
            <a:t>Aptitud Distintiva</a:t>
          </a:r>
          <a:endParaRPr lang="es-ES" dirty="0"/>
        </a:p>
      </dgm:t>
    </dgm:pt>
    <dgm:pt modelId="{FBB8FEDF-8BD6-4BE0-A677-03530A4C85DD}" type="parTrans" cxnId="{0B1165A4-293C-4F31-ADBD-CA88C832DF98}">
      <dgm:prSet/>
      <dgm:spPr>
        <a:ln>
          <a:solidFill>
            <a:schemeClr val="tx1"/>
          </a:solidFill>
        </a:ln>
      </dgm:spPr>
      <dgm:t>
        <a:bodyPr/>
        <a:lstStyle/>
        <a:p>
          <a:endParaRPr lang="es-ES"/>
        </a:p>
      </dgm:t>
    </dgm:pt>
    <dgm:pt modelId="{FD967806-EF09-4C0D-AC17-9FD8EBE6F854}" type="sibTrans" cxnId="{0B1165A4-293C-4F31-ADBD-CA88C832DF98}">
      <dgm:prSet/>
      <dgm:spPr/>
      <dgm:t>
        <a:bodyPr/>
        <a:lstStyle/>
        <a:p>
          <a:endParaRPr lang="es-ES"/>
        </a:p>
      </dgm:t>
    </dgm:pt>
    <dgm:pt modelId="{C38BAFCC-4149-405D-8288-2066BF511014}">
      <dgm:prSet phldrT="[Texto]"/>
      <dgm:spPr>
        <a:noFill/>
      </dgm:spPr>
      <dgm:t>
        <a:bodyPr/>
        <a:lstStyle/>
        <a:p>
          <a:r>
            <a:rPr lang="es-ES" dirty="0" smtClean="0"/>
            <a:t>Sede</a:t>
          </a:r>
          <a:endParaRPr lang="es-ES" dirty="0"/>
        </a:p>
      </dgm:t>
    </dgm:pt>
    <dgm:pt modelId="{7002981C-40FF-4E5A-B577-8F770234BDD4}" type="parTrans" cxnId="{E66F6318-64DF-4E8C-9A64-862CCA4E1E3A}">
      <dgm:prSet/>
      <dgm:spPr>
        <a:ln>
          <a:solidFill>
            <a:schemeClr val="tx1"/>
          </a:solidFill>
        </a:ln>
      </dgm:spPr>
      <dgm:t>
        <a:bodyPr/>
        <a:lstStyle/>
        <a:p>
          <a:endParaRPr lang="es-ES"/>
        </a:p>
      </dgm:t>
    </dgm:pt>
    <dgm:pt modelId="{31A7988A-26C8-4A61-A6E8-B99BB86127B7}" type="sibTrans" cxnId="{E66F6318-64DF-4E8C-9A64-862CCA4E1E3A}">
      <dgm:prSet/>
      <dgm:spPr/>
      <dgm:t>
        <a:bodyPr/>
        <a:lstStyle/>
        <a:p>
          <a:endParaRPr lang="es-ES"/>
        </a:p>
      </dgm:t>
    </dgm:pt>
    <dgm:pt modelId="{8DEE333A-6707-482A-AECF-31BEAE0BFF2E}">
      <dgm:prSet phldrT="[Texto]"/>
      <dgm:spPr>
        <a:noFill/>
      </dgm:spPr>
      <dgm:t>
        <a:bodyPr/>
        <a:lstStyle/>
        <a:p>
          <a:r>
            <a:rPr lang="es-ES" dirty="0" smtClean="0"/>
            <a:t>PRINCIPIO                   DURACION ILIMITADA</a:t>
          </a:r>
          <a:endParaRPr lang="es-ES" dirty="0"/>
        </a:p>
      </dgm:t>
    </dgm:pt>
    <dgm:pt modelId="{86FF7C3D-EEBD-4811-88B1-DD85729F0ED8}" type="parTrans" cxnId="{5B84AC4B-C7DD-4EF6-BA26-B1D79FC1B470}">
      <dgm:prSet/>
      <dgm:spPr/>
      <dgm:t>
        <a:bodyPr/>
        <a:lstStyle/>
        <a:p>
          <a:endParaRPr lang="es-AR"/>
        </a:p>
      </dgm:t>
    </dgm:pt>
    <dgm:pt modelId="{605B1F8F-5061-47B3-BE50-54CFC949C6B9}" type="sibTrans" cxnId="{5B84AC4B-C7DD-4EF6-BA26-B1D79FC1B470}">
      <dgm:prSet/>
      <dgm:spPr/>
      <dgm:t>
        <a:bodyPr/>
        <a:lstStyle/>
        <a:p>
          <a:endParaRPr lang="es-AR"/>
        </a:p>
      </dgm:t>
    </dgm:pt>
    <dgm:pt modelId="{7AF9BB1D-73E5-460E-8655-E41356C990BE}" type="pres">
      <dgm:prSet presAssocID="{44455A8C-E1FD-4EBA-BB18-78CCC1BCDE0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5E805C5A-ACAF-424C-8E65-AFC0B287697C}" type="pres">
      <dgm:prSet presAssocID="{E4BCB664-5BBA-4A11-B5EB-AD766BAD1086}" presName="root1" presStyleCnt="0"/>
      <dgm:spPr/>
    </dgm:pt>
    <dgm:pt modelId="{89436726-CCA9-479D-9933-7818861E2D05}" type="pres">
      <dgm:prSet presAssocID="{E4BCB664-5BBA-4A11-B5EB-AD766BAD1086}" presName="LevelOneTextNode" presStyleLbl="node0" presStyleIdx="0" presStyleCnt="5" custScaleY="161163">
        <dgm:presLayoutVars>
          <dgm:chPref val="3"/>
        </dgm:presLayoutVars>
      </dgm:prSet>
      <dgm:spPr/>
      <dgm:t>
        <a:bodyPr/>
        <a:lstStyle/>
        <a:p>
          <a:endParaRPr lang="es-AR"/>
        </a:p>
      </dgm:t>
    </dgm:pt>
    <dgm:pt modelId="{C43CBA35-7CCB-4C78-81EA-43B8806E28AD}" type="pres">
      <dgm:prSet presAssocID="{E4BCB664-5BBA-4A11-B5EB-AD766BAD1086}" presName="level2hierChild" presStyleCnt="0"/>
      <dgm:spPr/>
    </dgm:pt>
    <dgm:pt modelId="{0F36DC1C-1EA8-4BE0-A76C-C5B60AA04EE2}" type="pres">
      <dgm:prSet presAssocID="{F6FB802A-E91C-49CB-9E3A-D58141BECF93}" presName="conn2-1" presStyleLbl="parChTrans1D2" presStyleIdx="0" presStyleCnt="5"/>
      <dgm:spPr/>
      <dgm:t>
        <a:bodyPr/>
        <a:lstStyle/>
        <a:p>
          <a:endParaRPr lang="es-AR"/>
        </a:p>
      </dgm:t>
    </dgm:pt>
    <dgm:pt modelId="{27EE8E04-ECAF-4D71-9C32-F928B19DD349}" type="pres">
      <dgm:prSet presAssocID="{F6FB802A-E91C-49CB-9E3A-D58141BECF93}" presName="connTx" presStyleLbl="parChTrans1D2" presStyleIdx="0" presStyleCnt="5"/>
      <dgm:spPr/>
      <dgm:t>
        <a:bodyPr/>
        <a:lstStyle/>
        <a:p>
          <a:endParaRPr lang="es-AR"/>
        </a:p>
      </dgm:t>
    </dgm:pt>
    <dgm:pt modelId="{9E1B534B-28CF-4EAE-93DA-EF0D531038D4}" type="pres">
      <dgm:prSet presAssocID="{55208618-1521-4656-8189-90C31D43DEE7}" presName="root2" presStyleCnt="0"/>
      <dgm:spPr/>
    </dgm:pt>
    <dgm:pt modelId="{65B52007-ADF6-40B3-8143-48DEB6B5A044}" type="pres">
      <dgm:prSet presAssocID="{55208618-1521-4656-8189-90C31D43DEE7}" presName="LevelTwoTextNode" presStyleLbl="node2" presStyleIdx="0" presStyleCnt="5" custLinFactNeighborX="66864" custLinFactNeighborY="-774">
        <dgm:presLayoutVars>
          <dgm:chPref val="3"/>
        </dgm:presLayoutVars>
      </dgm:prSet>
      <dgm:spPr/>
      <dgm:t>
        <a:bodyPr/>
        <a:lstStyle/>
        <a:p>
          <a:endParaRPr lang="es-AR"/>
        </a:p>
      </dgm:t>
    </dgm:pt>
    <dgm:pt modelId="{592FDBAF-C5BF-41CA-A5B5-E744D21A474B}" type="pres">
      <dgm:prSet presAssocID="{55208618-1521-4656-8189-90C31D43DEE7}" presName="level3hierChild" presStyleCnt="0"/>
      <dgm:spPr/>
    </dgm:pt>
    <dgm:pt modelId="{40D80005-76AF-4EB5-9DB6-D2FEE4DDFA3D}" type="pres">
      <dgm:prSet presAssocID="{765A3746-DFB0-4C13-872E-222EE2689B05}" presName="conn2-1" presStyleLbl="parChTrans1D2" presStyleIdx="1" presStyleCnt="5"/>
      <dgm:spPr/>
      <dgm:t>
        <a:bodyPr/>
        <a:lstStyle/>
        <a:p>
          <a:endParaRPr lang="es-AR"/>
        </a:p>
      </dgm:t>
    </dgm:pt>
    <dgm:pt modelId="{ED85DF8E-506F-4110-8D4D-2E014258F6DA}" type="pres">
      <dgm:prSet presAssocID="{765A3746-DFB0-4C13-872E-222EE2689B05}" presName="connTx" presStyleLbl="parChTrans1D2" presStyleIdx="1" presStyleCnt="5"/>
      <dgm:spPr/>
      <dgm:t>
        <a:bodyPr/>
        <a:lstStyle/>
        <a:p>
          <a:endParaRPr lang="es-AR"/>
        </a:p>
      </dgm:t>
    </dgm:pt>
    <dgm:pt modelId="{BD681536-F44F-4311-B3B0-ECFFBE616488}" type="pres">
      <dgm:prSet presAssocID="{AFE32BC2-8E9C-4618-8DBA-1271BC85733C}" presName="root2" presStyleCnt="0"/>
      <dgm:spPr/>
    </dgm:pt>
    <dgm:pt modelId="{9DBCE04F-2BD5-494C-AA95-4D14F7F9C1F1}" type="pres">
      <dgm:prSet presAssocID="{AFE32BC2-8E9C-4618-8DBA-1271BC85733C}" presName="LevelTwoTextNode" presStyleLbl="node2" presStyleIdx="1" presStyleCnt="5" custLinFactNeighborX="66864" custLinFactNeighborY="-4092">
        <dgm:presLayoutVars>
          <dgm:chPref val="3"/>
        </dgm:presLayoutVars>
      </dgm:prSet>
      <dgm:spPr/>
      <dgm:t>
        <a:bodyPr/>
        <a:lstStyle/>
        <a:p>
          <a:endParaRPr lang="es-AR"/>
        </a:p>
      </dgm:t>
    </dgm:pt>
    <dgm:pt modelId="{49C96921-59F2-4A8C-8ED2-5AB2DE0D762E}" type="pres">
      <dgm:prSet presAssocID="{AFE32BC2-8E9C-4618-8DBA-1271BC85733C}" presName="level3hierChild" presStyleCnt="0"/>
      <dgm:spPr/>
    </dgm:pt>
    <dgm:pt modelId="{97B2133B-8151-423C-AE01-A755DC060C26}" type="pres">
      <dgm:prSet presAssocID="{FBB8FEDF-8BD6-4BE0-A677-03530A4C85DD}" presName="conn2-1" presStyleLbl="parChTrans1D2" presStyleIdx="2" presStyleCnt="5"/>
      <dgm:spPr/>
      <dgm:t>
        <a:bodyPr/>
        <a:lstStyle/>
        <a:p>
          <a:endParaRPr lang="es-AR"/>
        </a:p>
      </dgm:t>
    </dgm:pt>
    <dgm:pt modelId="{C4F34735-D91E-4EE0-B297-DE4A3C87B599}" type="pres">
      <dgm:prSet presAssocID="{FBB8FEDF-8BD6-4BE0-A677-03530A4C85DD}" presName="connTx" presStyleLbl="parChTrans1D2" presStyleIdx="2" presStyleCnt="5"/>
      <dgm:spPr/>
      <dgm:t>
        <a:bodyPr/>
        <a:lstStyle/>
        <a:p>
          <a:endParaRPr lang="es-AR"/>
        </a:p>
      </dgm:t>
    </dgm:pt>
    <dgm:pt modelId="{E0C6ED46-5388-4345-B684-00D207B92151}" type="pres">
      <dgm:prSet presAssocID="{4883DA78-4208-4C98-AE03-CAF89A66F556}" presName="root2" presStyleCnt="0"/>
      <dgm:spPr/>
    </dgm:pt>
    <dgm:pt modelId="{03AABD04-2AD7-4F90-A3B5-ACE390174F46}" type="pres">
      <dgm:prSet presAssocID="{4883DA78-4208-4C98-AE03-CAF89A66F556}" presName="LevelTwoTextNode" presStyleLbl="node2" presStyleIdx="2" presStyleCnt="5" custLinFactNeighborX="66864" custLinFactNeighborY="4999">
        <dgm:presLayoutVars>
          <dgm:chPref val="3"/>
        </dgm:presLayoutVars>
      </dgm:prSet>
      <dgm:spPr/>
      <dgm:t>
        <a:bodyPr/>
        <a:lstStyle/>
        <a:p>
          <a:endParaRPr lang="es-AR"/>
        </a:p>
      </dgm:t>
    </dgm:pt>
    <dgm:pt modelId="{6D32A61E-61C4-4685-9F76-0AF89E6225B4}" type="pres">
      <dgm:prSet presAssocID="{4883DA78-4208-4C98-AE03-CAF89A66F556}" presName="level3hierChild" presStyleCnt="0"/>
      <dgm:spPr/>
    </dgm:pt>
    <dgm:pt modelId="{0DA16654-8E91-44E0-890E-030383E36739}" type="pres">
      <dgm:prSet presAssocID="{24FC9DED-A188-44DF-82DE-B7627C514A86}" presName="root1" presStyleCnt="0"/>
      <dgm:spPr/>
    </dgm:pt>
    <dgm:pt modelId="{533AFAD9-082B-4089-8F37-2936F6B9D115}" type="pres">
      <dgm:prSet presAssocID="{24FC9DED-A188-44DF-82DE-B7627C514A86}" presName="LevelOneTextNode" presStyleLbl="node0" presStyleIdx="1" presStyleCnt="5" custScaleY="183692">
        <dgm:presLayoutVars>
          <dgm:chPref val="3"/>
        </dgm:presLayoutVars>
      </dgm:prSet>
      <dgm:spPr/>
      <dgm:t>
        <a:bodyPr/>
        <a:lstStyle/>
        <a:p>
          <a:endParaRPr lang="es-AR"/>
        </a:p>
      </dgm:t>
    </dgm:pt>
    <dgm:pt modelId="{66808CBB-3F69-4535-BCC2-6C2D71DDC560}" type="pres">
      <dgm:prSet presAssocID="{24FC9DED-A188-44DF-82DE-B7627C514A86}" presName="level2hierChild" presStyleCnt="0"/>
      <dgm:spPr/>
    </dgm:pt>
    <dgm:pt modelId="{799BFCE4-BC24-42CD-BCF2-714B445DA1CA}" type="pres">
      <dgm:prSet presAssocID="{7002981C-40FF-4E5A-B577-8F770234BDD4}" presName="conn2-1" presStyleLbl="parChTrans1D2" presStyleIdx="3" presStyleCnt="5"/>
      <dgm:spPr/>
      <dgm:t>
        <a:bodyPr/>
        <a:lstStyle/>
        <a:p>
          <a:endParaRPr lang="es-AR"/>
        </a:p>
      </dgm:t>
    </dgm:pt>
    <dgm:pt modelId="{7BFD7169-7F79-4EF1-A6F7-43DDBE20B1A3}" type="pres">
      <dgm:prSet presAssocID="{7002981C-40FF-4E5A-B577-8F770234BDD4}" presName="connTx" presStyleLbl="parChTrans1D2" presStyleIdx="3" presStyleCnt="5"/>
      <dgm:spPr/>
      <dgm:t>
        <a:bodyPr/>
        <a:lstStyle/>
        <a:p>
          <a:endParaRPr lang="es-AR"/>
        </a:p>
      </dgm:t>
    </dgm:pt>
    <dgm:pt modelId="{B9DF189F-BC15-4D56-9F31-88C191AE6D28}" type="pres">
      <dgm:prSet presAssocID="{C38BAFCC-4149-405D-8288-2066BF511014}" presName="root2" presStyleCnt="0"/>
      <dgm:spPr/>
    </dgm:pt>
    <dgm:pt modelId="{7C7AA063-E15C-4255-B84F-B3DD0C2A13A4}" type="pres">
      <dgm:prSet presAssocID="{C38BAFCC-4149-405D-8288-2066BF511014}" presName="LevelTwoTextNode" presStyleLbl="node2" presStyleIdx="3" presStyleCnt="5" custLinFactNeighborX="66864" custLinFactNeighborY="1681">
        <dgm:presLayoutVars>
          <dgm:chPref val="3"/>
        </dgm:presLayoutVars>
      </dgm:prSet>
      <dgm:spPr/>
      <dgm:t>
        <a:bodyPr/>
        <a:lstStyle/>
        <a:p>
          <a:endParaRPr lang="es-AR"/>
        </a:p>
      </dgm:t>
    </dgm:pt>
    <dgm:pt modelId="{3C2E52BB-A3E6-4E6D-98CD-882FD0D8799A}" type="pres">
      <dgm:prSet presAssocID="{C38BAFCC-4149-405D-8288-2066BF511014}" presName="level3hierChild" presStyleCnt="0"/>
      <dgm:spPr/>
    </dgm:pt>
    <dgm:pt modelId="{C5808A4B-2440-4469-8168-B2187BB54059}" type="pres">
      <dgm:prSet presAssocID="{846EAFC0-3450-4580-B0E1-928E1D1F8F45}" presName="root1" presStyleCnt="0"/>
      <dgm:spPr/>
    </dgm:pt>
    <dgm:pt modelId="{B2CAD8D5-819B-4E9C-A056-3E5C3E0C88D3}" type="pres">
      <dgm:prSet presAssocID="{846EAFC0-3450-4580-B0E1-928E1D1F8F45}" presName="LevelOneTextNode" presStyleLbl="node0" presStyleIdx="2" presStyleCnt="5" custScaleY="168894">
        <dgm:presLayoutVars>
          <dgm:chPref val="3"/>
        </dgm:presLayoutVars>
      </dgm:prSet>
      <dgm:spPr/>
      <dgm:t>
        <a:bodyPr/>
        <a:lstStyle/>
        <a:p>
          <a:endParaRPr lang="es-AR"/>
        </a:p>
      </dgm:t>
    </dgm:pt>
    <dgm:pt modelId="{76CD7917-49C7-43E0-9992-FE7CDBC30A9A}" type="pres">
      <dgm:prSet presAssocID="{846EAFC0-3450-4580-B0E1-928E1D1F8F45}" presName="level2hierChild" presStyleCnt="0"/>
      <dgm:spPr/>
    </dgm:pt>
    <dgm:pt modelId="{FA1EA722-3736-470B-9B82-983D65D80362}" type="pres">
      <dgm:prSet presAssocID="{74A6F2C7-14EE-4AB3-B929-9A91A1423B6E}" presName="root1" presStyleCnt="0"/>
      <dgm:spPr/>
    </dgm:pt>
    <dgm:pt modelId="{09034EE9-461A-4F9B-BCC5-9939115B9D1A}" type="pres">
      <dgm:prSet presAssocID="{74A6F2C7-14EE-4AB3-B929-9A91A1423B6E}" presName="LevelOneTextNode" presStyleLbl="node0" presStyleIdx="3" presStyleCnt="5">
        <dgm:presLayoutVars>
          <dgm:chPref val="3"/>
        </dgm:presLayoutVars>
      </dgm:prSet>
      <dgm:spPr/>
      <dgm:t>
        <a:bodyPr/>
        <a:lstStyle/>
        <a:p>
          <a:endParaRPr lang="es-AR"/>
        </a:p>
      </dgm:t>
    </dgm:pt>
    <dgm:pt modelId="{657E4061-3B65-4CFF-A547-3183C24B23C1}" type="pres">
      <dgm:prSet presAssocID="{74A6F2C7-14EE-4AB3-B929-9A91A1423B6E}" presName="level2hierChild" presStyleCnt="0"/>
      <dgm:spPr/>
    </dgm:pt>
    <dgm:pt modelId="{AF5465A8-46D4-4EE6-8F76-FC59F7EB78F9}" type="pres">
      <dgm:prSet presAssocID="{37B8A03A-E29A-4B04-B77B-D7C22B13A88B}" presName="conn2-1" presStyleLbl="parChTrans1D2" presStyleIdx="4" presStyleCnt="5"/>
      <dgm:spPr/>
      <dgm:t>
        <a:bodyPr/>
        <a:lstStyle/>
        <a:p>
          <a:endParaRPr lang="es-AR"/>
        </a:p>
      </dgm:t>
    </dgm:pt>
    <dgm:pt modelId="{0103C765-6707-474E-97CD-B76DCA5B3544}" type="pres">
      <dgm:prSet presAssocID="{37B8A03A-E29A-4B04-B77B-D7C22B13A88B}" presName="connTx" presStyleLbl="parChTrans1D2" presStyleIdx="4" presStyleCnt="5"/>
      <dgm:spPr/>
      <dgm:t>
        <a:bodyPr/>
        <a:lstStyle/>
        <a:p>
          <a:endParaRPr lang="es-AR"/>
        </a:p>
      </dgm:t>
    </dgm:pt>
    <dgm:pt modelId="{B2BC3111-0F44-4671-BE39-67F82BA1908E}" type="pres">
      <dgm:prSet presAssocID="{803D1A4C-C5FA-4EAC-827F-9CCE1E2D4F75}" presName="root2" presStyleCnt="0"/>
      <dgm:spPr/>
    </dgm:pt>
    <dgm:pt modelId="{6B52E0F2-6090-46FC-8FE7-CC3A13300550}" type="pres">
      <dgm:prSet presAssocID="{803D1A4C-C5FA-4EAC-827F-9CCE1E2D4F75}" presName="LevelTwoTextNode" presStyleLbl="node2" presStyleIdx="4" presStyleCnt="5" custLinFactNeighborX="66864" custLinFactNeighborY="-4013">
        <dgm:presLayoutVars>
          <dgm:chPref val="3"/>
        </dgm:presLayoutVars>
      </dgm:prSet>
      <dgm:spPr/>
      <dgm:t>
        <a:bodyPr/>
        <a:lstStyle/>
        <a:p>
          <a:endParaRPr lang="es-AR"/>
        </a:p>
      </dgm:t>
    </dgm:pt>
    <dgm:pt modelId="{F55A0861-0995-4030-AD84-0BB04ECDA527}" type="pres">
      <dgm:prSet presAssocID="{803D1A4C-C5FA-4EAC-827F-9CCE1E2D4F75}" presName="level3hierChild" presStyleCnt="0"/>
      <dgm:spPr/>
    </dgm:pt>
    <dgm:pt modelId="{BC308066-A3D3-4318-920E-0785967D3E89}" type="pres">
      <dgm:prSet presAssocID="{8DEE333A-6707-482A-AECF-31BEAE0BFF2E}" presName="root1" presStyleCnt="0"/>
      <dgm:spPr/>
    </dgm:pt>
    <dgm:pt modelId="{E93ED3E8-93D5-41DB-AA15-203B3E5306AF}" type="pres">
      <dgm:prSet presAssocID="{8DEE333A-6707-482A-AECF-31BEAE0BFF2E}" presName="LevelOneTextNode" presStyleLbl="node0" presStyleIdx="4" presStyleCnt="5" custScaleX="598824">
        <dgm:presLayoutVars>
          <dgm:chPref val="3"/>
        </dgm:presLayoutVars>
      </dgm:prSet>
      <dgm:spPr/>
      <dgm:t>
        <a:bodyPr/>
        <a:lstStyle/>
        <a:p>
          <a:endParaRPr lang="es-AR"/>
        </a:p>
      </dgm:t>
    </dgm:pt>
    <dgm:pt modelId="{3FFF1CAF-2E5F-437E-947F-91A6BC838427}" type="pres">
      <dgm:prSet presAssocID="{8DEE333A-6707-482A-AECF-31BEAE0BFF2E}" presName="level2hierChild" presStyleCnt="0"/>
      <dgm:spPr/>
    </dgm:pt>
  </dgm:ptLst>
  <dgm:cxnLst>
    <dgm:cxn modelId="{1E40E317-18B4-45A1-94DE-A6A7F3BF69F2}" type="presOf" srcId="{803D1A4C-C5FA-4EAC-827F-9CCE1E2D4F75}" destId="{6B52E0F2-6090-46FC-8FE7-CC3A13300550}" srcOrd="0" destOrd="0" presId="urn:microsoft.com/office/officeart/2005/8/layout/hierarchy2"/>
    <dgm:cxn modelId="{E3636E71-E49F-4829-A603-B10D2DAC1308}" type="presOf" srcId="{765A3746-DFB0-4C13-872E-222EE2689B05}" destId="{ED85DF8E-506F-4110-8D4D-2E014258F6DA}" srcOrd="1" destOrd="0" presId="urn:microsoft.com/office/officeart/2005/8/layout/hierarchy2"/>
    <dgm:cxn modelId="{49C78CEA-30B1-47A7-84D8-F4F588B590B6}" type="presOf" srcId="{AFE32BC2-8E9C-4618-8DBA-1271BC85733C}" destId="{9DBCE04F-2BD5-494C-AA95-4D14F7F9C1F1}" srcOrd="0" destOrd="0" presId="urn:microsoft.com/office/officeart/2005/8/layout/hierarchy2"/>
    <dgm:cxn modelId="{012D7574-9C39-401B-AEB2-F4C0FB77B7BE}" type="presOf" srcId="{846EAFC0-3450-4580-B0E1-928E1D1F8F45}" destId="{B2CAD8D5-819B-4E9C-A056-3E5C3E0C88D3}" srcOrd="0" destOrd="0" presId="urn:microsoft.com/office/officeart/2005/8/layout/hierarchy2"/>
    <dgm:cxn modelId="{1A7195C5-D42D-4EA0-B8CE-E578FF420468}" type="presOf" srcId="{37B8A03A-E29A-4B04-B77B-D7C22B13A88B}" destId="{0103C765-6707-474E-97CD-B76DCA5B3544}" srcOrd="1" destOrd="0" presId="urn:microsoft.com/office/officeart/2005/8/layout/hierarchy2"/>
    <dgm:cxn modelId="{0B1165A4-293C-4F31-ADBD-CA88C832DF98}" srcId="{E4BCB664-5BBA-4A11-B5EB-AD766BAD1086}" destId="{4883DA78-4208-4C98-AE03-CAF89A66F556}" srcOrd="2" destOrd="0" parTransId="{FBB8FEDF-8BD6-4BE0-A677-03530A4C85DD}" sibTransId="{FD967806-EF09-4C0D-AC17-9FD8EBE6F854}"/>
    <dgm:cxn modelId="{5C60F000-B678-4B24-B4D2-C012DFF1912B}" type="presOf" srcId="{765A3746-DFB0-4C13-872E-222EE2689B05}" destId="{40D80005-76AF-4EB5-9DB6-D2FEE4DDFA3D}" srcOrd="0" destOrd="0" presId="urn:microsoft.com/office/officeart/2005/8/layout/hierarchy2"/>
    <dgm:cxn modelId="{54D142A7-EF98-4164-8F94-D8935422AF81}" type="presOf" srcId="{E4BCB664-5BBA-4A11-B5EB-AD766BAD1086}" destId="{89436726-CCA9-479D-9933-7818861E2D05}" srcOrd="0" destOrd="0" presId="urn:microsoft.com/office/officeart/2005/8/layout/hierarchy2"/>
    <dgm:cxn modelId="{4C7CC308-C751-4991-8BA8-8CA4399B5DA8}" srcId="{44455A8C-E1FD-4EBA-BB18-78CCC1BCDE00}" destId="{E4BCB664-5BBA-4A11-B5EB-AD766BAD1086}" srcOrd="0" destOrd="0" parTransId="{8E75B595-912D-4B65-9E64-446BCC69B2BC}" sibTransId="{4501F772-8E2E-440F-A7F8-4E2A6F57B3DF}"/>
    <dgm:cxn modelId="{98375E0D-EBD8-4F58-B856-2998CB9E5D6E}" type="presOf" srcId="{C38BAFCC-4149-405D-8288-2066BF511014}" destId="{7C7AA063-E15C-4255-B84F-B3DD0C2A13A4}" srcOrd="0" destOrd="0" presId="urn:microsoft.com/office/officeart/2005/8/layout/hierarchy2"/>
    <dgm:cxn modelId="{AA441DD8-FBB5-4912-AE49-6518C3B365DB}" type="presOf" srcId="{74A6F2C7-14EE-4AB3-B929-9A91A1423B6E}" destId="{09034EE9-461A-4F9B-BCC5-9939115B9D1A}" srcOrd="0" destOrd="0" presId="urn:microsoft.com/office/officeart/2005/8/layout/hierarchy2"/>
    <dgm:cxn modelId="{736BC921-8E19-4F54-9A5B-AEE04917A485}" type="presOf" srcId="{7002981C-40FF-4E5A-B577-8F770234BDD4}" destId="{7BFD7169-7F79-4EF1-A6F7-43DDBE20B1A3}" srcOrd="1" destOrd="0" presId="urn:microsoft.com/office/officeart/2005/8/layout/hierarchy2"/>
    <dgm:cxn modelId="{489B5833-9108-4B28-927E-03AF2726EC01}" type="presOf" srcId="{7002981C-40FF-4E5A-B577-8F770234BDD4}" destId="{799BFCE4-BC24-42CD-BCF2-714B445DA1CA}" srcOrd="0" destOrd="0" presId="urn:microsoft.com/office/officeart/2005/8/layout/hierarchy2"/>
    <dgm:cxn modelId="{528E237C-4936-4431-8E81-C2D44AE20666}" type="presOf" srcId="{8DEE333A-6707-482A-AECF-31BEAE0BFF2E}" destId="{E93ED3E8-93D5-41DB-AA15-203B3E5306AF}" srcOrd="0" destOrd="0" presId="urn:microsoft.com/office/officeart/2005/8/layout/hierarchy2"/>
    <dgm:cxn modelId="{5B84AC4B-C7DD-4EF6-BA26-B1D79FC1B470}" srcId="{44455A8C-E1FD-4EBA-BB18-78CCC1BCDE00}" destId="{8DEE333A-6707-482A-AECF-31BEAE0BFF2E}" srcOrd="4" destOrd="0" parTransId="{86FF7C3D-EEBD-4811-88B1-DD85729F0ED8}" sibTransId="{605B1F8F-5061-47B3-BE50-54CFC949C6B9}"/>
    <dgm:cxn modelId="{9EF97DC8-8834-4F35-B830-9C9700D4A5CC}" type="presOf" srcId="{24FC9DED-A188-44DF-82DE-B7627C514A86}" destId="{533AFAD9-082B-4089-8F37-2936F6B9D115}" srcOrd="0" destOrd="0" presId="urn:microsoft.com/office/officeart/2005/8/layout/hierarchy2"/>
    <dgm:cxn modelId="{35609079-800A-4D40-9E46-87C9864FFD3F}" type="presOf" srcId="{37B8A03A-E29A-4B04-B77B-D7C22B13A88B}" destId="{AF5465A8-46D4-4EE6-8F76-FC59F7EB78F9}" srcOrd="0" destOrd="0" presId="urn:microsoft.com/office/officeart/2005/8/layout/hierarchy2"/>
    <dgm:cxn modelId="{6C44FC66-11F8-477A-86CB-953223C9A15E}" type="presOf" srcId="{FBB8FEDF-8BD6-4BE0-A677-03530A4C85DD}" destId="{97B2133B-8151-423C-AE01-A755DC060C26}" srcOrd="0" destOrd="0" presId="urn:microsoft.com/office/officeart/2005/8/layout/hierarchy2"/>
    <dgm:cxn modelId="{FD1C5196-DAF7-45B4-93A9-F27F2CC74637}" srcId="{44455A8C-E1FD-4EBA-BB18-78CCC1BCDE00}" destId="{74A6F2C7-14EE-4AB3-B929-9A91A1423B6E}" srcOrd="3" destOrd="0" parTransId="{7A358A57-8352-4A5E-A237-C95BA2134052}" sibTransId="{0989AE0C-5DC9-4C25-ABFD-6B0862DFB86A}"/>
    <dgm:cxn modelId="{54CE3DBC-CB16-40A4-98D9-3E0FAC01360F}" type="presOf" srcId="{F6FB802A-E91C-49CB-9E3A-D58141BECF93}" destId="{27EE8E04-ECAF-4D71-9C32-F928B19DD349}" srcOrd="1" destOrd="0" presId="urn:microsoft.com/office/officeart/2005/8/layout/hierarchy2"/>
    <dgm:cxn modelId="{1DC60CEC-3890-4B07-8F06-AD6BBE1FC42D}" srcId="{44455A8C-E1FD-4EBA-BB18-78CCC1BCDE00}" destId="{846EAFC0-3450-4580-B0E1-928E1D1F8F45}" srcOrd="2" destOrd="0" parTransId="{31173F13-5C6B-4D7F-B89B-28F6B36E9F0C}" sibTransId="{988E1986-D2E1-4C65-A561-3043642F3BB3}"/>
    <dgm:cxn modelId="{E66F6318-64DF-4E8C-9A64-862CCA4E1E3A}" srcId="{24FC9DED-A188-44DF-82DE-B7627C514A86}" destId="{C38BAFCC-4149-405D-8288-2066BF511014}" srcOrd="0" destOrd="0" parTransId="{7002981C-40FF-4E5A-B577-8F770234BDD4}" sibTransId="{31A7988A-26C8-4A61-A6E8-B99BB86127B7}"/>
    <dgm:cxn modelId="{54680C1C-085F-481D-8CF1-71A2E80E6EA2}" type="presOf" srcId="{F6FB802A-E91C-49CB-9E3A-D58141BECF93}" destId="{0F36DC1C-1EA8-4BE0-A76C-C5B60AA04EE2}" srcOrd="0" destOrd="0" presId="urn:microsoft.com/office/officeart/2005/8/layout/hierarchy2"/>
    <dgm:cxn modelId="{BA010ED3-89A8-4A17-9FE8-1BEE02652A64}" type="presOf" srcId="{55208618-1521-4656-8189-90C31D43DEE7}" destId="{65B52007-ADF6-40B3-8143-48DEB6B5A044}" srcOrd="0" destOrd="0" presId="urn:microsoft.com/office/officeart/2005/8/layout/hierarchy2"/>
    <dgm:cxn modelId="{9F9FB44F-04BB-4EA8-AF55-72415809FDC1}" type="presOf" srcId="{44455A8C-E1FD-4EBA-BB18-78CCC1BCDE00}" destId="{7AF9BB1D-73E5-460E-8655-E41356C990BE}" srcOrd="0" destOrd="0" presId="urn:microsoft.com/office/officeart/2005/8/layout/hierarchy2"/>
    <dgm:cxn modelId="{33F2621B-B05E-4E7C-B96B-6A602B721C22}" srcId="{E4BCB664-5BBA-4A11-B5EB-AD766BAD1086}" destId="{55208618-1521-4656-8189-90C31D43DEE7}" srcOrd="0" destOrd="0" parTransId="{F6FB802A-E91C-49CB-9E3A-D58141BECF93}" sibTransId="{B0D218F3-9CDA-4C0E-9F0D-2FF4C388D55E}"/>
    <dgm:cxn modelId="{0A9A5EFC-AF8A-4CBE-B292-DEC5E8314E50}" srcId="{44455A8C-E1FD-4EBA-BB18-78CCC1BCDE00}" destId="{24FC9DED-A188-44DF-82DE-B7627C514A86}" srcOrd="1" destOrd="0" parTransId="{0B706BA8-5A0A-460D-99B7-C2E418D7FA10}" sibTransId="{6DC68FE1-4A86-4D81-9F7E-EF124160B0DB}"/>
    <dgm:cxn modelId="{4B223818-1F73-48A2-865F-B46574DE60A2}" srcId="{E4BCB664-5BBA-4A11-B5EB-AD766BAD1086}" destId="{AFE32BC2-8E9C-4618-8DBA-1271BC85733C}" srcOrd="1" destOrd="0" parTransId="{765A3746-DFB0-4C13-872E-222EE2689B05}" sibTransId="{3E733FE2-790D-4943-AD99-1E250DD30B86}"/>
    <dgm:cxn modelId="{37F0F63F-06E4-4180-8F4F-40A1006D4238}" srcId="{74A6F2C7-14EE-4AB3-B929-9A91A1423B6E}" destId="{803D1A4C-C5FA-4EAC-827F-9CCE1E2D4F75}" srcOrd="0" destOrd="0" parTransId="{37B8A03A-E29A-4B04-B77B-D7C22B13A88B}" sibTransId="{BFF325D3-00A8-4AC6-869E-42B3BD7DE6FD}"/>
    <dgm:cxn modelId="{020FB73A-14B0-450B-BAD5-34943B5B65D8}" type="presOf" srcId="{FBB8FEDF-8BD6-4BE0-A677-03530A4C85DD}" destId="{C4F34735-D91E-4EE0-B297-DE4A3C87B599}" srcOrd="1" destOrd="0" presId="urn:microsoft.com/office/officeart/2005/8/layout/hierarchy2"/>
    <dgm:cxn modelId="{F3D638D2-3549-4017-A49E-EF7CC74C5E3A}" type="presOf" srcId="{4883DA78-4208-4C98-AE03-CAF89A66F556}" destId="{03AABD04-2AD7-4F90-A3B5-ACE390174F46}" srcOrd="0" destOrd="0" presId="urn:microsoft.com/office/officeart/2005/8/layout/hierarchy2"/>
    <dgm:cxn modelId="{BC5D9E75-7618-443E-9C80-E81AF7CE3525}" type="presParOf" srcId="{7AF9BB1D-73E5-460E-8655-E41356C990BE}" destId="{5E805C5A-ACAF-424C-8E65-AFC0B287697C}" srcOrd="0" destOrd="0" presId="urn:microsoft.com/office/officeart/2005/8/layout/hierarchy2"/>
    <dgm:cxn modelId="{189DC5BC-447B-46FE-892A-024161521B0B}" type="presParOf" srcId="{5E805C5A-ACAF-424C-8E65-AFC0B287697C}" destId="{89436726-CCA9-479D-9933-7818861E2D05}" srcOrd="0" destOrd="0" presId="urn:microsoft.com/office/officeart/2005/8/layout/hierarchy2"/>
    <dgm:cxn modelId="{9A12832A-4B58-4ABC-8EEA-A4E47B3C5495}" type="presParOf" srcId="{5E805C5A-ACAF-424C-8E65-AFC0B287697C}" destId="{C43CBA35-7CCB-4C78-81EA-43B8806E28AD}" srcOrd="1" destOrd="0" presId="urn:microsoft.com/office/officeart/2005/8/layout/hierarchy2"/>
    <dgm:cxn modelId="{34356011-12C3-4B72-AE83-67A6C6028C53}" type="presParOf" srcId="{C43CBA35-7CCB-4C78-81EA-43B8806E28AD}" destId="{0F36DC1C-1EA8-4BE0-A76C-C5B60AA04EE2}" srcOrd="0" destOrd="0" presId="urn:microsoft.com/office/officeart/2005/8/layout/hierarchy2"/>
    <dgm:cxn modelId="{4DFE7603-2094-4BBC-8F72-6722E69B9D8A}" type="presParOf" srcId="{0F36DC1C-1EA8-4BE0-A76C-C5B60AA04EE2}" destId="{27EE8E04-ECAF-4D71-9C32-F928B19DD349}" srcOrd="0" destOrd="0" presId="urn:microsoft.com/office/officeart/2005/8/layout/hierarchy2"/>
    <dgm:cxn modelId="{9BE1E616-FC50-4FE1-A586-AFB90435072B}" type="presParOf" srcId="{C43CBA35-7CCB-4C78-81EA-43B8806E28AD}" destId="{9E1B534B-28CF-4EAE-93DA-EF0D531038D4}" srcOrd="1" destOrd="0" presId="urn:microsoft.com/office/officeart/2005/8/layout/hierarchy2"/>
    <dgm:cxn modelId="{C7820567-86BD-499B-93CD-4DF532AE6389}" type="presParOf" srcId="{9E1B534B-28CF-4EAE-93DA-EF0D531038D4}" destId="{65B52007-ADF6-40B3-8143-48DEB6B5A044}" srcOrd="0" destOrd="0" presId="urn:microsoft.com/office/officeart/2005/8/layout/hierarchy2"/>
    <dgm:cxn modelId="{D33EE6BE-C5FF-438E-A743-B93F11B51A05}" type="presParOf" srcId="{9E1B534B-28CF-4EAE-93DA-EF0D531038D4}" destId="{592FDBAF-C5BF-41CA-A5B5-E744D21A474B}" srcOrd="1" destOrd="0" presId="urn:microsoft.com/office/officeart/2005/8/layout/hierarchy2"/>
    <dgm:cxn modelId="{39D013CE-DEFB-46DF-8CBB-DC2AC9FA8503}" type="presParOf" srcId="{C43CBA35-7CCB-4C78-81EA-43B8806E28AD}" destId="{40D80005-76AF-4EB5-9DB6-D2FEE4DDFA3D}" srcOrd="2" destOrd="0" presId="urn:microsoft.com/office/officeart/2005/8/layout/hierarchy2"/>
    <dgm:cxn modelId="{4763C393-1FE5-492C-AF50-926CD81E7F40}" type="presParOf" srcId="{40D80005-76AF-4EB5-9DB6-D2FEE4DDFA3D}" destId="{ED85DF8E-506F-4110-8D4D-2E014258F6DA}" srcOrd="0" destOrd="0" presId="urn:microsoft.com/office/officeart/2005/8/layout/hierarchy2"/>
    <dgm:cxn modelId="{7B9FD001-C0E0-4E9C-AFA7-303CCF01C666}" type="presParOf" srcId="{C43CBA35-7CCB-4C78-81EA-43B8806E28AD}" destId="{BD681536-F44F-4311-B3B0-ECFFBE616488}" srcOrd="3" destOrd="0" presId="urn:microsoft.com/office/officeart/2005/8/layout/hierarchy2"/>
    <dgm:cxn modelId="{52653DD6-2C7E-40BB-9BDF-311775235701}" type="presParOf" srcId="{BD681536-F44F-4311-B3B0-ECFFBE616488}" destId="{9DBCE04F-2BD5-494C-AA95-4D14F7F9C1F1}" srcOrd="0" destOrd="0" presId="urn:microsoft.com/office/officeart/2005/8/layout/hierarchy2"/>
    <dgm:cxn modelId="{6463B540-C5BF-4AE8-9324-D82B43029D52}" type="presParOf" srcId="{BD681536-F44F-4311-B3B0-ECFFBE616488}" destId="{49C96921-59F2-4A8C-8ED2-5AB2DE0D762E}" srcOrd="1" destOrd="0" presId="urn:microsoft.com/office/officeart/2005/8/layout/hierarchy2"/>
    <dgm:cxn modelId="{65699E69-54F7-4784-8344-AC4F3F23C682}" type="presParOf" srcId="{C43CBA35-7CCB-4C78-81EA-43B8806E28AD}" destId="{97B2133B-8151-423C-AE01-A755DC060C26}" srcOrd="4" destOrd="0" presId="urn:microsoft.com/office/officeart/2005/8/layout/hierarchy2"/>
    <dgm:cxn modelId="{8AF9CED4-5B45-4385-BBA0-6139B15B7627}" type="presParOf" srcId="{97B2133B-8151-423C-AE01-A755DC060C26}" destId="{C4F34735-D91E-4EE0-B297-DE4A3C87B599}" srcOrd="0" destOrd="0" presId="urn:microsoft.com/office/officeart/2005/8/layout/hierarchy2"/>
    <dgm:cxn modelId="{A15B551B-9CB7-4925-B94F-D46E2657F900}" type="presParOf" srcId="{C43CBA35-7CCB-4C78-81EA-43B8806E28AD}" destId="{E0C6ED46-5388-4345-B684-00D207B92151}" srcOrd="5" destOrd="0" presId="urn:microsoft.com/office/officeart/2005/8/layout/hierarchy2"/>
    <dgm:cxn modelId="{35E587CC-393A-4A8B-B98B-67A733C8E29C}" type="presParOf" srcId="{E0C6ED46-5388-4345-B684-00D207B92151}" destId="{03AABD04-2AD7-4F90-A3B5-ACE390174F46}" srcOrd="0" destOrd="0" presId="urn:microsoft.com/office/officeart/2005/8/layout/hierarchy2"/>
    <dgm:cxn modelId="{4764FE84-1C76-4FC9-A561-AD97A6E9346D}" type="presParOf" srcId="{E0C6ED46-5388-4345-B684-00D207B92151}" destId="{6D32A61E-61C4-4685-9F76-0AF89E6225B4}" srcOrd="1" destOrd="0" presId="urn:microsoft.com/office/officeart/2005/8/layout/hierarchy2"/>
    <dgm:cxn modelId="{AF6E2EA5-6469-497D-A439-CEE890B37C24}" type="presParOf" srcId="{7AF9BB1D-73E5-460E-8655-E41356C990BE}" destId="{0DA16654-8E91-44E0-890E-030383E36739}" srcOrd="1" destOrd="0" presId="urn:microsoft.com/office/officeart/2005/8/layout/hierarchy2"/>
    <dgm:cxn modelId="{CC4D2CB1-A025-441E-B5AA-15B874A42C97}" type="presParOf" srcId="{0DA16654-8E91-44E0-890E-030383E36739}" destId="{533AFAD9-082B-4089-8F37-2936F6B9D115}" srcOrd="0" destOrd="0" presId="urn:microsoft.com/office/officeart/2005/8/layout/hierarchy2"/>
    <dgm:cxn modelId="{285EF0C8-7067-434A-93E4-5CBB9C1980C4}" type="presParOf" srcId="{0DA16654-8E91-44E0-890E-030383E36739}" destId="{66808CBB-3F69-4535-BCC2-6C2D71DDC560}" srcOrd="1" destOrd="0" presId="urn:microsoft.com/office/officeart/2005/8/layout/hierarchy2"/>
    <dgm:cxn modelId="{64F775A2-7507-4226-99AA-C97DAFAAAF53}" type="presParOf" srcId="{66808CBB-3F69-4535-BCC2-6C2D71DDC560}" destId="{799BFCE4-BC24-42CD-BCF2-714B445DA1CA}" srcOrd="0" destOrd="0" presId="urn:microsoft.com/office/officeart/2005/8/layout/hierarchy2"/>
    <dgm:cxn modelId="{3E707339-FD87-40CD-B4D9-FA801E97E8BB}" type="presParOf" srcId="{799BFCE4-BC24-42CD-BCF2-714B445DA1CA}" destId="{7BFD7169-7F79-4EF1-A6F7-43DDBE20B1A3}" srcOrd="0" destOrd="0" presId="urn:microsoft.com/office/officeart/2005/8/layout/hierarchy2"/>
    <dgm:cxn modelId="{4744BAEA-5F4F-4EAA-A3E8-EDA55BCC695F}" type="presParOf" srcId="{66808CBB-3F69-4535-BCC2-6C2D71DDC560}" destId="{B9DF189F-BC15-4D56-9F31-88C191AE6D28}" srcOrd="1" destOrd="0" presId="urn:microsoft.com/office/officeart/2005/8/layout/hierarchy2"/>
    <dgm:cxn modelId="{B3D35DC9-373C-4908-8FD0-045F4BBFFB98}" type="presParOf" srcId="{B9DF189F-BC15-4D56-9F31-88C191AE6D28}" destId="{7C7AA063-E15C-4255-B84F-B3DD0C2A13A4}" srcOrd="0" destOrd="0" presId="urn:microsoft.com/office/officeart/2005/8/layout/hierarchy2"/>
    <dgm:cxn modelId="{80531A9A-C621-4AD3-8564-42A357CCF6A7}" type="presParOf" srcId="{B9DF189F-BC15-4D56-9F31-88C191AE6D28}" destId="{3C2E52BB-A3E6-4E6D-98CD-882FD0D8799A}" srcOrd="1" destOrd="0" presId="urn:microsoft.com/office/officeart/2005/8/layout/hierarchy2"/>
    <dgm:cxn modelId="{CBD1A191-8687-4515-92CB-EA6218A8D479}" type="presParOf" srcId="{7AF9BB1D-73E5-460E-8655-E41356C990BE}" destId="{C5808A4B-2440-4469-8168-B2187BB54059}" srcOrd="2" destOrd="0" presId="urn:microsoft.com/office/officeart/2005/8/layout/hierarchy2"/>
    <dgm:cxn modelId="{130A9141-A16E-460E-BCA2-90B406994A09}" type="presParOf" srcId="{C5808A4B-2440-4469-8168-B2187BB54059}" destId="{B2CAD8D5-819B-4E9C-A056-3E5C3E0C88D3}" srcOrd="0" destOrd="0" presId="urn:microsoft.com/office/officeart/2005/8/layout/hierarchy2"/>
    <dgm:cxn modelId="{6140E919-6EA4-4685-B394-C83ECD3E7685}" type="presParOf" srcId="{C5808A4B-2440-4469-8168-B2187BB54059}" destId="{76CD7917-49C7-43E0-9992-FE7CDBC30A9A}" srcOrd="1" destOrd="0" presId="urn:microsoft.com/office/officeart/2005/8/layout/hierarchy2"/>
    <dgm:cxn modelId="{B5B29037-F06E-4CF4-B768-133FD833FC12}" type="presParOf" srcId="{7AF9BB1D-73E5-460E-8655-E41356C990BE}" destId="{FA1EA722-3736-470B-9B82-983D65D80362}" srcOrd="3" destOrd="0" presId="urn:microsoft.com/office/officeart/2005/8/layout/hierarchy2"/>
    <dgm:cxn modelId="{412CCBBE-A62E-4B9E-91C3-E2B096522D6D}" type="presParOf" srcId="{FA1EA722-3736-470B-9B82-983D65D80362}" destId="{09034EE9-461A-4F9B-BCC5-9939115B9D1A}" srcOrd="0" destOrd="0" presId="urn:microsoft.com/office/officeart/2005/8/layout/hierarchy2"/>
    <dgm:cxn modelId="{2CB3025B-1905-4148-A4E6-CCA072312B3A}" type="presParOf" srcId="{FA1EA722-3736-470B-9B82-983D65D80362}" destId="{657E4061-3B65-4CFF-A547-3183C24B23C1}" srcOrd="1" destOrd="0" presId="urn:microsoft.com/office/officeart/2005/8/layout/hierarchy2"/>
    <dgm:cxn modelId="{A84F518B-E78A-4E89-82D0-211AAE1C62BE}" type="presParOf" srcId="{657E4061-3B65-4CFF-A547-3183C24B23C1}" destId="{AF5465A8-46D4-4EE6-8F76-FC59F7EB78F9}" srcOrd="0" destOrd="0" presId="urn:microsoft.com/office/officeart/2005/8/layout/hierarchy2"/>
    <dgm:cxn modelId="{7D42D623-F378-48A6-B411-3A94E775104C}" type="presParOf" srcId="{AF5465A8-46D4-4EE6-8F76-FC59F7EB78F9}" destId="{0103C765-6707-474E-97CD-B76DCA5B3544}" srcOrd="0" destOrd="0" presId="urn:microsoft.com/office/officeart/2005/8/layout/hierarchy2"/>
    <dgm:cxn modelId="{9CA22AAA-57ED-4CE8-B6B1-734FFC25482C}" type="presParOf" srcId="{657E4061-3B65-4CFF-A547-3183C24B23C1}" destId="{B2BC3111-0F44-4671-BE39-67F82BA1908E}" srcOrd="1" destOrd="0" presId="urn:microsoft.com/office/officeart/2005/8/layout/hierarchy2"/>
    <dgm:cxn modelId="{ACA6289A-A3F0-42C7-AD11-2D9CA03021CC}" type="presParOf" srcId="{B2BC3111-0F44-4671-BE39-67F82BA1908E}" destId="{6B52E0F2-6090-46FC-8FE7-CC3A13300550}" srcOrd="0" destOrd="0" presId="urn:microsoft.com/office/officeart/2005/8/layout/hierarchy2"/>
    <dgm:cxn modelId="{7C0ED5BB-55F8-4939-BCA0-EF017318922E}" type="presParOf" srcId="{B2BC3111-0F44-4671-BE39-67F82BA1908E}" destId="{F55A0861-0995-4030-AD84-0BB04ECDA527}" srcOrd="1" destOrd="0" presId="urn:microsoft.com/office/officeart/2005/8/layout/hierarchy2"/>
    <dgm:cxn modelId="{3D91A4F6-45D0-4B7D-A1C2-4EF22324D067}" type="presParOf" srcId="{7AF9BB1D-73E5-460E-8655-E41356C990BE}" destId="{BC308066-A3D3-4318-920E-0785967D3E89}" srcOrd="4" destOrd="0" presId="urn:microsoft.com/office/officeart/2005/8/layout/hierarchy2"/>
    <dgm:cxn modelId="{D1713864-9694-4BC0-8F56-FC95D9507C60}" type="presParOf" srcId="{BC308066-A3D3-4318-920E-0785967D3E89}" destId="{E93ED3E8-93D5-41DB-AA15-203B3E5306AF}" srcOrd="0" destOrd="0" presId="urn:microsoft.com/office/officeart/2005/8/layout/hierarchy2"/>
    <dgm:cxn modelId="{163AE7B7-6CEA-4C69-9461-E167E7178C65}" type="presParOf" srcId="{BC308066-A3D3-4318-920E-0785967D3E89}" destId="{3FFF1CAF-2E5F-437E-947F-91A6BC838427}" srcOrd="1" destOrd="0" presId="urn:microsoft.com/office/officeart/2005/8/layout/hierarchy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5E3C83C-3535-446E-A7A5-F7FA29B7156A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C44C86C0-0D54-49CE-8F0A-E2C96B1DEC6C}">
      <dgm:prSet phldrT="[Texto]" custT="1"/>
      <dgm:spPr>
        <a:noFill/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AR" sz="1800" u="none" dirty="0" smtClean="0"/>
            <a:t>Las personas jurídicas privadas que se constituyen en el extranjero se rigen por lo dispuesto en la Ley General de Sociedades.</a:t>
          </a:r>
        </a:p>
        <a:p>
          <a:pPr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800" dirty="0"/>
        </a:p>
      </dgm:t>
    </dgm:pt>
    <dgm:pt modelId="{332C0AE0-18CE-47E1-B7A3-ABF23C825980}" type="parTrans" cxnId="{00FDB27C-5F98-4504-8713-1A1C75186A2F}">
      <dgm:prSet/>
      <dgm:spPr/>
      <dgm:t>
        <a:bodyPr/>
        <a:lstStyle/>
        <a:p>
          <a:endParaRPr lang="es-ES"/>
        </a:p>
      </dgm:t>
    </dgm:pt>
    <dgm:pt modelId="{9751C601-7C0D-4244-80AD-9B891BFE0B68}" type="sibTrans" cxnId="{00FDB27C-5F98-4504-8713-1A1C75186A2F}">
      <dgm:prSet/>
      <dgm:spPr/>
      <dgm:t>
        <a:bodyPr/>
        <a:lstStyle/>
        <a:p>
          <a:endParaRPr lang="es-ES"/>
        </a:p>
      </dgm:t>
    </dgm:pt>
    <dgm:pt modelId="{AF4AAE46-4BDF-4BEA-9CEA-EE7B912BF89A}">
      <dgm:prSet custT="1"/>
      <dgm:spPr>
        <a:noFill/>
      </dgm:spPr>
      <dgm:t>
        <a:bodyPr/>
        <a:lstStyle/>
        <a:p>
          <a:r>
            <a:rPr lang="es-AR" sz="1800" u="none" dirty="0" smtClean="0"/>
            <a:t>Ley de </a:t>
          </a:r>
        </a:p>
        <a:p>
          <a:r>
            <a:rPr lang="es-AR" sz="1800" u="none" dirty="0" smtClean="0"/>
            <a:t>Sociedades</a:t>
          </a:r>
          <a:endParaRPr lang="es-AR" sz="1800" u="none" dirty="0"/>
        </a:p>
      </dgm:t>
    </dgm:pt>
    <dgm:pt modelId="{7AFEB19B-FBD6-4459-820A-68E6F40F5B48}" type="parTrans" cxnId="{92A0A272-3711-4D1A-B5A3-082C4486407B}">
      <dgm:prSet/>
      <dgm:spPr/>
      <dgm:t>
        <a:bodyPr/>
        <a:lstStyle/>
        <a:p>
          <a:endParaRPr lang="es-ES"/>
        </a:p>
      </dgm:t>
    </dgm:pt>
    <dgm:pt modelId="{280DBB97-F02F-465A-A852-283116CE7A6A}" type="sibTrans" cxnId="{92A0A272-3711-4D1A-B5A3-082C4486407B}">
      <dgm:prSet/>
      <dgm:spPr/>
      <dgm:t>
        <a:bodyPr/>
        <a:lstStyle/>
        <a:p>
          <a:endParaRPr lang="es-ES"/>
        </a:p>
      </dgm:t>
    </dgm:pt>
    <dgm:pt modelId="{919764BA-DD62-4D78-BAAC-9A982ACF91CA}">
      <dgm:prSet custT="1"/>
      <dgm:spPr>
        <a:noFill/>
      </dgm:spPr>
      <dgm:t>
        <a:bodyPr/>
        <a:lstStyle/>
        <a:p>
          <a:r>
            <a:rPr lang="es-AR" sz="1800" u="none" dirty="0" smtClean="0"/>
            <a:t>Art. 118 </a:t>
          </a:r>
        </a:p>
        <a:p>
          <a:r>
            <a:rPr lang="es-AR" sz="1800" u="none" dirty="0" smtClean="0"/>
            <a:t>Art. 119 </a:t>
          </a:r>
        </a:p>
        <a:p>
          <a:r>
            <a:rPr lang="es-AR" sz="1800" u="none" dirty="0" smtClean="0"/>
            <a:t>Art. 124</a:t>
          </a:r>
          <a:endParaRPr lang="es-AR" sz="1800" u="none" dirty="0"/>
        </a:p>
      </dgm:t>
    </dgm:pt>
    <dgm:pt modelId="{02F3113E-0C55-44E8-9C70-EE3CDB56544D}" type="parTrans" cxnId="{26A48221-1BAC-400A-B488-E78832C7FC23}">
      <dgm:prSet/>
      <dgm:spPr/>
      <dgm:t>
        <a:bodyPr/>
        <a:lstStyle/>
        <a:p>
          <a:endParaRPr lang="es-ES"/>
        </a:p>
      </dgm:t>
    </dgm:pt>
    <dgm:pt modelId="{A8542DB2-8816-4157-A1C5-E85F687EA53B}" type="sibTrans" cxnId="{26A48221-1BAC-400A-B488-E78832C7FC23}">
      <dgm:prSet/>
      <dgm:spPr/>
      <dgm:t>
        <a:bodyPr/>
        <a:lstStyle/>
        <a:p>
          <a:endParaRPr lang="es-ES"/>
        </a:p>
      </dgm:t>
    </dgm:pt>
    <dgm:pt modelId="{5B7DEE21-1C5E-43DF-9FB6-6496273C80B7}" type="pres">
      <dgm:prSet presAssocID="{45E3C83C-3535-446E-A7A5-F7FA29B7156A}" presName="Name0" presStyleCnt="0">
        <dgm:presLayoutVars>
          <dgm:dir/>
          <dgm:resizeHandles val="exact"/>
        </dgm:presLayoutVars>
      </dgm:prSet>
      <dgm:spPr/>
    </dgm:pt>
    <dgm:pt modelId="{39262CC2-3C8F-45F1-82A4-2FD34D3A0D49}" type="pres">
      <dgm:prSet presAssocID="{C44C86C0-0D54-49CE-8F0A-E2C96B1DEC6C}" presName="node" presStyleLbl="node1" presStyleIdx="0" presStyleCnt="3" custScaleX="108574" custScaleY="13864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ED496F7-36B6-4648-87A1-CF4944E89650}" type="pres">
      <dgm:prSet presAssocID="{9751C601-7C0D-4244-80AD-9B891BFE0B68}" presName="sibTrans" presStyleLbl="sibTrans2D1" presStyleIdx="0" presStyleCnt="2"/>
      <dgm:spPr/>
      <dgm:t>
        <a:bodyPr/>
        <a:lstStyle/>
        <a:p>
          <a:endParaRPr lang="es-AR"/>
        </a:p>
      </dgm:t>
    </dgm:pt>
    <dgm:pt modelId="{6455E042-5F81-41F9-8D8F-7AF1194A9369}" type="pres">
      <dgm:prSet presAssocID="{9751C601-7C0D-4244-80AD-9B891BFE0B68}" presName="connectorText" presStyleLbl="sibTrans2D1" presStyleIdx="0" presStyleCnt="2"/>
      <dgm:spPr/>
      <dgm:t>
        <a:bodyPr/>
        <a:lstStyle/>
        <a:p>
          <a:endParaRPr lang="es-AR"/>
        </a:p>
      </dgm:t>
    </dgm:pt>
    <dgm:pt modelId="{8FC98925-BAF7-45A4-A712-BAEE72C13E88}" type="pres">
      <dgm:prSet presAssocID="{AF4AAE46-4BDF-4BEA-9CEA-EE7B912BF89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14BADBC5-43E8-4FED-8CF1-E4575EA02AC2}" type="pres">
      <dgm:prSet presAssocID="{280DBB97-F02F-465A-A852-283116CE7A6A}" presName="sibTrans" presStyleLbl="sibTrans2D1" presStyleIdx="1" presStyleCnt="2"/>
      <dgm:spPr/>
      <dgm:t>
        <a:bodyPr/>
        <a:lstStyle/>
        <a:p>
          <a:endParaRPr lang="es-AR"/>
        </a:p>
      </dgm:t>
    </dgm:pt>
    <dgm:pt modelId="{86269B13-CD18-463A-AA73-60E51F818471}" type="pres">
      <dgm:prSet presAssocID="{280DBB97-F02F-465A-A852-283116CE7A6A}" presName="connectorText" presStyleLbl="sibTrans2D1" presStyleIdx="1" presStyleCnt="2"/>
      <dgm:spPr/>
      <dgm:t>
        <a:bodyPr/>
        <a:lstStyle/>
        <a:p>
          <a:endParaRPr lang="es-AR"/>
        </a:p>
      </dgm:t>
    </dgm:pt>
    <dgm:pt modelId="{B11B67F1-703B-4C08-82A0-311EBF3ADF66}" type="pres">
      <dgm:prSet presAssocID="{919764BA-DD62-4D78-BAAC-9A982ACF91C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2A0A272-3711-4D1A-B5A3-082C4486407B}" srcId="{45E3C83C-3535-446E-A7A5-F7FA29B7156A}" destId="{AF4AAE46-4BDF-4BEA-9CEA-EE7B912BF89A}" srcOrd="1" destOrd="0" parTransId="{7AFEB19B-FBD6-4459-820A-68E6F40F5B48}" sibTransId="{280DBB97-F02F-465A-A852-283116CE7A6A}"/>
    <dgm:cxn modelId="{0CB5C1FE-E138-496A-ABA4-2370A3B03B33}" type="presOf" srcId="{9751C601-7C0D-4244-80AD-9B891BFE0B68}" destId="{DED496F7-36B6-4648-87A1-CF4944E89650}" srcOrd="0" destOrd="0" presId="urn:microsoft.com/office/officeart/2005/8/layout/process1"/>
    <dgm:cxn modelId="{26A48221-1BAC-400A-B488-E78832C7FC23}" srcId="{45E3C83C-3535-446E-A7A5-F7FA29B7156A}" destId="{919764BA-DD62-4D78-BAAC-9A982ACF91CA}" srcOrd="2" destOrd="0" parTransId="{02F3113E-0C55-44E8-9C70-EE3CDB56544D}" sibTransId="{A8542DB2-8816-4157-A1C5-E85F687EA53B}"/>
    <dgm:cxn modelId="{C5D69097-7DA5-4D62-A7B4-403CE817335D}" type="presOf" srcId="{9751C601-7C0D-4244-80AD-9B891BFE0B68}" destId="{6455E042-5F81-41F9-8D8F-7AF1194A9369}" srcOrd="1" destOrd="0" presId="urn:microsoft.com/office/officeart/2005/8/layout/process1"/>
    <dgm:cxn modelId="{E3D27032-FFE2-4AB1-B545-29C116FB52D6}" type="presOf" srcId="{280DBB97-F02F-465A-A852-283116CE7A6A}" destId="{14BADBC5-43E8-4FED-8CF1-E4575EA02AC2}" srcOrd="0" destOrd="0" presId="urn:microsoft.com/office/officeart/2005/8/layout/process1"/>
    <dgm:cxn modelId="{C42CD733-3867-490F-8FC6-4613311DEA5A}" type="presOf" srcId="{280DBB97-F02F-465A-A852-283116CE7A6A}" destId="{86269B13-CD18-463A-AA73-60E51F818471}" srcOrd="1" destOrd="0" presId="urn:microsoft.com/office/officeart/2005/8/layout/process1"/>
    <dgm:cxn modelId="{00FDB27C-5F98-4504-8713-1A1C75186A2F}" srcId="{45E3C83C-3535-446E-A7A5-F7FA29B7156A}" destId="{C44C86C0-0D54-49CE-8F0A-E2C96B1DEC6C}" srcOrd="0" destOrd="0" parTransId="{332C0AE0-18CE-47E1-B7A3-ABF23C825980}" sibTransId="{9751C601-7C0D-4244-80AD-9B891BFE0B68}"/>
    <dgm:cxn modelId="{87963D0C-0F09-46F1-A511-71A68879A4EC}" type="presOf" srcId="{919764BA-DD62-4D78-BAAC-9A982ACF91CA}" destId="{B11B67F1-703B-4C08-82A0-311EBF3ADF66}" srcOrd="0" destOrd="0" presId="urn:microsoft.com/office/officeart/2005/8/layout/process1"/>
    <dgm:cxn modelId="{22CDA2C5-7597-4C97-BCE4-6E740116EB57}" type="presOf" srcId="{AF4AAE46-4BDF-4BEA-9CEA-EE7B912BF89A}" destId="{8FC98925-BAF7-45A4-A712-BAEE72C13E88}" srcOrd="0" destOrd="0" presId="urn:microsoft.com/office/officeart/2005/8/layout/process1"/>
    <dgm:cxn modelId="{29C5CFF6-6EC7-41A9-BC07-51354D784986}" type="presOf" srcId="{C44C86C0-0D54-49CE-8F0A-E2C96B1DEC6C}" destId="{39262CC2-3C8F-45F1-82A4-2FD34D3A0D49}" srcOrd="0" destOrd="0" presId="urn:microsoft.com/office/officeart/2005/8/layout/process1"/>
    <dgm:cxn modelId="{3C3D0A63-715D-41FF-AB46-2DE4452AFB7C}" type="presOf" srcId="{45E3C83C-3535-446E-A7A5-F7FA29B7156A}" destId="{5B7DEE21-1C5E-43DF-9FB6-6496273C80B7}" srcOrd="0" destOrd="0" presId="urn:microsoft.com/office/officeart/2005/8/layout/process1"/>
    <dgm:cxn modelId="{EA34DF11-D208-445B-A619-83CCB9B52D14}" type="presParOf" srcId="{5B7DEE21-1C5E-43DF-9FB6-6496273C80B7}" destId="{39262CC2-3C8F-45F1-82A4-2FD34D3A0D49}" srcOrd="0" destOrd="0" presId="urn:microsoft.com/office/officeart/2005/8/layout/process1"/>
    <dgm:cxn modelId="{5EE5A705-1956-4F24-96B5-4511D2DA0E11}" type="presParOf" srcId="{5B7DEE21-1C5E-43DF-9FB6-6496273C80B7}" destId="{DED496F7-36B6-4648-87A1-CF4944E89650}" srcOrd="1" destOrd="0" presId="urn:microsoft.com/office/officeart/2005/8/layout/process1"/>
    <dgm:cxn modelId="{E3CCD245-E311-4336-BB1B-CB821E62425A}" type="presParOf" srcId="{DED496F7-36B6-4648-87A1-CF4944E89650}" destId="{6455E042-5F81-41F9-8D8F-7AF1194A9369}" srcOrd="0" destOrd="0" presId="urn:microsoft.com/office/officeart/2005/8/layout/process1"/>
    <dgm:cxn modelId="{C5A72FB8-47BB-4981-BF74-5A1FB2787947}" type="presParOf" srcId="{5B7DEE21-1C5E-43DF-9FB6-6496273C80B7}" destId="{8FC98925-BAF7-45A4-A712-BAEE72C13E88}" srcOrd="2" destOrd="0" presId="urn:microsoft.com/office/officeart/2005/8/layout/process1"/>
    <dgm:cxn modelId="{F3FDDE65-9DB1-4DB6-B8F5-39C21D819DAF}" type="presParOf" srcId="{5B7DEE21-1C5E-43DF-9FB6-6496273C80B7}" destId="{14BADBC5-43E8-4FED-8CF1-E4575EA02AC2}" srcOrd="3" destOrd="0" presId="urn:microsoft.com/office/officeart/2005/8/layout/process1"/>
    <dgm:cxn modelId="{84E3B110-C279-49CD-8256-ABCFF1DEA6A3}" type="presParOf" srcId="{14BADBC5-43E8-4FED-8CF1-E4575EA02AC2}" destId="{86269B13-CD18-463A-AA73-60E51F818471}" srcOrd="0" destOrd="0" presId="urn:microsoft.com/office/officeart/2005/8/layout/process1"/>
    <dgm:cxn modelId="{B1FBD7D9-5592-4FEF-A157-C87BED450107}" type="presParOf" srcId="{5B7DEE21-1C5E-43DF-9FB6-6496273C80B7}" destId="{B11B67F1-703B-4C08-82A0-311EBF3ADF66}" srcOrd="4" destOrd="0" presId="urn:microsoft.com/office/officeart/2005/8/layout/process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114F3EE-B74B-4FAD-A482-B194CED1C877}">
      <dsp:nvSpPr>
        <dsp:cNvPr id="0" name=""/>
        <dsp:cNvSpPr/>
      </dsp:nvSpPr>
      <dsp:spPr>
        <a:xfrm>
          <a:off x="651877" y="3441"/>
          <a:ext cx="6584168" cy="2611780"/>
        </a:xfrm>
        <a:prstGeom prst="rect">
          <a:avLst/>
        </a:prstGeom>
        <a:noFill/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800" kern="1200" dirty="0" smtClean="0"/>
            <a:t>Personas Jurídicas  Parte General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800" kern="1200" dirty="0" smtClean="0"/>
            <a:t>Capitulo I</a:t>
          </a:r>
          <a:endParaRPr lang="es-AR" sz="2800" kern="1200" dirty="0"/>
        </a:p>
      </dsp:txBody>
      <dsp:txXfrm>
        <a:off x="651877" y="3441"/>
        <a:ext cx="6584168" cy="2611780"/>
      </dsp:txXfrm>
    </dsp:sp>
    <dsp:sp modelId="{8DDB1996-47F1-42D0-AD13-C1AB1B2ADCD9}">
      <dsp:nvSpPr>
        <dsp:cNvPr id="0" name=""/>
        <dsp:cNvSpPr/>
      </dsp:nvSpPr>
      <dsp:spPr>
        <a:xfrm>
          <a:off x="20" y="2771659"/>
          <a:ext cx="2746940" cy="1260784"/>
        </a:xfrm>
        <a:prstGeom prst="rect">
          <a:avLst/>
        </a:prstGeom>
        <a:noFill/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Sección 1°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 </a:t>
          </a:r>
          <a:r>
            <a:rPr lang="es-AR" sz="2000" kern="1200" dirty="0" smtClean="0"/>
            <a:t>Personalidad</a:t>
          </a:r>
          <a:endParaRPr lang="es-AR" sz="2000" kern="1200" dirty="0"/>
        </a:p>
      </dsp:txBody>
      <dsp:txXfrm>
        <a:off x="20" y="2771659"/>
        <a:ext cx="2746940" cy="1260784"/>
      </dsp:txXfrm>
    </dsp:sp>
    <dsp:sp modelId="{A54FA3C9-E6EF-4B1E-939B-BDABB3EEB4E3}">
      <dsp:nvSpPr>
        <dsp:cNvPr id="0" name=""/>
        <dsp:cNvSpPr/>
      </dsp:nvSpPr>
      <dsp:spPr>
        <a:xfrm>
          <a:off x="0" y="4736487"/>
          <a:ext cx="3319312" cy="1312184"/>
        </a:xfrm>
        <a:prstGeom prst="rect">
          <a:avLst/>
        </a:prstGeom>
        <a:noFill/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500" kern="1200" dirty="0" smtClean="0"/>
            <a:t>Definición 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500" kern="1200" dirty="0" err="1" smtClean="0"/>
            <a:t>Inoponibilidad</a:t>
          </a:r>
          <a:r>
            <a:rPr lang="es-AR" sz="1500" kern="1200" dirty="0" smtClean="0"/>
            <a:t> 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500" kern="1200" dirty="0" smtClean="0"/>
            <a:t>Personalidad diferenciada</a:t>
          </a:r>
          <a:endParaRPr lang="es-AR" sz="1500" kern="1200" dirty="0"/>
        </a:p>
      </dsp:txBody>
      <dsp:txXfrm>
        <a:off x="0" y="4736487"/>
        <a:ext cx="3319312" cy="1312184"/>
      </dsp:txXfrm>
    </dsp:sp>
    <dsp:sp modelId="{E8C9973C-6BDE-441B-9154-7FDE4961EFE1}">
      <dsp:nvSpPr>
        <dsp:cNvPr id="0" name=""/>
        <dsp:cNvSpPr/>
      </dsp:nvSpPr>
      <dsp:spPr>
        <a:xfrm>
          <a:off x="3002023" y="2826001"/>
          <a:ext cx="2420032" cy="1193636"/>
        </a:xfrm>
        <a:prstGeom prst="rect">
          <a:avLst/>
        </a:prstGeom>
        <a:noFill/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Sección 2°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000" kern="1200" dirty="0" smtClean="0"/>
            <a:t>Clasificación</a:t>
          </a:r>
          <a:endParaRPr lang="es-AR" sz="2000" kern="1200" dirty="0"/>
        </a:p>
      </dsp:txBody>
      <dsp:txXfrm>
        <a:off x="3002023" y="2826001"/>
        <a:ext cx="2420032" cy="1193636"/>
      </dsp:txXfrm>
    </dsp:sp>
    <dsp:sp modelId="{66B88EA3-C3B4-4F34-8E25-19B6BF5E88A0}">
      <dsp:nvSpPr>
        <dsp:cNvPr id="0" name=""/>
        <dsp:cNvSpPr/>
      </dsp:nvSpPr>
      <dsp:spPr>
        <a:xfrm>
          <a:off x="5647887" y="2771363"/>
          <a:ext cx="2548532" cy="1243103"/>
        </a:xfrm>
        <a:prstGeom prst="rect">
          <a:avLst/>
        </a:prstGeom>
        <a:noFill/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800" kern="1200" dirty="0" smtClean="0"/>
            <a:t>Sección 3°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000" kern="1200" dirty="0" smtClean="0"/>
            <a:t>Personas</a:t>
          </a:r>
          <a:r>
            <a:rPr lang="es-AR" sz="1800" kern="1200" dirty="0" smtClean="0"/>
            <a:t> </a:t>
          </a:r>
          <a:r>
            <a:rPr lang="es-AR" sz="2000" kern="1200" dirty="0" smtClean="0"/>
            <a:t>Jurídicas Privadas</a:t>
          </a:r>
          <a:endParaRPr lang="es-AR" sz="2000" kern="1200" dirty="0"/>
        </a:p>
      </dsp:txBody>
      <dsp:txXfrm>
        <a:off x="5647887" y="2771363"/>
        <a:ext cx="2548532" cy="124310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9436726-CCA9-479D-9933-7818861E2D05}">
      <dsp:nvSpPr>
        <dsp:cNvPr id="0" name=""/>
        <dsp:cNvSpPr/>
      </dsp:nvSpPr>
      <dsp:spPr>
        <a:xfrm>
          <a:off x="1107449" y="425138"/>
          <a:ext cx="1004418" cy="809375"/>
        </a:xfrm>
        <a:prstGeom prst="roundRect">
          <a:avLst>
            <a:gd name="adj" fmla="val 10000"/>
          </a:avLst>
        </a:prstGeom>
        <a:noFill/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Nombre</a:t>
          </a:r>
          <a:endParaRPr lang="es-ES" sz="1100" kern="1200" dirty="0"/>
        </a:p>
      </dsp:txBody>
      <dsp:txXfrm>
        <a:off x="1107449" y="425138"/>
        <a:ext cx="1004418" cy="809375"/>
      </dsp:txXfrm>
    </dsp:sp>
    <dsp:sp modelId="{0F36DC1C-1EA8-4BE0-A76C-C5B60AA04EE2}">
      <dsp:nvSpPr>
        <dsp:cNvPr id="0" name=""/>
        <dsp:cNvSpPr/>
      </dsp:nvSpPr>
      <dsp:spPr>
        <a:xfrm rot="19900075">
          <a:off x="2038831" y="530478"/>
          <a:ext cx="1219436" cy="19973"/>
        </a:xfrm>
        <a:custGeom>
          <a:avLst/>
          <a:gdLst/>
          <a:ahLst/>
          <a:cxnLst/>
          <a:rect l="0" t="0" r="0" b="0"/>
          <a:pathLst>
            <a:path>
              <a:moveTo>
                <a:pt x="0" y="9986"/>
              </a:moveTo>
              <a:lnTo>
                <a:pt x="1219436" y="9986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 rot="19900075">
        <a:off x="2618063" y="509979"/>
        <a:ext cx="60971" cy="60971"/>
      </dsp:txXfrm>
    </dsp:sp>
    <dsp:sp modelId="{65B52007-ADF6-40B3-8143-48DEB6B5A044}">
      <dsp:nvSpPr>
        <dsp:cNvPr id="0" name=""/>
        <dsp:cNvSpPr/>
      </dsp:nvSpPr>
      <dsp:spPr>
        <a:xfrm>
          <a:off x="3185230" y="0"/>
          <a:ext cx="1004418" cy="502209"/>
        </a:xfrm>
        <a:prstGeom prst="roundRect">
          <a:avLst>
            <a:gd name="adj" fmla="val 10000"/>
          </a:avLst>
        </a:prstGeom>
        <a:noFill/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Recaudos de Veracidad</a:t>
          </a:r>
          <a:endParaRPr lang="es-ES" sz="1100" kern="1200" dirty="0"/>
        </a:p>
      </dsp:txBody>
      <dsp:txXfrm>
        <a:off x="3185230" y="0"/>
        <a:ext cx="1004418" cy="502209"/>
      </dsp:txXfrm>
    </dsp:sp>
    <dsp:sp modelId="{40D80005-76AF-4EB5-9DB6-D2FEE4DDFA3D}">
      <dsp:nvSpPr>
        <dsp:cNvPr id="0" name=""/>
        <dsp:cNvSpPr/>
      </dsp:nvSpPr>
      <dsp:spPr>
        <a:xfrm rot="21534190">
          <a:off x="2111770" y="809564"/>
          <a:ext cx="1073558" cy="19973"/>
        </a:xfrm>
        <a:custGeom>
          <a:avLst/>
          <a:gdLst/>
          <a:ahLst/>
          <a:cxnLst/>
          <a:rect l="0" t="0" r="0" b="0"/>
          <a:pathLst>
            <a:path>
              <a:moveTo>
                <a:pt x="0" y="9986"/>
              </a:moveTo>
              <a:lnTo>
                <a:pt x="1073558" y="9986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 rot="21534190">
        <a:off x="2621710" y="792711"/>
        <a:ext cx="53677" cy="53677"/>
      </dsp:txXfrm>
    </dsp:sp>
    <dsp:sp modelId="{9DBCE04F-2BD5-494C-AA95-4D14F7F9C1F1}">
      <dsp:nvSpPr>
        <dsp:cNvPr id="0" name=""/>
        <dsp:cNvSpPr/>
      </dsp:nvSpPr>
      <dsp:spPr>
        <a:xfrm>
          <a:off x="3185230" y="558170"/>
          <a:ext cx="1004418" cy="502209"/>
        </a:xfrm>
        <a:prstGeom prst="roundRect">
          <a:avLst>
            <a:gd name="adj" fmla="val 10000"/>
          </a:avLst>
        </a:prstGeom>
        <a:noFill/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Novedad</a:t>
          </a:r>
          <a:endParaRPr lang="es-ES" sz="1100" kern="1200" dirty="0"/>
        </a:p>
      </dsp:txBody>
      <dsp:txXfrm>
        <a:off x="3185230" y="558170"/>
        <a:ext cx="1004418" cy="502209"/>
      </dsp:txXfrm>
    </dsp:sp>
    <dsp:sp modelId="{97B2133B-8151-423C-AE01-A755DC060C26}">
      <dsp:nvSpPr>
        <dsp:cNvPr id="0" name=""/>
        <dsp:cNvSpPr/>
      </dsp:nvSpPr>
      <dsp:spPr>
        <a:xfrm rot="1758739">
          <a:off x="2033064" y="1121162"/>
          <a:ext cx="1230970" cy="19973"/>
        </a:xfrm>
        <a:custGeom>
          <a:avLst/>
          <a:gdLst/>
          <a:ahLst/>
          <a:cxnLst/>
          <a:rect l="0" t="0" r="0" b="0"/>
          <a:pathLst>
            <a:path>
              <a:moveTo>
                <a:pt x="0" y="9986"/>
              </a:moveTo>
              <a:lnTo>
                <a:pt x="1230970" y="9986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 rot="1758739">
        <a:off x="2617775" y="1100374"/>
        <a:ext cx="61548" cy="61548"/>
      </dsp:txXfrm>
    </dsp:sp>
    <dsp:sp modelId="{03AABD04-2AD7-4F90-A3B5-ACE390174F46}">
      <dsp:nvSpPr>
        <dsp:cNvPr id="0" name=""/>
        <dsp:cNvSpPr/>
      </dsp:nvSpPr>
      <dsp:spPr>
        <a:xfrm>
          <a:off x="3185230" y="1181367"/>
          <a:ext cx="1004418" cy="502209"/>
        </a:xfrm>
        <a:prstGeom prst="roundRect">
          <a:avLst>
            <a:gd name="adj" fmla="val 10000"/>
          </a:avLst>
        </a:prstGeom>
        <a:noFill/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Aptitud Distintiva</a:t>
          </a:r>
          <a:endParaRPr lang="es-ES" sz="1100" kern="1200" dirty="0"/>
        </a:p>
      </dsp:txBody>
      <dsp:txXfrm>
        <a:off x="3185230" y="1181367"/>
        <a:ext cx="1004418" cy="502209"/>
      </dsp:txXfrm>
    </dsp:sp>
    <dsp:sp modelId="{533AFAD9-082B-4089-8F37-2936F6B9D115}">
      <dsp:nvSpPr>
        <dsp:cNvPr id="0" name=""/>
        <dsp:cNvSpPr/>
      </dsp:nvSpPr>
      <dsp:spPr>
        <a:xfrm>
          <a:off x="1107449" y="1523648"/>
          <a:ext cx="1004418" cy="922518"/>
        </a:xfrm>
        <a:prstGeom prst="roundRect">
          <a:avLst>
            <a:gd name="adj" fmla="val 10000"/>
          </a:avLst>
        </a:prstGeom>
        <a:noFill/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Domicilio</a:t>
          </a:r>
          <a:endParaRPr lang="es-ES" sz="1100" kern="1200" dirty="0"/>
        </a:p>
      </dsp:txBody>
      <dsp:txXfrm>
        <a:off x="1107449" y="1523648"/>
        <a:ext cx="1004418" cy="922518"/>
      </dsp:txXfrm>
    </dsp:sp>
    <dsp:sp modelId="{799BFCE4-BC24-42CD-BCF2-714B445DA1CA}">
      <dsp:nvSpPr>
        <dsp:cNvPr id="0" name=""/>
        <dsp:cNvSpPr/>
      </dsp:nvSpPr>
      <dsp:spPr>
        <a:xfrm rot="27038">
          <a:off x="2111851" y="1979142"/>
          <a:ext cx="1073395" cy="19973"/>
        </a:xfrm>
        <a:custGeom>
          <a:avLst/>
          <a:gdLst/>
          <a:ahLst/>
          <a:cxnLst/>
          <a:rect l="0" t="0" r="0" b="0"/>
          <a:pathLst>
            <a:path>
              <a:moveTo>
                <a:pt x="0" y="9986"/>
              </a:moveTo>
              <a:lnTo>
                <a:pt x="1073395" y="9986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 rot="27038">
        <a:off x="2621714" y="1962293"/>
        <a:ext cx="53669" cy="53669"/>
      </dsp:txXfrm>
    </dsp:sp>
    <dsp:sp modelId="{7C7AA063-E15C-4255-B84F-B3DD0C2A13A4}">
      <dsp:nvSpPr>
        <dsp:cNvPr id="0" name=""/>
        <dsp:cNvSpPr/>
      </dsp:nvSpPr>
      <dsp:spPr>
        <a:xfrm>
          <a:off x="3185230" y="1742245"/>
          <a:ext cx="1004418" cy="502209"/>
        </a:xfrm>
        <a:prstGeom prst="roundRect">
          <a:avLst>
            <a:gd name="adj" fmla="val 10000"/>
          </a:avLst>
        </a:prstGeom>
        <a:noFill/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Sede</a:t>
          </a:r>
          <a:endParaRPr lang="es-ES" sz="1100" kern="1200" dirty="0"/>
        </a:p>
      </dsp:txBody>
      <dsp:txXfrm>
        <a:off x="3185230" y="1742245"/>
        <a:ext cx="1004418" cy="502209"/>
      </dsp:txXfrm>
    </dsp:sp>
    <dsp:sp modelId="{B2CAD8D5-819B-4E9C-A056-3E5C3E0C88D3}">
      <dsp:nvSpPr>
        <dsp:cNvPr id="0" name=""/>
        <dsp:cNvSpPr/>
      </dsp:nvSpPr>
      <dsp:spPr>
        <a:xfrm>
          <a:off x="1107449" y="2521498"/>
          <a:ext cx="1004418" cy="848201"/>
        </a:xfrm>
        <a:prstGeom prst="roundRect">
          <a:avLst>
            <a:gd name="adj" fmla="val 10000"/>
          </a:avLst>
        </a:prstGeom>
        <a:noFill/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Patrimonio</a:t>
          </a:r>
          <a:endParaRPr lang="es-ES" sz="1100" kern="1200" dirty="0"/>
        </a:p>
      </dsp:txBody>
      <dsp:txXfrm>
        <a:off x="1107449" y="2521498"/>
        <a:ext cx="1004418" cy="848201"/>
      </dsp:txXfrm>
    </dsp:sp>
    <dsp:sp modelId="{09034EE9-461A-4F9B-BCC5-9939115B9D1A}">
      <dsp:nvSpPr>
        <dsp:cNvPr id="0" name=""/>
        <dsp:cNvSpPr/>
      </dsp:nvSpPr>
      <dsp:spPr>
        <a:xfrm>
          <a:off x="1107449" y="3445031"/>
          <a:ext cx="1004418" cy="502209"/>
        </a:xfrm>
        <a:prstGeom prst="roundRect">
          <a:avLst>
            <a:gd name="adj" fmla="val 10000"/>
          </a:avLst>
        </a:prstGeom>
        <a:noFill/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Objeto</a:t>
          </a:r>
          <a:endParaRPr lang="es-ES" sz="1100" kern="1200" dirty="0"/>
        </a:p>
      </dsp:txBody>
      <dsp:txXfrm>
        <a:off x="1107449" y="3445031"/>
        <a:ext cx="1004418" cy="502209"/>
      </dsp:txXfrm>
    </dsp:sp>
    <dsp:sp modelId="{AF5465A8-46D4-4EE6-8F76-FC59F7EB78F9}">
      <dsp:nvSpPr>
        <dsp:cNvPr id="0" name=""/>
        <dsp:cNvSpPr/>
      </dsp:nvSpPr>
      <dsp:spPr>
        <a:xfrm rot="21535460">
          <a:off x="2111773" y="3676072"/>
          <a:ext cx="1073551" cy="19973"/>
        </a:xfrm>
        <a:custGeom>
          <a:avLst/>
          <a:gdLst/>
          <a:ahLst/>
          <a:cxnLst/>
          <a:rect l="0" t="0" r="0" b="0"/>
          <a:pathLst>
            <a:path>
              <a:moveTo>
                <a:pt x="0" y="9986"/>
              </a:moveTo>
              <a:lnTo>
                <a:pt x="1073551" y="9986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 rot="21535460">
        <a:off x="2621710" y="3659220"/>
        <a:ext cx="53677" cy="53677"/>
      </dsp:txXfrm>
    </dsp:sp>
    <dsp:sp modelId="{6B52E0F2-6090-46FC-8FE7-CC3A13300550}">
      <dsp:nvSpPr>
        <dsp:cNvPr id="0" name=""/>
        <dsp:cNvSpPr/>
      </dsp:nvSpPr>
      <dsp:spPr>
        <a:xfrm>
          <a:off x="3185230" y="3424877"/>
          <a:ext cx="1004418" cy="502209"/>
        </a:xfrm>
        <a:prstGeom prst="roundRect">
          <a:avLst>
            <a:gd name="adj" fmla="val 10000"/>
          </a:avLst>
        </a:prstGeom>
        <a:noFill/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Preciso y determinado</a:t>
          </a:r>
          <a:endParaRPr lang="es-ES" sz="1100" kern="1200" dirty="0"/>
        </a:p>
      </dsp:txBody>
      <dsp:txXfrm>
        <a:off x="3185230" y="3424877"/>
        <a:ext cx="1004418" cy="502209"/>
      </dsp:txXfrm>
    </dsp:sp>
    <dsp:sp modelId="{E93ED3E8-93D5-41DB-AA15-203B3E5306AF}">
      <dsp:nvSpPr>
        <dsp:cNvPr id="0" name=""/>
        <dsp:cNvSpPr/>
      </dsp:nvSpPr>
      <dsp:spPr>
        <a:xfrm>
          <a:off x="1107449" y="4022572"/>
          <a:ext cx="6014700" cy="502209"/>
        </a:xfrm>
        <a:prstGeom prst="roundRect">
          <a:avLst>
            <a:gd name="adj" fmla="val 10000"/>
          </a:avLst>
        </a:prstGeom>
        <a:noFill/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PRINCIPIO                   DURACION ILIMITADA</a:t>
          </a:r>
          <a:endParaRPr lang="es-ES" sz="1100" kern="1200" dirty="0"/>
        </a:p>
      </dsp:txBody>
      <dsp:txXfrm>
        <a:off x="1107449" y="4022572"/>
        <a:ext cx="6014700" cy="50220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797F11-B468-495C-9B97-4CA6897EE4B8}" type="datetimeFigureOut">
              <a:rPr lang="es-AR" smtClean="0"/>
              <a:pPr/>
              <a:t>27/03/2015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120A98-505F-42AB-A408-1A77EA7DA265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22498878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43308C4-9FA3-49A7-ADFA-A50D1FFD43D8}" type="datetimeFigureOut">
              <a:rPr lang="es-AR" smtClean="0"/>
              <a:pPr/>
              <a:t>27/03/2015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839273A-24C2-428F-B254-FB2E64490C52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3485327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9273A-24C2-428F-B254-FB2E64490C52}" type="slidenum">
              <a:rPr lang="es-AR" smtClean="0"/>
              <a:pPr/>
              <a:t>1</a:t>
            </a:fld>
            <a:endParaRPr lang="es-A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9273A-24C2-428F-B254-FB2E64490C52}" type="slidenum">
              <a:rPr lang="es-AR" smtClean="0"/>
              <a:pPr/>
              <a:t>4</a:t>
            </a:fld>
            <a:endParaRPr lang="es-A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9273A-24C2-428F-B254-FB2E64490C52}" type="slidenum">
              <a:rPr lang="es-AR" smtClean="0"/>
              <a:pPr/>
              <a:t>6</a:t>
            </a:fld>
            <a:endParaRPr lang="es-A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dondear rectángulo de esquina diagonal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C477DCBC-0FD8-47A8-8F55-CA4CA3D766B1}" type="datetime1">
              <a:rPr lang="es-AR" smtClean="0"/>
              <a:pPr/>
              <a:t>27/03/2015</a:t>
            </a:fld>
            <a:endParaRPr lang="es-AR"/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BBD00AA-25B3-4CCE-89C9-C51F465908FD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12" name="11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s-A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C9D752-BB8E-4C98-AB78-8C4C60D005F8}" type="datetime1">
              <a:rPr lang="es-AR" smtClean="0"/>
              <a:pPr/>
              <a:t>27/03/2015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BD00AA-25B3-4CCE-89C9-C51F465908FD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DE3FBF-3B7B-4582-A185-29F77D349B80}" type="datetime1">
              <a:rPr lang="es-AR" smtClean="0"/>
              <a:pPr/>
              <a:t>27/03/2015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BD00AA-25B3-4CCE-89C9-C51F465908FD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3E5ACF-7678-458B-BA27-D7C5FF3290AC}" type="datetime1">
              <a:rPr lang="es-AR" smtClean="0"/>
              <a:pPr/>
              <a:t>27/03/2015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BD00AA-25B3-4CCE-89C9-C51F465908FD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E6464089-6AB8-4DD5-B2AA-E9779C4905B7}" type="datetime1">
              <a:rPr lang="es-AR" smtClean="0"/>
              <a:pPr/>
              <a:t>27/03/2015</a:t>
            </a:fld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BBD00AA-25B3-4CCE-89C9-C51F465908FD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s-A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A61C9A-A2B4-4DA2-AFD2-68E728B5A80F}" type="datetime1">
              <a:rPr lang="es-AR" smtClean="0"/>
              <a:pPr/>
              <a:t>27/03/2015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6BBD00AA-25B3-4CCE-89C9-C51F465908FD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10" name="9 Rectángulo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38978D-22D9-4A89-AD28-80D8E8643C72}" type="datetime1">
              <a:rPr lang="es-AR" smtClean="0"/>
              <a:pPr/>
              <a:t>27/03/2015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6BBD00AA-25B3-4CCE-89C9-C51F465908FD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A2F7AD-E43F-45C0-A991-8722581B8A65}" type="datetime1">
              <a:rPr lang="es-AR" smtClean="0"/>
              <a:pPr/>
              <a:t>27/03/2015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BD00AA-25B3-4CCE-89C9-C51F465908FD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7" name="6 Rectángulo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4B5F24-31E6-4809-9921-A02C3E185627}" type="datetime1">
              <a:rPr lang="es-AR" smtClean="0"/>
              <a:pPr/>
              <a:t>27/03/2015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BBD00AA-25B3-4CCE-89C9-C51F465908FD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9" name="8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EC56FAB8-F696-41C3-A5BC-DB8FF992759E}" type="datetime1">
              <a:rPr lang="es-AR" smtClean="0"/>
              <a:pPr/>
              <a:t>27/03/2015</a:t>
            </a:fld>
            <a:endParaRPr lang="es-AR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BBD00AA-25B3-4CCE-89C9-C51F465908FD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11" name="10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s-A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3" name="12 Marcador de posición de imagen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s-E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Haga clic en el icono para agregar una imagen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0F80E98-D878-467A-92D8-546C9FFB4729}" type="datetime1">
              <a:rPr lang="es-AR" smtClean="0"/>
              <a:pPr/>
              <a:t>27/03/2015</a:t>
            </a:fld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BBD00AA-25B3-4CCE-89C9-C51F465908FD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s-A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dondear rectángulo de esquina diagonal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s-AR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A3488EC0-D961-498F-A8DB-DC3A1244D882}" type="datetime1">
              <a:rPr lang="es-AR" smtClean="0"/>
              <a:pPr/>
              <a:t>27/03/2015</a:t>
            </a:fld>
            <a:endParaRPr lang="es-AR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6BBD00AA-25B3-4CCE-89C9-C51F465908FD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hf hdr="0" ftr="0" dt="0"/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83568" y="476672"/>
            <a:ext cx="8064896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s-AR" sz="4000" dirty="0" smtClean="0"/>
          </a:p>
          <a:p>
            <a:pPr algn="ctr"/>
            <a:r>
              <a:rPr lang="es-AR" sz="4000" dirty="0" smtClean="0"/>
              <a:t>Ley 26.994</a:t>
            </a:r>
          </a:p>
          <a:p>
            <a:pPr algn="ctr"/>
            <a:endParaRPr lang="es-AR" sz="4400" dirty="0" smtClean="0"/>
          </a:p>
          <a:p>
            <a:pPr algn="ctr"/>
            <a:r>
              <a:rPr lang="es-AR" sz="4400" u="sng" dirty="0" smtClean="0"/>
              <a:t>Modificaciones a la ley 19550 T.O. 1984</a:t>
            </a:r>
          </a:p>
          <a:p>
            <a:pPr algn="ctr"/>
            <a:endParaRPr lang="es-AR" sz="4400" u="sng" dirty="0" smtClean="0"/>
          </a:p>
          <a:p>
            <a:endParaRPr lang="es-AR" u="sng" dirty="0" smtClean="0"/>
          </a:p>
          <a:p>
            <a:pPr algn="ctr"/>
            <a:endParaRPr lang="es-AR" u="sng" dirty="0" smtClean="0"/>
          </a:p>
          <a:p>
            <a:pPr algn="ctr"/>
            <a:endParaRPr lang="es-AR" u="sng" dirty="0" smtClean="0"/>
          </a:p>
          <a:p>
            <a:pPr algn="r"/>
            <a:r>
              <a:rPr lang="es-AR" sz="3000" dirty="0" smtClean="0"/>
              <a:t>Adriana Beatriz Blanco</a:t>
            </a:r>
          </a:p>
          <a:p>
            <a:pPr algn="r"/>
            <a:r>
              <a:rPr lang="es-AR" sz="3000" dirty="0" smtClean="0"/>
              <a:t>Gabriela Fernanda Boquin</a:t>
            </a:r>
            <a:endParaRPr lang="es-AR" dirty="0" smtClean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1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10</a:t>
            </a:fld>
            <a:endParaRPr lang="es-AR"/>
          </a:p>
        </p:txBody>
      </p:sp>
      <p:graphicFrame>
        <p:nvGraphicFramePr>
          <p:cNvPr id="5" name="4 Diagrama"/>
          <p:cNvGraphicFramePr/>
          <p:nvPr/>
        </p:nvGraphicFramePr>
        <p:xfrm>
          <a:off x="785786" y="785794"/>
          <a:ext cx="7429552" cy="4992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619672" y="764704"/>
            <a:ext cx="60486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2800" u="sng" dirty="0" smtClean="0"/>
              <a:t>Artículo 152   Código Civil y Comercial</a:t>
            </a:r>
            <a:endParaRPr lang="es-AR" sz="2800" u="sng" dirty="0"/>
          </a:p>
        </p:txBody>
      </p:sp>
      <p:sp>
        <p:nvSpPr>
          <p:cNvPr id="4" name="3 Rectángulo"/>
          <p:cNvSpPr/>
          <p:nvPr/>
        </p:nvSpPr>
        <p:spPr>
          <a:xfrm>
            <a:off x="755576" y="1988840"/>
            <a:ext cx="7848872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Font typeface="Courier New" pitchFamily="49" charset="0"/>
              <a:buChar char="o"/>
            </a:pPr>
            <a:r>
              <a:rPr lang="es-AR" sz="2300" b="1" dirty="0" smtClean="0"/>
              <a:t>Domicilio</a:t>
            </a:r>
          </a:p>
          <a:p>
            <a:r>
              <a:rPr lang="es-AR" sz="2300" dirty="0" smtClean="0"/>
              <a:t>El domicilio de la persona jurídica es el fijado en sus estatutos o en la autorización que se le dio para funcionar. </a:t>
            </a:r>
            <a:r>
              <a:rPr lang="es-AR" sz="2300" b="1" u="sng" dirty="0" smtClean="0"/>
              <a:t>La persona jurídica que posee muchos establecimientos o sucursales tiene su domicilio especial en el lugar de dichos establecimientos sólo para la ejecución de las obligaciones allí contraídas.</a:t>
            </a:r>
            <a:r>
              <a:rPr lang="es-AR" sz="2300" dirty="0" smtClean="0"/>
              <a:t> El cambio de domicilio requiere modificación del estatuto. El cambio de sede, si no forma parte del estatuto, puede ser resuelto por el órgano de administración.</a:t>
            </a:r>
            <a:endParaRPr lang="es-AR" sz="2300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11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idx="4294967295"/>
          </p:nvPr>
        </p:nvSpPr>
        <p:spPr>
          <a:xfrm>
            <a:off x="467544" y="692696"/>
            <a:ext cx="3672408" cy="639763"/>
          </a:xfrm>
        </p:spPr>
        <p:txBody>
          <a:bodyPr>
            <a:normAutofit/>
          </a:bodyPr>
          <a:lstStyle/>
          <a:p>
            <a:pPr algn="ctr"/>
            <a:r>
              <a:rPr lang="es-AR" sz="2400" u="sng" dirty="0" smtClean="0"/>
              <a:t>Artículo 44 CC</a:t>
            </a:r>
            <a:endParaRPr lang="es-AR" sz="2400" u="sng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4294967295"/>
          </p:nvPr>
        </p:nvSpPr>
        <p:spPr>
          <a:xfrm>
            <a:off x="4860032" y="620688"/>
            <a:ext cx="3888431" cy="1584176"/>
          </a:xfrm>
        </p:spPr>
        <p:txBody>
          <a:bodyPr>
            <a:noAutofit/>
          </a:bodyPr>
          <a:lstStyle/>
          <a:p>
            <a:pPr algn="ctr"/>
            <a:r>
              <a:rPr lang="es-AR" sz="2400" u="sng" dirty="0" smtClean="0"/>
              <a:t>Articulo 11, inciso 2</a:t>
            </a:r>
          </a:p>
          <a:p>
            <a:pPr algn="ctr">
              <a:buNone/>
            </a:pPr>
            <a:r>
              <a:rPr lang="es-AR" sz="2400" u="sng" dirty="0" smtClean="0"/>
              <a:t>Ley de Sociedades Comerciales</a:t>
            </a:r>
          </a:p>
          <a:p>
            <a:endParaRPr lang="es-AR" sz="2400" u="sng" dirty="0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294967295"/>
          </p:nvPr>
        </p:nvSpPr>
        <p:spPr>
          <a:xfrm>
            <a:off x="4788024" y="1916832"/>
            <a:ext cx="4041775" cy="4608512"/>
          </a:xfrm>
        </p:spPr>
        <p:txBody>
          <a:bodyPr>
            <a:noAutofit/>
          </a:bodyPr>
          <a:lstStyle/>
          <a:p>
            <a:r>
              <a:rPr lang="es-AR" sz="1800" dirty="0" smtClean="0"/>
              <a:t>La razón social o la denominación, y el domicilio de la sociedad.</a:t>
            </a:r>
          </a:p>
          <a:p>
            <a:pPr>
              <a:buNone/>
            </a:pPr>
            <a:r>
              <a:rPr lang="es-AR" sz="1800" dirty="0" smtClean="0"/>
              <a:t>       Si en el contrato constare solamente el domicilio, la dirección de su sede deberá inscribirse mediante petición por separado suscripta por el órgano de administración. Se tendrán por válidas y vinculantes para la sociedad todas las notificaciones efectuadas en la sede inscripta</a:t>
            </a:r>
          </a:p>
          <a:p>
            <a:endParaRPr lang="es-AR" sz="1800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4294967295"/>
          </p:nvPr>
        </p:nvSpPr>
        <p:spPr>
          <a:xfrm>
            <a:off x="611560" y="1340768"/>
            <a:ext cx="4040188" cy="4824536"/>
          </a:xfrm>
        </p:spPr>
        <p:txBody>
          <a:bodyPr>
            <a:noAutofit/>
          </a:bodyPr>
          <a:lstStyle/>
          <a:p>
            <a:r>
              <a:rPr lang="es-AR" sz="2400" dirty="0" smtClean="0"/>
              <a:t>Las </a:t>
            </a:r>
            <a:r>
              <a:rPr lang="es-AR" sz="2400" dirty="0"/>
              <a:t>personas jurídicas nacionales o extranjeras tienen su domicilio en el lugar en que se hallaren, o donde funcionen sus direcciones o administraciones principales, no siendo el caso de competencia especial</a:t>
            </a:r>
            <a:r>
              <a:rPr lang="es-AR" sz="2400" dirty="0" smtClean="0"/>
              <a:t>.</a:t>
            </a:r>
          </a:p>
          <a:p>
            <a:endParaRPr lang="es-AR" sz="1600" dirty="0" smtClean="0"/>
          </a:p>
          <a:p>
            <a:endParaRPr lang="es-AR" sz="1600" dirty="0" smtClean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12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857224" y="857232"/>
            <a:ext cx="7643866" cy="5186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2800" u="sng" dirty="0" smtClean="0"/>
              <a:t>Artículo 154  Código Civil y Comercial</a:t>
            </a:r>
          </a:p>
          <a:p>
            <a:pPr algn="ctr"/>
            <a:endParaRPr lang="es-AR" sz="2800" u="sng" dirty="0" smtClean="0"/>
          </a:p>
          <a:p>
            <a:pPr>
              <a:buClr>
                <a:srgbClr val="C00000"/>
              </a:buClr>
              <a:buFont typeface="Courier New" pitchFamily="49" charset="0"/>
              <a:buChar char="o"/>
            </a:pPr>
            <a:r>
              <a:rPr lang="es-AR" sz="2500" b="1" dirty="0" smtClean="0"/>
              <a:t>Patrimonio. </a:t>
            </a:r>
          </a:p>
          <a:p>
            <a:r>
              <a:rPr lang="es-AR" sz="2500" dirty="0" smtClean="0"/>
              <a:t>La persona jurídica debe tener un</a:t>
            </a:r>
          </a:p>
          <a:p>
            <a:r>
              <a:rPr lang="es-AR" sz="2500" dirty="0" smtClean="0"/>
              <a:t>patrimonio. </a:t>
            </a:r>
            <a:r>
              <a:rPr lang="es-AR" sz="2500" u="sng" dirty="0" smtClean="0"/>
              <a:t>La persona jurídica en formación puede inscribir preventivamente a su nombre los bienes registrables.</a:t>
            </a:r>
          </a:p>
          <a:p>
            <a:pPr algn="ctr"/>
            <a:endParaRPr lang="es-AR" sz="2500" u="sng" dirty="0" smtClean="0"/>
          </a:p>
          <a:p>
            <a:pPr algn="ctr"/>
            <a:endParaRPr lang="es-AR" sz="2500" u="sng" dirty="0" smtClean="0"/>
          </a:p>
          <a:p>
            <a:pPr algn="ctr">
              <a:buFont typeface="Arial" pitchFamily="34" charset="0"/>
              <a:buChar char="•"/>
            </a:pPr>
            <a:r>
              <a:rPr lang="es-AR" sz="2500" u="sng" dirty="0" smtClean="0"/>
              <a:t>¿Por cuanto tiempo?</a:t>
            </a:r>
          </a:p>
          <a:p>
            <a:pPr algn="ctr"/>
            <a:endParaRPr lang="es-AR" sz="2500" u="sng" dirty="0" smtClean="0"/>
          </a:p>
          <a:p>
            <a:pPr algn="ctr">
              <a:buFont typeface="Arial" pitchFamily="34" charset="0"/>
              <a:buChar char="•"/>
            </a:pPr>
            <a:r>
              <a:rPr lang="es-AR" sz="2500" u="sng" dirty="0" smtClean="0"/>
              <a:t>¿Que sucede con registros de Personas </a:t>
            </a:r>
            <a:r>
              <a:rPr lang="es-AR" sz="2500" u="sng" dirty="0" err="1" smtClean="0"/>
              <a:t>Juridicas</a:t>
            </a:r>
            <a:r>
              <a:rPr lang="es-AR" sz="2500" u="sng" dirty="0" smtClean="0"/>
              <a:t> que no llegan a inscribirse?</a:t>
            </a:r>
            <a:endParaRPr lang="es-AR" sz="2500" u="sng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13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4932040" y="620688"/>
            <a:ext cx="403244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000" u="sng" dirty="0" smtClean="0"/>
              <a:t>Artículo 159  Código Civil y Comercial</a:t>
            </a:r>
          </a:p>
          <a:p>
            <a:endParaRPr lang="es-AR" sz="1600" dirty="0" smtClean="0"/>
          </a:p>
          <a:p>
            <a:r>
              <a:rPr lang="es-AR" sz="1600" dirty="0" smtClean="0"/>
              <a:t> </a:t>
            </a:r>
            <a:r>
              <a:rPr lang="es-AR" sz="1600" b="1" dirty="0" smtClean="0"/>
              <a:t>Deber de lealtad y diligencia</a:t>
            </a:r>
            <a:r>
              <a:rPr lang="es-AR" sz="1600" dirty="0" smtClean="0"/>
              <a:t>. </a:t>
            </a:r>
            <a:r>
              <a:rPr lang="es-AR" sz="1600" b="1" dirty="0" smtClean="0"/>
              <a:t>Interés contrario. </a:t>
            </a:r>
          </a:p>
          <a:p>
            <a:r>
              <a:rPr lang="es-AR" sz="1600" dirty="0" smtClean="0"/>
              <a:t>Los administradores de la persona jurídica deben obrar con lealtad y</a:t>
            </a:r>
          </a:p>
          <a:p>
            <a:r>
              <a:rPr lang="es-AR" sz="1600" dirty="0" smtClean="0"/>
              <a:t>diligencia. No pueden perseguir ni favorecer intereses contrarios a los de la persona jurídica. Si en determinada operación los tuvieran por sí o por interpósita persona, deben hacerlo saber a los demás miembros del órgano de administración o en su caso al órgano de gobierno y abstenerse de cualquier intervención relacionada con dicha operación.</a:t>
            </a:r>
          </a:p>
          <a:p>
            <a:r>
              <a:rPr lang="es-AR" sz="1600" u="sng" dirty="0" smtClean="0"/>
              <a:t>Les corresponde implementar sistemas y medios preventivos que</a:t>
            </a:r>
          </a:p>
          <a:p>
            <a:r>
              <a:rPr lang="es-AR" sz="1600" u="sng" dirty="0" smtClean="0"/>
              <a:t>reduzcan el riesgo de conflictos de intereses en sus relaciones con la</a:t>
            </a:r>
          </a:p>
          <a:p>
            <a:r>
              <a:rPr lang="es-AR" sz="1600" u="sng" dirty="0" smtClean="0"/>
              <a:t>persona jurídica.</a:t>
            </a:r>
          </a:p>
          <a:p>
            <a:endParaRPr lang="es-AR" sz="1400" dirty="0" smtClean="0"/>
          </a:p>
          <a:p>
            <a:endParaRPr lang="es-AR" sz="1400" dirty="0" smtClean="0"/>
          </a:p>
        </p:txBody>
      </p:sp>
      <p:sp>
        <p:nvSpPr>
          <p:cNvPr id="8" name="7 Rectángulo"/>
          <p:cNvSpPr/>
          <p:nvPr/>
        </p:nvSpPr>
        <p:spPr>
          <a:xfrm>
            <a:off x="395536" y="1484784"/>
            <a:ext cx="424847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000" u="sng" dirty="0" smtClean="0"/>
              <a:t>Artículo 59 Ley de Sociedades Comerciales.</a:t>
            </a:r>
          </a:p>
          <a:p>
            <a:r>
              <a:rPr lang="es-AR" dirty="0" smtClean="0"/>
              <a:t> </a:t>
            </a:r>
          </a:p>
          <a:p>
            <a:r>
              <a:rPr lang="es-AR" dirty="0" smtClean="0"/>
              <a:t>Los administradores y los representantes de la sociedad deben </a:t>
            </a:r>
            <a:r>
              <a:rPr lang="es-AR" u="sng" dirty="0" smtClean="0"/>
              <a:t>obrar con lealtad y con la diligencia de un buen hombre de negocios</a:t>
            </a:r>
            <a:r>
              <a:rPr lang="es-AR" dirty="0" smtClean="0"/>
              <a:t>. Los que faltaren a sus obligaciones son responsables, ilimitada y solidariamente, por los daños y perjuicios que resultaren de su acción u omisión.</a:t>
            </a:r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14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467544" y="404664"/>
            <a:ext cx="8280920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s-AR" u="sng" dirty="0" smtClean="0"/>
          </a:p>
          <a:p>
            <a:pPr algn="ctr"/>
            <a:r>
              <a:rPr lang="es-AR" sz="2800" u="sng" dirty="0" smtClean="0"/>
              <a:t>Articulo 161  Código Civil y Comercial </a:t>
            </a:r>
            <a:r>
              <a:rPr lang="es-AR" sz="2800" dirty="0" smtClean="0"/>
              <a:t> </a:t>
            </a:r>
          </a:p>
          <a:p>
            <a:endParaRPr lang="es-AR" sz="1600" dirty="0" smtClean="0"/>
          </a:p>
          <a:p>
            <a:pPr>
              <a:buClr>
                <a:srgbClr val="C00000"/>
              </a:buClr>
              <a:buFont typeface="Courier New" pitchFamily="49" charset="0"/>
              <a:buChar char="o"/>
            </a:pPr>
            <a:r>
              <a:rPr lang="es-AR" sz="1900" b="1" dirty="0" smtClean="0"/>
              <a:t>Obstáculos que impiden adoptar decisiones. </a:t>
            </a:r>
          </a:p>
          <a:p>
            <a:r>
              <a:rPr lang="es-AR" sz="1900" dirty="0" smtClean="0"/>
              <a:t>Si como consecuencia de la oposición u omisión sistemáticas en el desempeño de las funciones del administrador, o de los administradores si los hubiera, la persona jurídica no puede adoptar decisiones válidas, se debe proceder de la siguiente forma:</a:t>
            </a:r>
          </a:p>
          <a:p>
            <a:r>
              <a:rPr lang="es-AR" sz="1900" dirty="0" smtClean="0"/>
              <a:t>a) el </a:t>
            </a:r>
            <a:r>
              <a:rPr lang="es-AR" sz="1900" u="sng" dirty="0" smtClean="0"/>
              <a:t>presidente</a:t>
            </a:r>
            <a:r>
              <a:rPr lang="es-AR" sz="1900" dirty="0" smtClean="0"/>
              <a:t>, o alguno de los</a:t>
            </a:r>
            <a:r>
              <a:rPr lang="es-AR" sz="1900" u="sng" dirty="0" smtClean="0"/>
              <a:t> coadministradores</a:t>
            </a:r>
            <a:r>
              <a:rPr lang="es-AR" sz="1900" dirty="0" smtClean="0"/>
              <a:t>, </a:t>
            </a:r>
            <a:r>
              <a:rPr lang="es-AR" sz="1900" u="sng" dirty="0" smtClean="0"/>
              <a:t>si los hay</a:t>
            </a:r>
            <a:r>
              <a:rPr lang="es-AR" sz="1900" dirty="0" smtClean="0"/>
              <a:t>,</a:t>
            </a:r>
          </a:p>
          <a:p>
            <a:r>
              <a:rPr lang="es-AR" sz="1900" dirty="0" smtClean="0"/>
              <a:t>pueden ejecutar los actos conservatorios;</a:t>
            </a:r>
          </a:p>
          <a:p>
            <a:r>
              <a:rPr lang="es-AR" sz="1900" dirty="0" smtClean="0"/>
              <a:t>b) </a:t>
            </a:r>
            <a:r>
              <a:rPr lang="es-AR" sz="1900" u="sng" dirty="0" smtClean="0"/>
              <a:t>los actos así ejecutados deben ser puestos en conocimiento de</a:t>
            </a:r>
          </a:p>
          <a:p>
            <a:r>
              <a:rPr lang="es-AR" sz="1900" u="sng" dirty="0" smtClean="0"/>
              <a:t>la asamblea que se convoque al efecto dentro de los diez días de</a:t>
            </a:r>
          </a:p>
          <a:p>
            <a:r>
              <a:rPr lang="es-AR" sz="1900" u="sng" dirty="0" smtClean="0"/>
              <a:t>comenzada su ejecución</a:t>
            </a:r>
            <a:r>
              <a:rPr lang="es-AR" sz="1900" dirty="0" smtClean="0"/>
              <a:t>;</a:t>
            </a:r>
          </a:p>
          <a:p>
            <a:r>
              <a:rPr lang="es-AR" sz="1900" dirty="0" smtClean="0"/>
              <a:t>c) la </a:t>
            </a:r>
            <a:r>
              <a:rPr lang="es-AR" sz="1900" u="sng" dirty="0" smtClean="0"/>
              <a:t>asamblea</a:t>
            </a:r>
            <a:r>
              <a:rPr lang="es-AR" sz="1900" dirty="0" smtClean="0"/>
              <a:t> puede conferir facultades extraordinarias al</a:t>
            </a:r>
          </a:p>
          <a:p>
            <a:r>
              <a:rPr lang="es-AR" sz="1900" dirty="0" smtClean="0"/>
              <a:t>presidente o a </a:t>
            </a:r>
            <a:r>
              <a:rPr lang="es-AR" sz="1900" u="sng" dirty="0" smtClean="0"/>
              <a:t>la minoría, para realizar actos urgentes </a:t>
            </a:r>
            <a:r>
              <a:rPr lang="es-AR" sz="1900" dirty="0" smtClean="0"/>
              <a:t>o necesarios; </a:t>
            </a:r>
            <a:r>
              <a:rPr lang="es-AR" sz="1900" u="sng" dirty="0" smtClean="0"/>
              <a:t>también puede remover al administrador.</a:t>
            </a:r>
            <a:endParaRPr lang="es-AR" sz="1900" u="sng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15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smtClean="0">
                <a:solidFill>
                  <a:srgbClr val="002060"/>
                </a:solidFill>
              </a:rPr>
              <a:t>Modificaciones  a la </a:t>
            </a:r>
            <a:br>
              <a:rPr lang="es-AR" dirty="0" smtClean="0">
                <a:solidFill>
                  <a:srgbClr val="002060"/>
                </a:solidFill>
              </a:rPr>
            </a:br>
            <a:r>
              <a:rPr lang="es-AR" dirty="0" smtClean="0">
                <a:solidFill>
                  <a:srgbClr val="002060"/>
                </a:solidFill>
              </a:rPr>
              <a:t>Ley 19.550</a:t>
            </a:r>
            <a:endParaRPr lang="es-AR" dirty="0">
              <a:solidFill>
                <a:srgbClr val="002060"/>
              </a:solidFill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algn="ctr"/>
            <a:endParaRPr lang="es-AR" sz="4800" dirty="0" smtClean="0"/>
          </a:p>
          <a:p>
            <a:pPr algn="ctr"/>
            <a:r>
              <a:rPr lang="es-AR" sz="4800" dirty="0" smtClean="0"/>
              <a:t>26 ARTS. MODIFICADOS</a:t>
            </a:r>
            <a:endParaRPr lang="es-AR" sz="4800" dirty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16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smtClean="0"/>
              <a:t>EJES DE LA REFORMA A LA LEY 19.550</a:t>
            </a:r>
            <a:br>
              <a:rPr lang="es-AR" dirty="0" smtClean="0"/>
            </a:br>
            <a:endParaRPr lang="es-AR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3287712"/>
            <a:ext cx="7772400" cy="2949599"/>
          </a:xfrm>
        </p:spPr>
        <p:txBody>
          <a:bodyPr/>
          <a:lstStyle/>
          <a:p>
            <a:pPr algn="l"/>
            <a:r>
              <a:rPr lang="es-AR" dirty="0" smtClean="0"/>
              <a:t>SOCIEDAD UNIPERSONAL</a:t>
            </a:r>
          </a:p>
          <a:p>
            <a:pPr algn="l"/>
            <a:endParaRPr lang="es-AR" dirty="0" smtClean="0"/>
          </a:p>
          <a:p>
            <a:pPr algn="l"/>
            <a:r>
              <a:rPr lang="es-AR" dirty="0" smtClean="0"/>
              <a:t>REGIMEN DE LAS SIMPLES SOCIEDADES, DE HECHO IRREGULARES Y ATIPICAS</a:t>
            </a:r>
          </a:p>
          <a:p>
            <a:pPr algn="l"/>
            <a:endParaRPr lang="es-AR" dirty="0" smtClean="0"/>
          </a:p>
          <a:p>
            <a:pPr algn="l"/>
            <a:r>
              <a:rPr lang="es-AR" dirty="0" smtClean="0"/>
              <a:t>CONCEPTO DE SOCIEDAD VIABLE ECONOMICA Y SOCIALMENTE </a:t>
            </a:r>
          </a:p>
          <a:p>
            <a:pPr algn="l"/>
            <a:endParaRPr lang="es-AR" dirty="0" smtClean="0"/>
          </a:p>
          <a:p>
            <a:pPr algn="l"/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17</a:t>
            </a:fld>
            <a:endParaRPr lang="es-AR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83568" y="980728"/>
            <a:ext cx="79208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s-AR" sz="2800" u="sng" dirty="0" smtClean="0"/>
          </a:p>
          <a:p>
            <a:pPr algn="ctr"/>
            <a:r>
              <a:rPr lang="es-AR" sz="2800" u="sng" dirty="0" smtClean="0"/>
              <a:t>CAMBIO EN TITULOS </a:t>
            </a:r>
          </a:p>
          <a:p>
            <a:pPr algn="ctr"/>
            <a:endParaRPr lang="es-AR" sz="2800" u="sng" dirty="0" smtClean="0"/>
          </a:p>
          <a:p>
            <a:pPr algn="ctr"/>
            <a:r>
              <a:rPr lang="es-AR" sz="2800" u="sng" dirty="0" smtClean="0"/>
              <a:t>1) Denominación de la Ley 19.550: </a:t>
            </a:r>
          </a:p>
          <a:p>
            <a:pPr algn="ctr"/>
            <a:r>
              <a:rPr lang="es-AR" sz="2800" u="sng" dirty="0" smtClean="0"/>
              <a:t>LEY GENERAL DE SOCIEDADES</a:t>
            </a:r>
          </a:p>
          <a:p>
            <a:pPr algn="ctr"/>
            <a:endParaRPr lang="es-AR" sz="2800" u="sng" dirty="0" smtClean="0"/>
          </a:p>
          <a:p>
            <a:pPr>
              <a:buFont typeface="Wingdings" pitchFamily="2" charset="2"/>
              <a:buChar char="q"/>
            </a:pPr>
            <a:r>
              <a:rPr lang="es-AR" sz="2400" dirty="0" smtClean="0"/>
              <a:t>De la existencia de la sociedad </a:t>
            </a:r>
            <a:r>
              <a:rPr lang="es-AR" sz="2400" u="sng" strike="sngStrike" dirty="0" smtClean="0"/>
              <a:t>(comercial) </a:t>
            </a:r>
          </a:p>
          <a:p>
            <a:endParaRPr lang="es-AR" sz="2400" u="sng" strike="sngStrike" dirty="0" smtClean="0"/>
          </a:p>
          <a:p>
            <a:pPr>
              <a:buClr>
                <a:srgbClr val="C00000"/>
              </a:buClr>
              <a:buFont typeface="Wingdings" pitchFamily="2" charset="2"/>
              <a:buChar char="q"/>
            </a:pPr>
            <a:r>
              <a:rPr lang="es-AR" sz="2400" dirty="0" smtClean="0"/>
              <a:t>De las sociedades no constituidas según los tipos del Capitulo II y otros supuestos (</a:t>
            </a:r>
            <a:r>
              <a:rPr lang="es-AR" sz="2400" strike="sngStrike" dirty="0" smtClean="0"/>
              <a:t>De la sociedad no constituida no regularmente</a:t>
            </a:r>
            <a:r>
              <a:rPr lang="es-AR" sz="2400" b="1" dirty="0" smtClean="0"/>
              <a:t>) </a:t>
            </a: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18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smtClean="0"/>
              <a:t> 1. Y las sociedades civiles?????</a:t>
            </a:r>
            <a:br>
              <a:rPr lang="es-AR" dirty="0" smtClean="0"/>
            </a:br>
            <a:endParaRPr lang="es-AR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>
          <a:xfrm>
            <a:off x="722313" y="3287712"/>
            <a:ext cx="7772400" cy="3165623"/>
          </a:xfrm>
        </p:spPr>
        <p:txBody>
          <a:bodyPr>
            <a:normAutofit/>
          </a:bodyPr>
          <a:lstStyle/>
          <a:p>
            <a:pPr algn="l"/>
            <a:r>
              <a:rPr lang="es-AR" dirty="0" smtClean="0"/>
              <a:t>Se incluyen dentro de las Sección IV, De las sociedades no constituidas según los tipos del Capitulo II y otros supuestos?</a:t>
            </a:r>
          </a:p>
          <a:p>
            <a:pPr algn="l"/>
            <a:endParaRPr lang="es-AR" dirty="0" smtClean="0"/>
          </a:p>
          <a:p>
            <a:pPr algn="l"/>
            <a:r>
              <a:rPr lang="es-AR" dirty="0" smtClean="0"/>
              <a:t>Deben subsanarse? O transformarse?</a:t>
            </a:r>
          </a:p>
          <a:p>
            <a:pPr algn="l"/>
            <a:endParaRPr lang="es-AR" dirty="0" smtClean="0"/>
          </a:p>
          <a:p>
            <a:pPr algn="l"/>
            <a:r>
              <a:rPr lang="es-AR" dirty="0" smtClean="0"/>
              <a:t>En qué plazo?</a:t>
            </a:r>
          </a:p>
          <a:p>
            <a:pPr algn="l"/>
            <a:endParaRPr lang="es-AR" dirty="0" smtClean="0"/>
          </a:p>
          <a:p>
            <a:pPr algn="l"/>
            <a:r>
              <a:rPr lang="es-AR" dirty="0" smtClean="0"/>
              <a:t>Hay sanción para el incumplimiento?</a:t>
            </a:r>
          </a:p>
          <a:p>
            <a:pPr algn="l"/>
            <a:endParaRPr lang="es-AR" dirty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19</a:t>
            </a:fld>
            <a:endParaRPr lang="es-A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s-AR" dirty="0" smtClean="0"/>
              <a:t>Sociedades</a:t>
            </a:r>
            <a:br>
              <a:rPr lang="es-AR" dirty="0" smtClean="0"/>
            </a:br>
            <a:endParaRPr lang="es-AR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2841848"/>
          </a:xfrm>
        </p:spPr>
        <p:txBody>
          <a:bodyPr>
            <a:normAutofit lnSpcReduction="10000"/>
          </a:bodyPr>
          <a:lstStyle/>
          <a:p>
            <a:pPr algn="l"/>
            <a:r>
              <a:rPr lang="es-AR" dirty="0" smtClean="0"/>
              <a:t>Incluidas en el art. 148 </a:t>
            </a:r>
            <a:r>
              <a:rPr lang="es-AR" dirty="0" err="1" smtClean="0"/>
              <a:t>inc</a:t>
            </a:r>
            <a:r>
              <a:rPr lang="es-AR" dirty="0" smtClean="0"/>
              <a:t> 1° (Título II Personas Jurídicas. Cap. I Parte General)</a:t>
            </a:r>
          </a:p>
          <a:p>
            <a:pPr algn="l"/>
            <a:endParaRPr lang="es-AR" dirty="0" smtClean="0"/>
          </a:p>
          <a:p>
            <a:pPr algn="l"/>
            <a:r>
              <a:rPr lang="es-AR" dirty="0" smtClean="0"/>
              <a:t>Son personas jurídicas privadas</a:t>
            </a:r>
          </a:p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2</a:t>
            </a:fld>
            <a:endParaRPr lang="es-AR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260648"/>
            <a:ext cx="7772400" cy="6336704"/>
          </a:xfrm>
        </p:spPr>
        <p:txBody>
          <a:bodyPr/>
          <a:lstStyle/>
          <a:p>
            <a:r>
              <a:rPr lang="es-ES" dirty="0" smtClean="0">
                <a:solidFill>
                  <a:schemeClr val="tx1"/>
                </a:solidFill>
                <a:effectLst/>
              </a:rPr>
              <a:t>Sociedad Civil  art. 1648 actual</a:t>
            </a:r>
            <a:br>
              <a:rPr lang="es-ES" dirty="0" smtClean="0">
                <a:solidFill>
                  <a:schemeClr val="tx1"/>
                </a:solidFill>
                <a:effectLst/>
              </a:rPr>
            </a:br>
            <a:r>
              <a:rPr lang="es-ES" dirty="0" smtClean="0">
                <a:solidFill>
                  <a:schemeClr val="tx1"/>
                </a:solidFill>
                <a:effectLst/>
              </a:rPr>
              <a:t/>
            </a:r>
            <a:br>
              <a:rPr lang="es-ES" dirty="0" smtClean="0">
                <a:solidFill>
                  <a:schemeClr val="tx1"/>
                </a:solidFill>
                <a:effectLst/>
              </a:rPr>
            </a:br>
            <a:r>
              <a:rPr lang="es-ES" dirty="0" smtClean="0">
                <a:solidFill>
                  <a:schemeClr val="tx1"/>
                </a:solidFill>
                <a:effectLst/>
              </a:rPr>
              <a:t>¿Dónde se ubicó?              Sección IV art. 21 al 25 Ley de Sociedades</a:t>
            </a:r>
            <a:br>
              <a:rPr lang="es-ES" dirty="0" smtClean="0">
                <a:solidFill>
                  <a:schemeClr val="tx1"/>
                </a:solidFill>
                <a:effectLst/>
              </a:rPr>
            </a:br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20</a:t>
            </a:fld>
            <a:endParaRPr lang="es-AR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755576" y="692696"/>
            <a:ext cx="7739200" cy="1584176"/>
          </a:xfrm>
        </p:spPr>
        <p:txBody>
          <a:bodyPr>
            <a:normAutofit/>
          </a:bodyPr>
          <a:lstStyle/>
          <a:p>
            <a:pPr algn="ctr"/>
            <a:r>
              <a:rPr lang="es-AR" sz="3600" dirty="0" smtClean="0">
                <a:solidFill>
                  <a:srgbClr val="00B0F0"/>
                </a:solidFill>
              </a:rPr>
              <a:t>SOCIEDAD ANONIMA UNIPERSONAL (SAU)</a:t>
            </a:r>
            <a:endParaRPr lang="es-AR" sz="2700" dirty="0">
              <a:solidFill>
                <a:srgbClr val="00B0F0"/>
              </a:solidFill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>
          <a:xfrm>
            <a:off x="827583" y="2276872"/>
            <a:ext cx="7667129" cy="3816423"/>
          </a:xfrm>
        </p:spPr>
        <p:txBody>
          <a:bodyPr>
            <a:normAutofit fontScale="70000" lnSpcReduction="20000"/>
          </a:bodyPr>
          <a:lstStyle/>
          <a:p>
            <a:pPr algn="l">
              <a:buFont typeface="Wingdings" pitchFamily="2" charset="2"/>
              <a:buChar char="Ø"/>
            </a:pPr>
            <a:endParaRPr lang="es-AR" sz="3600" dirty="0" smtClean="0"/>
          </a:p>
          <a:p>
            <a:pPr algn="ctr"/>
            <a:r>
              <a:rPr lang="es-AR" sz="3600" b="1" dirty="0" smtClean="0"/>
              <a:t>Art. 1</a:t>
            </a:r>
            <a:r>
              <a:rPr lang="es-AR" sz="3600" dirty="0" smtClean="0"/>
              <a:t>: </a:t>
            </a:r>
          </a:p>
          <a:p>
            <a:pPr algn="ctr"/>
            <a:endParaRPr lang="es-AR" sz="3600" dirty="0" smtClean="0"/>
          </a:p>
          <a:p>
            <a:pPr algn="l">
              <a:buFont typeface="Wingdings" pitchFamily="2" charset="2"/>
              <a:buChar char="Ø"/>
            </a:pPr>
            <a:r>
              <a:rPr lang="es-AR" sz="3600" dirty="0" smtClean="0"/>
              <a:t>Se elimina la palabra “comercial” y se agrega “una” persona.</a:t>
            </a:r>
          </a:p>
          <a:p>
            <a:pPr algn="l"/>
            <a:r>
              <a:rPr lang="es-AR" sz="3600" dirty="0" smtClean="0"/>
              <a:t> </a:t>
            </a:r>
          </a:p>
          <a:p>
            <a:pPr algn="l"/>
            <a:endParaRPr lang="es-AR" sz="3600" dirty="0" smtClean="0"/>
          </a:p>
          <a:p>
            <a:pPr algn="l">
              <a:buFont typeface="Wingdings" pitchFamily="2" charset="2"/>
              <a:buChar char="Ø"/>
            </a:pPr>
            <a:r>
              <a:rPr lang="es-AR" sz="3600" dirty="0" smtClean="0"/>
              <a:t>La sociedad unipersonal sólo se podrá constituir como Sociedad Anónima.</a:t>
            </a:r>
          </a:p>
          <a:p>
            <a:pPr algn="l">
              <a:buFont typeface="Wingdings" pitchFamily="2" charset="2"/>
              <a:buChar char="Ø"/>
            </a:pPr>
            <a:endParaRPr lang="es-AR" sz="3600" dirty="0" smtClean="0"/>
          </a:p>
          <a:p>
            <a:pPr algn="l">
              <a:buFont typeface="Wingdings" pitchFamily="2" charset="2"/>
              <a:buChar char="Ø"/>
            </a:pPr>
            <a:r>
              <a:rPr lang="es-AR" sz="3600" dirty="0" smtClean="0"/>
              <a:t>La sociedad unipersonal no puede constituirse por una sociedad unipersonal.</a:t>
            </a:r>
            <a:endParaRPr lang="es-AR" sz="3600" dirty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21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smtClean="0"/>
              <a:t>SE INCORPORA LA SOCIEDAD ANONIMA UNIPERSONAL</a:t>
            </a:r>
            <a:br>
              <a:rPr lang="es-AR" dirty="0" smtClean="0"/>
            </a:br>
            <a:endParaRPr lang="es-AR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es-AR" sz="3600" dirty="0" smtClean="0"/>
              <a:t>2. SE ACEPTARAN AHORA LAS SOCIEDADES “DE COMODO” O DE PLURALIDAD FORMAL???</a:t>
            </a:r>
            <a:endParaRPr lang="es-AR" sz="3600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22</a:t>
            </a:fld>
            <a:endParaRPr lang="es-AR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187624" y="692696"/>
            <a:ext cx="691276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2800" u="sng" dirty="0" smtClean="0"/>
              <a:t>SOCIEDADES UNIPERSONALES</a:t>
            </a:r>
          </a:p>
          <a:p>
            <a:pPr algn="ctr"/>
            <a:endParaRPr lang="es-AR" sz="2800" u="sng" dirty="0" smtClean="0"/>
          </a:p>
          <a:p>
            <a:pPr algn="ctr"/>
            <a:r>
              <a:rPr lang="es-AR" sz="2800" u="sng" dirty="0" smtClean="0"/>
              <a:t>CAPITAL INTEGRADO</a:t>
            </a:r>
          </a:p>
          <a:p>
            <a:pPr algn="ctr"/>
            <a:endParaRPr lang="es-AR" sz="2800" u="sng" dirty="0"/>
          </a:p>
          <a:p>
            <a:r>
              <a:rPr lang="es-AR" sz="2800" u="sng" dirty="0" smtClean="0"/>
              <a:t>Art. 11 inc. 4) </a:t>
            </a:r>
          </a:p>
          <a:p>
            <a:pPr>
              <a:buClr>
                <a:srgbClr val="C00000"/>
              </a:buClr>
              <a:buFont typeface="Courier New" pitchFamily="49" charset="0"/>
              <a:buChar char="o"/>
            </a:pPr>
            <a:endParaRPr lang="es-AR" sz="2300" b="1" dirty="0" smtClean="0"/>
          </a:p>
          <a:p>
            <a:pPr algn="just"/>
            <a:r>
              <a:rPr lang="es-AR" sz="2300" dirty="0" smtClean="0"/>
              <a:t>Se agrega:  </a:t>
            </a:r>
          </a:p>
          <a:p>
            <a:pPr algn="just"/>
            <a:endParaRPr lang="es-AR" sz="2300" dirty="0" smtClean="0"/>
          </a:p>
          <a:p>
            <a:pPr algn="just"/>
            <a:r>
              <a:rPr lang="es-AR" sz="2300" dirty="0" smtClean="0"/>
              <a:t>en el caso de las sociedades unipersonales, el capital deberá ser integrado totalmente en el acto constitutivo.</a:t>
            </a:r>
          </a:p>
          <a:p>
            <a:pPr algn="just"/>
            <a:endParaRPr lang="es-AR" sz="2300" dirty="0" smtClean="0"/>
          </a:p>
          <a:p>
            <a:pPr algn="just"/>
            <a:r>
              <a:rPr lang="es-AR" sz="2300" u="sng" dirty="0" smtClean="0"/>
              <a:t>Igual reforma al art. 186 y 187 LGS</a:t>
            </a: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23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Deposito del capital integrado</a:t>
            </a:r>
            <a:endParaRPr lang="es-AR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s-AR" sz="3600" dirty="0" err="1" smtClean="0"/>
              <a:t>sa</a:t>
            </a:r>
            <a:endParaRPr lang="es-AR" sz="3600" dirty="0"/>
          </a:p>
        </p:txBody>
      </p:sp>
      <p:sp>
        <p:nvSpPr>
          <p:cNvPr id="6" name="5 Marcador de texto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s-AR" sz="3600" dirty="0" err="1" smtClean="0"/>
              <a:t>sau</a:t>
            </a:r>
            <a:endParaRPr lang="es-AR" sz="3600" dirty="0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1"/>
            <a:ext cx="4040188" cy="2218928"/>
          </a:xfrm>
        </p:spPr>
        <p:txBody>
          <a:bodyPr>
            <a:normAutofit fontScale="92500" lnSpcReduction="20000"/>
          </a:bodyPr>
          <a:lstStyle/>
          <a:p>
            <a:r>
              <a:rPr lang="es-AR" sz="4400" dirty="0" smtClean="0"/>
              <a:t>25% </a:t>
            </a:r>
          </a:p>
          <a:p>
            <a:endParaRPr lang="es-AR" sz="4400" dirty="0" smtClean="0"/>
          </a:p>
          <a:p>
            <a:r>
              <a:rPr lang="es-AR" sz="4400" dirty="0" smtClean="0"/>
              <a:t>Mínimo </a:t>
            </a:r>
          </a:p>
          <a:p>
            <a:r>
              <a:rPr lang="es-AR" sz="4400" dirty="0" smtClean="0"/>
              <a:t>$ 100.00</a:t>
            </a:r>
          </a:p>
        </p:txBody>
      </p:sp>
      <p:sp>
        <p:nvSpPr>
          <p:cNvPr id="7" name="6 Marcador de contenido"/>
          <p:cNvSpPr>
            <a:spLocks noGrp="1"/>
          </p:cNvSpPr>
          <p:nvPr>
            <p:ph sz="quarter" idx="4"/>
          </p:nvPr>
        </p:nvSpPr>
        <p:spPr>
          <a:xfrm>
            <a:off x="4645025" y="2362201"/>
            <a:ext cx="4041775" cy="2002904"/>
          </a:xfrm>
        </p:spPr>
        <p:txBody>
          <a:bodyPr>
            <a:noAutofit/>
          </a:bodyPr>
          <a:lstStyle/>
          <a:p>
            <a:r>
              <a:rPr lang="es-AR" sz="4000" dirty="0" smtClean="0"/>
              <a:t>100%</a:t>
            </a:r>
          </a:p>
          <a:p>
            <a:endParaRPr lang="es-AR" sz="4000" dirty="0" smtClean="0"/>
          </a:p>
          <a:p>
            <a:r>
              <a:rPr lang="es-AR" sz="4000" dirty="0" smtClean="0"/>
              <a:t>Mínimo  $100.00</a:t>
            </a:r>
            <a:endParaRPr lang="es-AR" sz="4000" dirty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24</a:t>
            </a:fld>
            <a:endParaRPr lang="es-AR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83568" y="1700808"/>
            <a:ext cx="7776864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2500" u="sng" dirty="0" smtClean="0"/>
              <a:t>SOCIEDADES UNIPERSONALES</a:t>
            </a:r>
          </a:p>
          <a:p>
            <a:pPr algn="ctr"/>
            <a:r>
              <a:rPr lang="es-AR" sz="2500" b="1" u="sng" dirty="0" smtClean="0"/>
              <a:t>ART. 164</a:t>
            </a:r>
          </a:p>
          <a:p>
            <a:pPr algn="ctr"/>
            <a:endParaRPr lang="es-AR" sz="2500" b="1" u="sng" dirty="0" smtClean="0"/>
          </a:p>
          <a:p>
            <a:pPr algn="ctr"/>
            <a:endParaRPr lang="es-AR" sz="2000" b="1" dirty="0" smtClean="0"/>
          </a:p>
          <a:p>
            <a:pPr>
              <a:buClr>
                <a:srgbClr val="C00000"/>
              </a:buClr>
              <a:buFont typeface="Courier New" pitchFamily="49" charset="0"/>
              <a:buChar char="o"/>
            </a:pPr>
            <a:endParaRPr lang="es-AR" sz="2000" b="1" dirty="0" smtClean="0"/>
          </a:p>
          <a:p>
            <a:pPr algn="just"/>
            <a:r>
              <a:rPr lang="es-AR" sz="3600" dirty="0" smtClean="0">
                <a:solidFill>
                  <a:srgbClr val="FF0000"/>
                </a:solidFill>
              </a:rPr>
              <a:t>Denominación:</a:t>
            </a:r>
            <a:r>
              <a:rPr lang="es-AR" sz="3600" dirty="0" smtClean="0"/>
              <a:t> … </a:t>
            </a:r>
            <a:r>
              <a:rPr lang="es-AR" sz="3200" dirty="0" smtClean="0"/>
              <a:t>En caso de sociedad anónima unipersonal deberá contener la </a:t>
            </a:r>
            <a:r>
              <a:rPr lang="es-AR" sz="3200" u="sng" dirty="0" smtClean="0"/>
              <a:t>expresión</a:t>
            </a:r>
            <a:r>
              <a:rPr lang="es-AR" sz="3200" dirty="0" smtClean="0"/>
              <a:t>: “sociedad anónima unipersonal”, su abreviatura o la sigla S.A.U</a:t>
            </a:r>
            <a:r>
              <a:rPr lang="es-AR" sz="2000" dirty="0" smtClean="0"/>
              <a:t>.</a:t>
            </a:r>
            <a:endParaRPr lang="es-AR" sz="2000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25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ctrTitle"/>
          </p:nvPr>
        </p:nvSpPr>
        <p:spPr>
          <a:xfrm>
            <a:off x="827584" y="2420888"/>
            <a:ext cx="8022848" cy="1044416"/>
          </a:xfrm>
        </p:spPr>
        <p:txBody>
          <a:bodyPr numCol="2">
            <a:normAutofit fontScale="90000"/>
          </a:bodyPr>
          <a:lstStyle/>
          <a:p>
            <a:pPr algn="ctr"/>
            <a:r>
              <a:rPr lang="es-AR" sz="4400" dirty="0" smtClean="0"/>
              <a:t>SOCIEDAD  =</a:t>
            </a:r>
            <a:br>
              <a:rPr lang="es-AR" sz="4400" dirty="0" smtClean="0"/>
            </a:br>
            <a:r>
              <a:rPr lang="es-AR" sz="4400" dirty="0" smtClean="0"/>
              <a:t>UNIPERSONAL</a:t>
            </a:r>
            <a:br>
              <a:rPr lang="es-AR" sz="4400" dirty="0" smtClean="0"/>
            </a:br>
            <a:r>
              <a:rPr lang="es-AR" sz="4400" dirty="0" smtClean="0"/>
              <a:t/>
            </a:r>
            <a:br>
              <a:rPr lang="es-AR" sz="4400" dirty="0" smtClean="0"/>
            </a:br>
            <a:r>
              <a:rPr lang="es-AR" dirty="0" smtClean="0"/>
              <a:t> </a:t>
            </a:r>
            <a:r>
              <a:rPr lang="es-AR" sz="4400" dirty="0" smtClean="0"/>
              <a:t>SOCIEDAD CONTROLADA</a:t>
            </a:r>
            <a:r>
              <a:rPr lang="es-AR" dirty="0" smtClean="0"/>
              <a:t/>
            </a:r>
            <a:br>
              <a:rPr lang="es-AR" dirty="0" smtClean="0"/>
            </a:br>
            <a:endParaRPr lang="es-AR" dirty="0"/>
          </a:p>
        </p:txBody>
      </p:sp>
      <p:sp>
        <p:nvSpPr>
          <p:cNvPr id="4" name="3 Subtítulo"/>
          <p:cNvSpPr>
            <a:spLocks noGrp="1"/>
          </p:cNvSpPr>
          <p:nvPr>
            <p:ph type="subTitle" idx="1"/>
          </p:nvPr>
        </p:nvSpPr>
        <p:spPr>
          <a:xfrm>
            <a:off x="899592" y="3140968"/>
            <a:ext cx="7938258" cy="3024336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s-AR" dirty="0" smtClean="0"/>
              <a:t>Se las incorpora al art. 299 LSC</a:t>
            </a:r>
          </a:p>
          <a:p>
            <a:pPr algn="just"/>
            <a:endParaRPr lang="es-AR" dirty="0" smtClean="0"/>
          </a:p>
          <a:p>
            <a:pPr algn="just"/>
            <a:r>
              <a:rPr lang="es-AR" dirty="0" smtClean="0"/>
              <a:t>Por lo tanto se aplican:</a:t>
            </a:r>
          </a:p>
          <a:p>
            <a:pPr algn="just"/>
            <a:r>
              <a:rPr lang="es-AR" u="sng" dirty="0" smtClean="0"/>
              <a:t>Art. 255: </a:t>
            </a:r>
            <a:r>
              <a:rPr lang="es-AR" dirty="0" smtClean="0"/>
              <a:t>El directorio se integrará por lo menos con 3 directores</a:t>
            </a:r>
          </a:p>
          <a:p>
            <a:pPr algn="just"/>
            <a:r>
              <a:rPr lang="es-AR" u="sng" dirty="0" smtClean="0"/>
              <a:t>Art. 284</a:t>
            </a:r>
            <a:r>
              <a:rPr lang="es-AR" dirty="0" smtClean="0"/>
              <a:t>: La fiscalización estará a cargo de sindicatura colegiada en número impar y se elegirá igual número de suplentes</a:t>
            </a:r>
            <a:endParaRPr lang="es-AR" dirty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26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105273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AR" dirty="0" smtClean="0"/>
              <a:t>SOCIEDAD ANONIMA UNIPERSONAL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636911"/>
            <a:ext cx="7643192" cy="3535605"/>
          </a:xfrm>
        </p:spPr>
        <p:txBody>
          <a:bodyPr>
            <a:normAutofit fontScale="92500"/>
          </a:bodyPr>
          <a:lstStyle/>
          <a:p>
            <a:r>
              <a:rPr lang="es-AR" dirty="0" smtClean="0"/>
              <a:t>Administración y fiscalización:</a:t>
            </a:r>
          </a:p>
          <a:p>
            <a:endParaRPr lang="es-AR" dirty="0" smtClean="0"/>
          </a:p>
          <a:p>
            <a:r>
              <a:rPr lang="es-AR" dirty="0" smtClean="0"/>
              <a:t>3 DIRECTORES </a:t>
            </a:r>
          </a:p>
          <a:p>
            <a:r>
              <a:rPr lang="es-AR" dirty="0" smtClean="0"/>
              <a:t>3 SINDICOS TITULARES </a:t>
            </a:r>
          </a:p>
          <a:p>
            <a:endParaRPr lang="es-AR" dirty="0" smtClean="0"/>
          </a:p>
          <a:p>
            <a:r>
              <a:rPr lang="es-AR" dirty="0" smtClean="0"/>
              <a:t>3. </a:t>
            </a:r>
            <a:r>
              <a:rPr lang="es-AR" dirty="0" smtClean="0">
                <a:solidFill>
                  <a:srgbClr val="FF0000"/>
                </a:solidFill>
              </a:rPr>
              <a:t>Sirven como herramienta para el desarrollo de la pequeña empresa?</a:t>
            </a:r>
          </a:p>
          <a:p>
            <a:endParaRPr lang="es-AR" dirty="0" smtClean="0"/>
          </a:p>
          <a:p>
            <a:endParaRPr lang="es-AR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27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943216"/>
          </a:xfrm>
        </p:spPr>
        <p:txBody>
          <a:bodyPr/>
          <a:lstStyle/>
          <a:p>
            <a:r>
              <a:rPr lang="es-AR" dirty="0" smtClean="0"/>
              <a:t>Intervención de S.A.U.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599"/>
          </a:xfrm>
        </p:spPr>
        <p:txBody>
          <a:bodyPr>
            <a:normAutofit fontScale="92500" lnSpcReduction="20000"/>
          </a:bodyPr>
          <a:lstStyle/>
          <a:p>
            <a:r>
              <a:rPr lang="es-AR" dirty="0" smtClean="0"/>
              <a:t>La ley de sociedades refiere a que el pedido sólo puede ser efectuado por el socio.</a:t>
            </a:r>
          </a:p>
          <a:p>
            <a:endParaRPr lang="es-AR" dirty="0" smtClean="0"/>
          </a:p>
          <a:p>
            <a:r>
              <a:rPr lang="es-AR" dirty="0" smtClean="0"/>
              <a:t>Podrá el director o sindico pedir la intervención judicial cuando socio sea a la vez director?</a:t>
            </a:r>
          </a:p>
          <a:p>
            <a:r>
              <a:rPr lang="es-AR" dirty="0" smtClean="0"/>
              <a:t>ARTICULO 114. — El </a:t>
            </a:r>
            <a:r>
              <a:rPr lang="es-AR" dirty="0" err="1" smtClean="0"/>
              <a:t>peticionante</a:t>
            </a:r>
            <a:r>
              <a:rPr lang="es-AR" dirty="0" smtClean="0"/>
              <a:t> acreditará su condición de socio, la existencia del peligro y su gravedad, que agotó los recursos acordados por el contrato social y se promovió acción de remoción</a:t>
            </a:r>
          </a:p>
          <a:p>
            <a:r>
              <a:rPr lang="es-AR" dirty="0" smtClean="0"/>
              <a:t>Ojo!!! Criterio restrictivo…</a:t>
            </a:r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28</a:t>
            </a:fld>
            <a:endParaRPr lang="es-AR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smtClean="0"/>
              <a:t>DISOLUCION</a:t>
            </a:r>
            <a:br>
              <a:rPr lang="es-AR" dirty="0" smtClean="0"/>
            </a:br>
            <a:r>
              <a:rPr lang="es-AR" dirty="0" smtClean="0"/>
              <a:t>ART. 94 LGS</a:t>
            </a:r>
            <a:endParaRPr lang="es-AR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3287712"/>
            <a:ext cx="7772400" cy="2445543"/>
          </a:xfrm>
        </p:spPr>
        <p:txBody>
          <a:bodyPr>
            <a:normAutofit/>
          </a:bodyPr>
          <a:lstStyle/>
          <a:p>
            <a:pPr algn="l"/>
            <a:r>
              <a:rPr lang="es-AR" sz="2800" dirty="0" smtClean="0"/>
              <a:t>Se elimina el inc. 8 de reducción a uno del número de socios.</a:t>
            </a:r>
          </a:p>
          <a:p>
            <a:pPr algn="l"/>
            <a:endParaRPr lang="es-AR" sz="2800" dirty="0"/>
          </a:p>
          <a:p>
            <a:pPr algn="l"/>
            <a:r>
              <a:rPr lang="es-AR" sz="2800" dirty="0" smtClean="0"/>
              <a:t>Se elimina la referencia al concordato y se reemplaza por conversión en inc. 6.</a:t>
            </a:r>
          </a:p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29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1138680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s-AR" sz="4400" dirty="0" smtClean="0"/>
              <a:t>Se aplican normas de “Persona Jurídica” “Parte general” a las sociedades?</a:t>
            </a:r>
            <a:endParaRPr lang="es-AR" sz="4400" dirty="0"/>
          </a:p>
        </p:txBody>
      </p:sp>
      <p:sp>
        <p:nvSpPr>
          <p:cNvPr id="8" name="7 Subtítulo"/>
          <p:cNvSpPr>
            <a:spLocks noGrp="1"/>
          </p:cNvSpPr>
          <p:nvPr>
            <p:ph type="subTitle" idx="1"/>
          </p:nvPr>
        </p:nvSpPr>
        <p:spPr>
          <a:xfrm>
            <a:off x="467544" y="2780928"/>
            <a:ext cx="8136904" cy="3600400"/>
          </a:xfrm>
        </p:spPr>
        <p:txBody>
          <a:bodyPr>
            <a:normAutofit fontScale="92500" lnSpcReduction="20000"/>
          </a:bodyPr>
          <a:lstStyle/>
          <a:p>
            <a:pPr algn="just">
              <a:buFont typeface="Arial" pitchFamily="34" charset="0"/>
              <a:buChar char="•"/>
            </a:pPr>
            <a:r>
              <a:rPr lang="es-AR" dirty="0" smtClean="0"/>
              <a:t>Respuesta:  SI, ART 150 </a:t>
            </a:r>
            <a:r>
              <a:rPr lang="es-AR" dirty="0" err="1" smtClean="0"/>
              <a:t>CCyC</a:t>
            </a:r>
            <a:endParaRPr lang="es-AR" dirty="0" smtClean="0"/>
          </a:p>
          <a:p>
            <a:pPr algn="just">
              <a:buFont typeface="Arial" pitchFamily="34" charset="0"/>
              <a:buChar char="•"/>
            </a:pPr>
            <a:endParaRPr lang="es-AR" dirty="0" smtClean="0"/>
          </a:p>
          <a:p>
            <a:pPr algn="just">
              <a:buFont typeface="Arial" pitchFamily="34" charset="0"/>
              <a:buChar char="•"/>
            </a:pPr>
            <a:r>
              <a:rPr lang="es-AR" dirty="0" smtClean="0"/>
              <a:t>Inoponibilidad de la personalidad jurídica (art. 144 </a:t>
            </a:r>
            <a:r>
              <a:rPr lang="es-AR" dirty="0" err="1" smtClean="0"/>
              <a:t>CCyC</a:t>
            </a:r>
            <a:r>
              <a:rPr lang="es-AR" dirty="0" smtClean="0"/>
              <a:t> vs art. 54 ter LGS)</a:t>
            </a:r>
          </a:p>
          <a:p>
            <a:pPr algn="just">
              <a:buFont typeface="Arial" pitchFamily="34" charset="0"/>
              <a:buChar char="•"/>
            </a:pPr>
            <a:r>
              <a:rPr lang="es-AR" dirty="0" smtClean="0"/>
              <a:t>Atributos y efectos de la personalidad.</a:t>
            </a:r>
          </a:p>
          <a:p>
            <a:pPr algn="just">
              <a:buFont typeface="Arial" pitchFamily="34" charset="0"/>
              <a:buChar char="•"/>
            </a:pPr>
            <a:r>
              <a:rPr lang="es-AR" dirty="0" smtClean="0"/>
              <a:t>Asambleas y Reuniones a distancia y </a:t>
            </a:r>
            <a:r>
              <a:rPr lang="es-AR" dirty="0" err="1" smtClean="0"/>
              <a:t>autoconvocatoria</a:t>
            </a:r>
            <a:endParaRPr lang="es-AR" dirty="0" smtClean="0"/>
          </a:p>
          <a:p>
            <a:pPr algn="just">
              <a:buFont typeface="Arial" pitchFamily="34" charset="0"/>
              <a:buChar char="•"/>
            </a:pPr>
            <a:r>
              <a:rPr lang="es-AR" dirty="0" smtClean="0"/>
              <a:t>Obstáculo para las decisiones </a:t>
            </a:r>
          </a:p>
          <a:p>
            <a:pPr algn="just">
              <a:buFont typeface="Arial" pitchFamily="34" charset="0"/>
              <a:buChar char="•"/>
            </a:pPr>
            <a:endParaRPr lang="es-AR" dirty="0" smtClean="0"/>
          </a:p>
          <a:p>
            <a:pPr algn="just">
              <a:buFont typeface="Arial" pitchFamily="34" charset="0"/>
              <a:buChar char="•"/>
            </a:pPr>
            <a:endParaRPr lang="es-AR" dirty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3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smtClean="0">
                <a:solidFill>
                  <a:srgbClr val="00B0F0"/>
                </a:solidFill>
              </a:rPr>
              <a:t>Exclusión de socios</a:t>
            </a:r>
            <a:br>
              <a:rPr lang="es-AR" dirty="0" smtClean="0">
                <a:solidFill>
                  <a:srgbClr val="00B0F0"/>
                </a:solidFill>
              </a:rPr>
            </a:br>
            <a:r>
              <a:rPr lang="es-AR" dirty="0" smtClean="0">
                <a:solidFill>
                  <a:srgbClr val="00B0F0"/>
                </a:solidFill>
              </a:rPr>
              <a:t>art. 93 LGS</a:t>
            </a:r>
            <a:endParaRPr lang="es-AR" dirty="0">
              <a:solidFill>
                <a:srgbClr val="00B0F0"/>
              </a:solidFill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s-AR" b="1" dirty="0">
                <a:solidFill>
                  <a:srgbClr val="000000"/>
                </a:solidFill>
              </a:rPr>
              <a:t>En las sociedades de dos socios procede la exclusión de uno de ellos cuando hubiere justa causa, con los efectos del artículo 92; el socio inocente asume el activo y pasivo sociales, </a:t>
            </a:r>
            <a:r>
              <a:rPr lang="es-AR" b="1" u="sng" dirty="0">
                <a:solidFill>
                  <a:srgbClr val="000000"/>
                </a:solidFill>
              </a:rPr>
              <a:t>sin perjuicio de la aplicación del artículo 94 bis.”</a:t>
            </a:r>
            <a:r>
              <a:rPr lang="es-AR" b="1" dirty="0">
                <a:solidFill>
                  <a:srgbClr val="000000"/>
                </a:solidFill>
              </a:rPr>
              <a:t>.</a:t>
            </a:r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30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41965099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83568" y="620688"/>
            <a:ext cx="7416824" cy="5432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2800" b="1" u="sng" dirty="0" smtClean="0"/>
              <a:t>SOCIEDADES DEVENIDAS UNIPERSONALES </a:t>
            </a:r>
          </a:p>
          <a:p>
            <a:pPr algn="ctr"/>
            <a:endParaRPr lang="es-AR" dirty="0" smtClean="0"/>
          </a:p>
          <a:p>
            <a:pPr>
              <a:buClr>
                <a:srgbClr val="C00000"/>
              </a:buClr>
            </a:pPr>
            <a:r>
              <a:rPr lang="es-AR" sz="2400" b="1" dirty="0" smtClean="0"/>
              <a:t>REDUCCION A UNO DEL NUMERO DE SOCIOS</a:t>
            </a:r>
          </a:p>
          <a:p>
            <a:pPr>
              <a:buClr>
                <a:srgbClr val="C00000"/>
              </a:buClr>
              <a:buFont typeface="Courier New" pitchFamily="49" charset="0"/>
              <a:buChar char="o"/>
            </a:pPr>
            <a:endParaRPr lang="es-AR" sz="2500" b="1" dirty="0" smtClean="0"/>
          </a:p>
          <a:p>
            <a:pPr algn="just"/>
            <a:r>
              <a:rPr lang="es-AR" sz="2500" dirty="0" smtClean="0"/>
              <a:t>Art. 94 bis: La reducción a uno del número de socios no es causal de disolución, imponiendo la transformación de pleno derecho de las sociedades en comandita  simple o por acciones y de capital e industria, en sociedad anónima unipersonal, si no se decidiera otra solución en el término de tres meses.</a:t>
            </a: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31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smtClean="0"/>
              <a:t>4. Y las sociedades SRL O SA EN LAS QUE SE REDUCE EL NUMERO DE SOCIOS A UNO?</a:t>
            </a:r>
            <a:endParaRPr lang="es-AR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algn="l"/>
            <a:r>
              <a:rPr lang="es-AR" dirty="0" smtClean="0"/>
              <a:t>Hay transformación de pleno derecho como en las SCS O SCA O CAP E IND???</a:t>
            </a:r>
          </a:p>
          <a:p>
            <a:pPr algn="l"/>
            <a:endParaRPr lang="es-AR" dirty="0"/>
          </a:p>
          <a:p>
            <a:pPr algn="l"/>
            <a:r>
              <a:rPr lang="es-AR" dirty="0" smtClean="0"/>
              <a:t>Que significa transformación de pleno derecho? </a:t>
            </a:r>
          </a:p>
          <a:p>
            <a:pPr algn="l"/>
            <a:endParaRPr lang="es-AR" dirty="0"/>
          </a:p>
          <a:p>
            <a:pPr algn="l"/>
            <a:r>
              <a:rPr lang="es-AR" dirty="0" smtClean="0"/>
              <a:t>Qué pasa si no cumple con los requisitos de la SAU?</a:t>
            </a:r>
          </a:p>
          <a:p>
            <a:pPr algn="l"/>
            <a:endParaRPr lang="es-AR" dirty="0" smtClean="0"/>
          </a:p>
          <a:p>
            <a:pPr algn="l"/>
            <a:endParaRPr lang="es-AR" dirty="0" smtClean="0"/>
          </a:p>
          <a:p>
            <a:pPr algn="l"/>
            <a:endParaRPr lang="es-AR" dirty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32</a:t>
            </a:fld>
            <a:endParaRPr lang="es-AR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AR" dirty="0" smtClean="0"/>
              <a:t>5. Acepta la LGS la </a:t>
            </a:r>
            <a:r>
              <a:rPr lang="es-AR" dirty="0" err="1" smtClean="0"/>
              <a:t>unipersonalidad</a:t>
            </a:r>
            <a:r>
              <a:rPr lang="es-AR" dirty="0" smtClean="0"/>
              <a:t> sobreviniente?</a:t>
            </a:r>
            <a:endParaRPr lang="es-AR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Tx/>
              <a:buChar char="-"/>
            </a:pPr>
            <a:r>
              <a:rPr lang="es-AR" dirty="0" smtClean="0"/>
              <a:t>Una vez constituida, la pluralidad queda reducida a un aspecto formal?</a:t>
            </a:r>
          </a:p>
          <a:p>
            <a:pPr algn="l">
              <a:buFontTx/>
              <a:buChar char="-"/>
            </a:pPr>
            <a:endParaRPr lang="es-AR" dirty="0" smtClean="0"/>
          </a:p>
          <a:p>
            <a:pPr algn="l">
              <a:buFontTx/>
              <a:buChar char="-"/>
            </a:pPr>
            <a:r>
              <a:rPr lang="es-AR" dirty="0" smtClean="0"/>
              <a:t>Que pasa si deviene unipersonal una Sociedad de hecho?</a:t>
            </a:r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33</a:t>
            </a:fld>
            <a:endParaRPr lang="es-AR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smtClean="0"/>
              <a:t>Sociedades de la Sección  IV</a:t>
            </a:r>
            <a:br>
              <a:rPr lang="es-AR" dirty="0" smtClean="0"/>
            </a:br>
            <a:r>
              <a:rPr lang="es-AR" dirty="0" smtClean="0"/>
              <a:t> </a:t>
            </a:r>
            <a:endParaRPr lang="es-AR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s-AR" dirty="0" smtClean="0"/>
              <a:t>Sociedades simples??</a:t>
            </a:r>
          </a:p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34</a:t>
            </a:fld>
            <a:endParaRPr lang="es-AR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539552" y="620688"/>
            <a:ext cx="799288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2800" u="sng" dirty="0" smtClean="0"/>
              <a:t>SOCIEDADES NO CONSTITUIDAS SEGÚN LOS TIPOS DEL CAPITULO II Y OTROS SUPUESTOS</a:t>
            </a:r>
          </a:p>
          <a:p>
            <a:pPr lvl="2" algn="ctr">
              <a:buClr>
                <a:srgbClr val="C00000"/>
              </a:buClr>
            </a:pPr>
            <a:endParaRPr lang="es-AR" sz="2800" u="sng" dirty="0" smtClean="0"/>
          </a:p>
          <a:p>
            <a:pPr lvl="2">
              <a:buClr>
                <a:srgbClr val="C00000"/>
              </a:buClr>
              <a:buFont typeface="Wingdings" pitchFamily="2" charset="2"/>
              <a:buChar char="Ø"/>
            </a:pPr>
            <a:r>
              <a:rPr lang="es-AR" sz="2800" dirty="0" smtClean="0"/>
              <a:t>Sociedades que no se constituyan conforme a los tipos del título II (atípicas)</a:t>
            </a:r>
          </a:p>
          <a:p>
            <a:pPr lvl="2">
              <a:buClr>
                <a:srgbClr val="C00000"/>
              </a:buClr>
              <a:buFont typeface="Wingdings" pitchFamily="2" charset="2"/>
              <a:buChar char="Ø"/>
            </a:pPr>
            <a:r>
              <a:rPr lang="es-AR" sz="2800" dirty="0" smtClean="0"/>
              <a:t>Sociedades que omitan requisitos esenciales</a:t>
            </a:r>
          </a:p>
          <a:p>
            <a:pPr lvl="2">
              <a:buClr>
                <a:srgbClr val="C00000"/>
              </a:buClr>
              <a:buFont typeface="Wingdings" pitchFamily="2" charset="2"/>
              <a:buChar char="Ø"/>
            </a:pPr>
            <a:r>
              <a:rPr lang="es-AR" sz="2800" dirty="0" smtClean="0"/>
              <a:t>Sociedades que incumplan  con las formalidades que exige la ley</a:t>
            </a:r>
          </a:p>
          <a:p>
            <a:pPr lvl="2">
              <a:buClr>
                <a:srgbClr val="C00000"/>
              </a:buClr>
            </a:pPr>
            <a:endParaRPr lang="es-AR" sz="2100" dirty="0" smtClean="0"/>
          </a:p>
          <a:p>
            <a:pPr lvl="2" algn="ctr">
              <a:buClr>
                <a:srgbClr val="C00000"/>
              </a:buClr>
              <a:buFont typeface="Courier New" pitchFamily="49" charset="0"/>
              <a:buChar char="o"/>
            </a:pPr>
            <a:endParaRPr lang="es-AR" sz="2100" dirty="0" smtClean="0"/>
          </a:p>
          <a:p>
            <a:pPr lvl="2" algn="ctr">
              <a:buClr>
                <a:srgbClr val="C00000"/>
              </a:buClr>
              <a:buFont typeface="Courier New" pitchFamily="49" charset="0"/>
              <a:buChar char="o"/>
            </a:pPr>
            <a:endParaRPr lang="es-AR" sz="2100" dirty="0" smtClean="0"/>
          </a:p>
          <a:p>
            <a:pPr lvl="2" algn="ctr">
              <a:buClr>
                <a:srgbClr val="C00000"/>
              </a:buClr>
              <a:buFont typeface="Courier New" pitchFamily="49" charset="0"/>
              <a:buChar char="o"/>
            </a:pPr>
            <a:endParaRPr lang="es-AR" sz="2100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35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AR" dirty="0" smtClean="0"/>
              <a:t>6. Incluye la Sección IV las sociedades irregulares?</a:t>
            </a:r>
            <a:br>
              <a:rPr lang="es-AR" dirty="0" smtClean="0"/>
            </a:br>
            <a:r>
              <a:rPr lang="es-AR" dirty="0" smtClean="0"/>
              <a:t>Y las de hecho? </a:t>
            </a:r>
            <a:endParaRPr lang="es-AR" dirty="0"/>
          </a:p>
        </p:txBody>
      </p:sp>
      <p:sp>
        <p:nvSpPr>
          <p:cNvPr id="4" name="3 Subtítulo"/>
          <p:cNvSpPr>
            <a:spLocks noGrp="1"/>
          </p:cNvSpPr>
          <p:nvPr>
            <p:ph type="subTitle" idx="1"/>
          </p:nvPr>
        </p:nvSpPr>
        <p:spPr>
          <a:xfrm>
            <a:off x="1285852" y="3000372"/>
            <a:ext cx="6560234" cy="1752600"/>
          </a:xfrm>
        </p:spPr>
        <p:txBody>
          <a:bodyPr>
            <a:normAutofit/>
          </a:bodyPr>
          <a:lstStyle/>
          <a:p>
            <a:pPr algn="just"/>
            <a:r>
              <a:rPr lang="es-AR" dirty="0" smtClean="0"/>
              <a:t>La falta de inscripción implica un incumplimiento a un requisito de forma?</a:t>
            </a:r>
            <a:endParaRPr lang="es-AR" dirty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36</a:t>
            </a:fld>
            <a:endParaRPr lang="es-AR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7.- </a:t>
            </a:r>
            <a:r>
              <a:rPr lang="es-AR" dirty="0" smtClean="0">
                <a:solidFill>
                  <a:srgbClr val="FF0000"/>
                </a:solidFill>
              </a:rPr>
              <a:t>Es el fin de la tipicidad?</a:t>
            </a:r>
            <a:endParaRPr lang="es-AR" dirty="0">
              <a:solidFill>
                <a:srgbClr val="FF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AR" u="sng" dirty="0" smtClean="0"/>
              <a:t>Art. 17</a:t>
            </a:r>
            <a:r>
              <a:rPr lang="es-AR" dirty="0" smtClean="0"/>
              <a:t>: las sociedades previstas en el Capitulo II de esta ley no pueden omitir requisitos esenciales tipi-</a:t>
            </a:r>
            <a:r>
              <a:rPr lang="es-AR" dirty="0" err="1" smtClean="0"/>
              <a:t>ficantes</a:t>
            </a:r>
            <a:r>
              <a:rPr lang="es-AR" dirty="0" smtClean="0"/>
              <a:t> ni comprender elementos incompatibles con el tipo legal. </a:t>
            </a:r>
          </a:p>
          <a:p>
            <a:pPr algn="just"/>
            <a:r>
              <a:rPr lang="es-AR" dirty="0" smtClean="0"/>
              <a:t>En caso de infracción a estas reglas, la sociedad no produce los efectos propios del tipo  y queda regida por la Sección IV de este capítulo </a:t>
            </a:r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37</a:t>
            </a:fld>
            <a:endParaRPr lang="es-AR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-857280"/>
            <a:ext cx="8229600" cy="3889844"/>
          </a:xfrm>
        </p:spPr>
        <p:txBody>
          <a:bodyPr>
            <a:normAutofit/>
          </a:bodyPr>
          <a:lstStyle/>
          <a:p>
            <a:pPr algn="ctr"/>
            <a:r>
              <a:rPr lang="es-AR" dirty="0" smtClean="0"/>
              <a:t>SOCIEDADES ATIPICAS PERO NO TANTO..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 flipH="1">
            <a:off x="1785918" y="2643182"/>
            <a:ext cx="6643734" cy="3571899"/>
          </a:xfrm>
        </p:spPr>
        <p:txBody>
          <a:bodyPr>
            <a:normAutofit/>
          </a:bodyPr>
          <a:lstStyle/>
          <a:p>
            <a:pPr lvl="1"/>
            <a:endParaRPr lang="es-AR" dirty="0" smtClean="0"/>
          </a:p>
          <a:p>
            <a:r>
              <a:rPr lang="es-AR" dirty="0" smtClean="0"/>
              <a:t>Por aplicación del art. 22 sí produce efectos propios del tipo  si se prueba que los terceros efectivamente lo conocieron….  </a:t>
            </a:r>
          </a:p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38</a:t>
            </a:fld>
            <a:endParaRPr lang="es-AR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679847"/>
          </a:xfrm>
        </p:spPr>
        <p:txBody>
          <a:bodyPr>
            <a:normAutofit/>
          </a:bodyPr>
          <a:lstStyle/>
          <a:p>
            <a:pPr algn="ctr"/>
            <a:r>
              <a:rPr lang="es-AR" dirty="0" smtClean="0"/>
              <a:t>NOVEDAD!</a:t>
            </a:r>
            <a:br>
              <a:rPr lang="es-AR" dirty="0" smtClean="0"/>
            </a:br>
            <a:r>
              <a:rPr lang="es-AR" dirty="0" smtClean="0"/>
              <a:t>art. 22 L.G.S.</a:t>
            </a:r>
            <a:endParaRPr lang="es-AR" dirty="0"/>
          </a:p>
        </p:txBody>
      </p:sp>
      <p:sp>
        <p:nvSpPr>
          <p:cNvPr id="4" name="3 Subtítulo"/>
          <p:cNvSpPr>
            <a:spLocks noGrp="1"/>
          </p:cNvSpPr>
          <p:nvPr>
            <p:ph type="subTitle" idx="1"/>
          </p:nvPr>
        </p:nvSpPr>
        <p:spPr>
          <a:xfrm>
            <a:off x="755576" y="1988840"/>
            <a:ext cx="7938258" cy="4320480"/>
          </a:xfrm>
        </p:spPr>
        <p:txBody>
          <a:bodyPr>
            <a:normAutofit fontScale="85000" lnSpcReduction="10000"/>
          </a:bodyPr>
          <a:lstStyle/>
          <a:p>
            <a:pPr algn="just"/>
            <a:endParaRPr lang="es-AR" dirty="0" smtClean="0"/>
          </a:p>
          <a:p>
            <a:pPr algn="just"/>
            <a:endParaRPr lang="es-AR" dirty="0" smtClean="0"/>
          </a:p>
          <a:p>
            <a:pPr algn="just"/>
            <a:r>
              <a:rPr lang="es-AR" dirty="0" smtClean="0"/>
              <a:t>El contrato social puede ser invocado entre los socios.</a:t>
            </a:r>
          </a:p>
          <a:p>
            <a:pPr algn="just"/>
            <a:r>
              <a:rPr lang="es-AR" dirty="0" smtClean="0"/>
              <a:t>Es oponible a los terceros sólo si se prueba que </a:t>
            </a:r>
            <a:r>
              <a:rPr lang="es-AR" u="sng" dirty="0" smtClean="0"/>
              <a:t>lo conocieron efectivamente</a:t>
            </a:r>
            <a:r>
              <a:rPr lang="es-AR" dirty="0" smtClean="0"/>
              <a:t> </a:t>
            </a:r>
            <a:r>
              <a:rPr lang="es-AR" u="sng" dirty="0" smtClean="0"/>
              <a:t>al tiempo de la contratación</a:t>
            </a:r>
            <a:r>
              <a:rPr lang="es-AR" dirty="0" smtClean="0"/>
              <a:t> o del nacimiento de la relación obligatoria.</a:t>
            </a:r>
          </a:p>
          <a:p>
            <a:pPr algn="just"/>
            <a:r>
              <a:rPr lang="es-AR" dirty="0" smtClean="0"/>
              <a:t>También puede ser invocado por los terceros contra la sociedad, los socios y los administradores.</a:t>
            </a:r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39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Diagrama"/>
          <p:cNvGraphicFramePr/>
          <p:nvPr/>
        </p:nvGraphicFramePr>
        <p:xfrm>
          <a:off x="467544" y="404664"/>
          <a:ext cx="8208912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4" name="3 Conector recto de flecha"/>
          <p:cNvCxnSpPr/>
          <p:nvPr/>
        </p:nvCxnSpPr>
        <p:spPr>
          <a:xfrm>
            <a:off x="1907704" y="4725144"/>
            <a:ext cx="0" cy="288032"/>
          </a:xfrm>
          <a:prstGeom prst="straightConnector1">
            <a:avLst/>
          </a:prstGeom>
          <a:ln w="38100" cmpd="sng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4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679847"/>
          </a:xfrm>
        </p:spPr>
        <p:txBody>
          <a:bodyPr>
            <a:normAutofit/>
          </a:bodyPr>
          <a:lstStyle/>
          <a:p>
            <a:pPr algn="ctr"/>
            <a:r>
              <a:rPr lang="es-AR" dirty="0" smtClean="0"/>
              <a:t>NOVEDAD!</a:t>
            </a:r>
            <a:br>
              <a:rPr lang="es-AR" dirty="0" smtClean="0"/>
            </a:br>
            <a:r>
              <a:rPr lang="es-AR" dirty="0" smtClean="0"/>
              <a:t>art. 23 L.G.S.</a:t>
            </a:r>
            <a:endParaRPr lang="es-AR" dirty="0"/>
          </a:p>
        </p:txBody>
      </p:sp>
      <p:sp>
        <p:nvSpPr>
          <p:cNvPr id="4" name="3 Subtítulo"/>
          <p:cNvSpPr>
            <a:spLocks noGrp="1"/>
          </p:cNvSpPr>
          <p:nvPr>
            <p:ph type="subTitle" idx="1"/>
          </p:nvPr>
        </p:nvSpPr>
        <p:spPr>
          <a:xfrm>
            <a:off x="755576" y="1988840"/>
            <a:ext cx="7938258" cy="4320480"/>
          </a:xfrm>
        </p:spPr>
        <p:txBody>
          <a:bodyPr>
            <a:normAutofit fontScale="77500" lnSpcReduction="20000"/>
          </a:bodyPr>
          <a:lstStyle/>
          <a:p>
            <a:pPr algn="just"/>
            <a:endParaRPr lang="es-AR" dirty="0" smtClean="0"/>
          </a:p>
          <a:p>
            <a:pPr algn="just"/>
            <a:endParaRPr lang="es-AR" dirty="0" smtClean="0"/>
          </a:p>
          <a:p>
            <a:pPr algn="just"/>
            <a:r>
              <a:rPr lang="es-AR" dirty="0" smtClean="0"/>
              <a:t>Las cláusulas relativas a la representación, administración y gobierno pueden ser  invocadas entre los socios. </a:t>
            </a:r>
          </a:p>
          <a:p>
            <a:pPr algn="just"/>
            <a:endParaRPr lang="es-AR" dirty="0" smtClean="0"/>
          </a:p>
          <a:p>
            <a:pPr algn="just"/>
            <a:r>
              <a:rPr lang="es-AR" dirty="0" smtClean="0"/>
              <a:t>Relaciones con tercero: cualquiera de los socios representa salvo prueba que efectivamente conocieron el contrato.</a:t>
            </a:r>
          </a:p>
          <a:p>
            <a:pPr algn="just"/>
            <a:endParaRPr lang="es-AR" dirty="0" smtClean="0"/>
          </a:p>
          <a:p>
            <a:pPr algn="just"/>
            <a:r>
              <a:rPr lang="es-AR" dirty="0" smtClean="0"/>
              <a:t>Pueden adquirir bienes registrables, requiere un acto de reconocimiento por escritura pública o instrumento privado con firma certificada</a:t>
            </a:r>
            <a:endParaRPr lang="es-AR" dirty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40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679847"/>
          </a:xfrm>
        </p:spPr>
        <p:txBody>
          <a:bodyPr>
            <a:normAutofit/>
          </a:bodyPr>
          <a:lstStyle/>
          <a:p>
            <a:pPr algn="ctr"/>
            <a:r>
              <a:rPr lang="es-AR" dirty="0" smtClean="0"/>
              <a:t>NOVEDAD!</a:t>
            </a:r>
            <a:br>
              <a:rPr lang="es-AR" dirty="0" smtClean="0"/>
            </a:br>
            <a:r>
              <a:rPr lang="es-AR" dirty="0" smtClean="0"/>
              <a:t>art. 24 L.G.S.</a:t>
            </a:r>
            <a:endParaRPr lang="es-AR" dirty="0"/>
          </a:p>
        </p:txBody>
      </p:sp>
      <p:sp>
        <p:nvSpPr>
          <p:cNvPr id="4" name="3 Subtítulo"/>
          <p:cNvSpPr>
            <a:spLocks noGrp="1"/>
          </p:cNvSpPr>
          <p:nvPr>
            <p:ph type="subTitle" idx="1"/>
          </p:nvPr>
        </p:nvSpPr>
        <p:spPr>
          <a:xfrm>
            <a:off x="755576" y="2132856"/>
            <a:ext cx="7938258" cy="4464496"/>
          </a:xfrm>
        </p:spPr>
        <p:txBody>
          <a:bodyPr>
            <a:normAutofit fontScale="70000" lnSpcReduction="20000"/>
          </a:bodyPr>
          <a:lstStyle/>
          <a:p>
            <a:pPr algn="just"/>
            <a:endParaRPr lang="es-AR" dirty="0" smtClean="0"/>
          </a:p>
          <a:p>
            <a:pPr algn="just"/>
            <a:endParaRPr lang="es-AR" dirty="0" smtClean="0"/>
          </a:p>
          <a:p>
            <a:pPr algn="just"/>
            <a:r>
              <a:rPr lang="es-AR" dirty="0" smtClean="0"/>
              <a:t>Los socios responden frente a los terceros como obligados </a:t>
            </a:r>
            <a:r>
              <a:rPr lang="es-AR" b="1" u="sng" dirty="0" smtClean="0"/>
              <a:t>simplemente mancomunados </a:t>
            </a:r>
            <a:r>
              <a:rPr lang="es-AR" dirty="0" smtClean="0"/>
              <a:t>y por partes iguales , salvo que la solidaridad (con la sociedad o entre ellos) o una distinta proporción resulte:</a:t>
            </a:r>
          </a:p>
          <a:p>
            <a:pPr algn="just"/>
            <a:r>
              <a:rPr lang="es-AR" dirty="0" smtClean="0"/>
              <a:t> </a:t>
            </a:r>
          </a:p>
          <a:p>
            <a:pPr marL="514350" indent="-514350" algn="just">
              <a:buAutoNum type="arabicParenR"/>
            </a:pPr>
            <a:r>
              <a:rPr lang="es-AR" dirty="0" smtClean="0"/>
              <a:t>1) De una estipulación expresa de una relación o conjunto de relaciones</a:t>
            </a:r>
          </a:p>
          <a:p>
            <a:pPr marL="514350" indent="-514350" algn="just">
              <a:buAutoNum type="arabicParenR"/>
            </a:pPr>
            <a:endParaRPr lang="es-AR" dirty="0" smtClean="0"/>
          </a:p>
          <a:p>
            <a:pPr marL="514350" indent="-514350" algn="just">
              <a:buAutoNum type="arabicParenR"/>
            </a:pPr>
            <a:r>
              <a:rPr lang="es-AR" dirty="0" smtClean="0"/>
              <a:t>2) de una estipulación del contrato social</a:t>
            </a:r>
          </a:p>
          <a:p>
            <a:pPr marL="514350" indent="-514350" algn="just">
              <a:buAutoNum type="arabicParenR"/>
            </a:pPr>
            <a:endParaRPr lang="es-AR" dirty="0" smtClean="0"/>
          </a:p>
          <a:p>
            <a:pPr marL="514350" indent="-514350" algn="just">
              <a:buAutoNum type="arabicParenR"/>
            </a:pPr>
            <a:r>
              <a:rPr lang="es-AR" dirty="0" smtClean="0"/>
              <a:t>3) de las reglas del tipo que manifestaron adoptar y respecto de la cual se dejaron de cumplir requisitos sustanciales o formales.</a:t>
            </a:r>
          </a:p>
          <a:p>
            <a:pPr marL="514350" indent="-514350" algn="just">
              <a:buAutoNum type="arabicParenR"/>
            </a:pPr>
            <a:endParaRPr lang="es-AR" dirty="0" smtClean="0"/>
          </a:p>
          <a:p>
            <a:pPr marL="514350" indent="-514350" algn="just">
              <a:buAutoNum type="arabicParenR"/>
            </a:pPr>
            <a:endParaRPr lang="es-AR" dirty="0" smtClean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41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8748464" cy="1224136"/>
          </a:xfrm>
        </p:spPr>
        <p:txBody>
          <a:bodyPr numCol="2">
            <a:noAutofit/>
          </a:bodyPr>
          <a:lstStyle/>
          <a:p>
            <a:pPr algn="l"/>
            <a:r>
              <a:rPr lang="es-AR" sz="3600" dirty="0" smtClean="0"/>
              <a:t>                        </a:t>
            </a:r>
            <a:br>
              <a:rPr lang="es-AR" sz="3600" dirty="0" smtClean="0"/>
            </a:br>
            <a:r>
              <a:rPr lang="es-AR" sz="3600" dirty="0" smtClean="0"/>
              <a:t>Novedad!</a:t>
            </a:r>
            <a:br>
              <a:rPr lang="es-AR" sz="3600" dirty="0" smtClean="0"/>
            </a:br>
            <a:r>
              <a:rPr lang="es-AR" sz="3600" dirty="0" smtClean="0"/>
              <a:t>REGULARIZACION</a:t>
            </a:r>
            <a:br>
              <a:rPr lang="es-AR" sz="3600" dirty="0" smtClean="0"/>
            </a:br>
            <a:r>
              <a:rPr lang="es-AR" sz="3600" dirty="0" smtClean="0"/>
              <a:t>                   </a:t>
            </a:r>
            <a:br>
              <a:rPr lang="es-AR" sz="3600" dirty="0" smtClean="0"/>
            </a:br>
            <a:r>
              <a:rPr lang="es-AR" sz="3600" dirty="0" smtClean="0"/>
              <a:t>vs</a:t>
            </a:r>
            <a:br>
              <a:rPr lang="es-AR" sz="3600" dirty="0" smtClean="0"/>
            </a:br>
            <a:r>
              <a:rPr lang="es-AR" sz="3600" dirty="0" smtClean="0"/>
              <a:t>   SUBSANACION</a:t>
            </a:r>
            <a:endParaRPr lang="es-AR" sz="3600" dirty="0"/>
          </a:p>
        </p:txBody>
      </p:sp>
      <p:sp>
        <p:nvSpPr>
          <p:cNvPr id="4" name="3 Subtítulo"/>
          <p:cNvSpPr>
            <a:spLocks noGrp="1"/>
          </p:cNvSpPr>
          <p:nvPr>
            <p:ph type="subTitle" idx="1"/>
          </p:nvPr>
        </p:nvSpPr>
        <p:spPr>
          <a:xfrm>
            <a:off x="827584" y="2852936"/>
            <a:ext cx="7938258" cy="3024336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es-AR" sz="5100" dirty="0" smtClean="0"/>
              <a:t>Art. 25: </a:t>
            </a:r>
          </a:p>
          <a:p>
            <a:pPr algn="just"/>
            <a:r>
              <a:rPr lang="es-AR" dirty="0" smtClean="0"/>
              <a:t>Puede subsanarse a iniciativa de la sociedad  o de los socios</a:t>
            </a:r>
          </a:p>
          <a:p>
            <a:pPr algn="just"/>
            <a:endParaRPr lang="es-AR" dirty="0" smtClean="0"/>
          </a:p>
          <a:p>
            <a:pPr algn="just"/>
            <a:r>
              <a:rPr lang="es-AR" dirty="0" smtClean="0"/>
              <a:t>A falta de </a:t>
            </a:r>
            <a:r>
              <a:rPr lang="es-AR" u="sng" dirty="0" smtClean="0"/>
              <a:t>acuerdo unánime, </a:t>
            </a:r>
            <a:r>
              <a:rPr lang="es-AR" dirty="0" smtClean="0"/>
              <a:t>la subsanación puede ser ordenada judicialmente en procedimiento sumarísimo.</a:t>
            </a:r>
          </a:p>
          <a:p>
            <a:pPr algn="just"/>
            <a:endParaRPr lang="es-AR" dirty="0" smtClean="0"/>
          </a:p>
          <a:p>
            <a:pPr algn="just"/>
            <a:r>
              <a:rPr lang="es-AR" dirty="0" smtClean="0"/>
              <a:t>El juez </a:t>
            </a:r>
            <a:r>
              <a:rPr lang="es-AR" u="sng" dirty="0" smtClean="0"/>
              <a:t>suple la falta de acuerdo </a:t>
            </a:r>
            <a:r>
              <a:rPr lang="es-AR" dirty="0" smtClean="0"/>
              <a:t>y el disconforme puede ejercer el derecho de receso.</a:t>
            </a:r>
          </a:p>
          <a:p>
            <a:pPr algn="just"/>
            <a:endParaRPr lang="es-AR" dirty="0" smtClean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42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755576" y="692696"/>
            <a:ext cx="7416824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2800" u="sng" dirty="0" smtClean="0"/>
              <a:t>Artículo 25 LGS</a:t>
            </a:r>
          </a:p>
          <a:p>
            <a:pPr algn="ctr"/>
            <a:endParaRPr lang="es-AR" sz="2000" u="sng" dirty="0" smtClean="0"/>
          </a:p>
          <a:p>
            <a:pPr algn="ctr">
              <a:buClr>
                <a:srgbClr val="C00000"/>
              </a:buClr>
              <a:buFont typeface="Courier New" pitchFamily="49" charset="0"/>
              <a:buChar char="o"/>
            </a:pPr>
            <a:r>
              <a:rPr lang="es-AR" sz="2500" b="1" dirty="0" smtClean="0"/>
              <a:t>DISOLUCION Y LIQUIDACION </a:t>
            </a:r>
          </a:p>
          <a:p>
            <a:pPr>
              <a:buClr>
                <a:srgbClr val="C00000"/>
              </a:buClr>
              <a:buFont typeface="Courier New" pitchFamily="49" charset="0"/>
              <a:buChar char="o"/>
            </a:pPr>
            <a:endParaRPr lang="es-AR" sz="2500" b="1" dirty="0" smtClean="0"/>
          </a:p>
          <a:p>
            <a:pPr algn="just"/>
            <a:r>
              <a:rPr lang="es-AR" sz="2500" dirty="0" smtClean="0"/>
              <a:t>Cualquiera de los socios puede provocar la disolución cuando no haya pacto de duración, mediante notificación fehaciente .</a:t>
            </a:r>
          </a:p>
          <a:p>
            <a:pPr algn="just"/>
            <a:r>
              <a:rPr lang="es-AR" sz="2500" dirty="0" smtClean="0"/>
              <a:t>Los efectos se producen de pleno derecho entre los socios a los 90 días de la última notificación.</a:t>
            </a:r>
          </a:p>
          <a:p>
            <a:pPr algn="just"/>
            <a:r>
              <a:rPr lang="es-AR" sz="2500" dirty="0" smtClean="0"/>
              <a:t>Los socios que deseen permanecer deben pagar a los salientes su parte.</a:t>
            </a:r>
          </a:p>
          <a:p>
            <a:pPr algn="just"/>
            <a:r>
              <a:rPr lang="es-AR" sz="2500" dirty="0" smtClean="0"/>
              <a:t>La liquidación se rige por las normas del contrato y de la ley</a:t>
            </a: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43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755576" y="692696"/>
            <a:ext cx="7416824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2800" u="sng" dirty="0" smtClean="0"/>
              <a:t>Artículo 26 LGS</a:t>
            </a:r>
          </a:p>
          <a:p>
            <a:pPr algn="ctr"/>
            <a:endParaRPr lang="es-AR" sz="2000" u="sng" dirty="0" smtClean="0"/>
          </a:p>
          <a:p>
            <a:pPr algn="ctr">
              <a:buClr>
                <a:srgbClr val="C00000"/>
              </a:buClr>
              <a:buFont typeface="Courier New" pitchFamily="49" charset="0"/>
              <a:buChar char="o"/>
            </a:pPr>
            <a:r>
              <a:rPr lang="es-AR" sz="2500" b="1" dirty="0" smtClean="0"/>
              <a:t>RELACIONES ENTRE LOS ACREEDORES SOCIALES Y PARTICULARES DE LOS SOCIOS</a:t>
            </a:r>
          </a:p>
          <a:p>
            <a:endParaRPr lang="es-AR" sz="2500" dirty="0" smtClean="0"/>
          </a:p>
          <a:p>
            <a:r>
              <a:rPr lang="es-AR" sz="2500" dirty="0" smtClean="0"/>
              <a:t>Se rigen como si se tratara de una sociedad del Capitulo II (antes “regulares”) incluso (antes “salvo”) respecto de los bienes registrables</a:t>
            </a: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44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Sociedades art. 124 LS</a:t>
            </a:r>
            <a:endParaRPr lang="es-AR" dirty="0"/>
          </a:p>
        </p:txBody>
      </p:sp>
      <p:sp>
        <p:nvSpPr>
          <p:cNvPr id="4" name="3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 smtClean="0"/>
              <a:t>Pueden ser sociedades atípicas?</a:t>
            </a:r>
          </a:p>
          <a:p>
            <a:endParaRPr lang="es-AR" dirty="0" smtClean="0"/>
          </a:p>
          <a:p>
            <a:r>
              <a:rPr lang="es-AR" dirty="0" smtClean="0"/>
              <a:t>Pueden ser consideradas dentro de la </a:t>
            </a:r>
          </a:p>
          <a:p>
            <a:pPr>
              <a:buNone/>
            </a:pPr>
            <a:r>
              <a:rPr lang="es-AR" dirty="0" smtClean="0"/>
              <a:t>Sección IV?</a:t>
            </a:r>
          </a:p>
          <a:p>
            <a:pPr>
              <a:buNone/>
            </a:pPr>
            <a:endParaRPr lang="es-AR" dirty="0" smtClean="0"/>
          </a:p>
          <a:p>
            <a:pPr>
              <a:buNone/>
            </a:pPr>
            <a:endParaRPr lang="es-AR" dirty="0" smtClean="0"/>
          </a:p>
          <a:p>
            <a:pPr>
              <a:buNone/>
            </a:pPr>
            <a:r>
              <a:rPr lang="es-AR" dirty="0" smtClean="0"/>
              <a:t>NO…</a:t>
            </a:r>
            <a:endParaRPr lang="es-AR" dirty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45</a:t>
            </a:fld>
            <a:endParaRPr lang="es-AR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792088"/>
          </a:xfrm>
        </p:spPr>
        <p:txBody>
          <a:bodyPr>
            <a:noAutofit/>
          </a:bodyPr>
          <a:lstStyle/>
          <a:p>
            <a:pPr algn="ctr"/>
            <a:r>
              <a:rPr lang="es-AR" sz="3600" dirty="0" smtClean="0"/>
              <a:t>Nulidad que afecte el vinculo de un socio</a:t>
            </a:r>
            <a:endParaRPr lang="es-AR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s-AR" dirty="0" smtClean="0"/>
              <a:t>Art. 16 </a:t>
            </a:r>
          </a:p>
          <a:p>
            <a:pPr algn="just"/>
            <a:r>
              <a:rPr lang="es-AR" b="1" dirty="0">
                <a:solidFill>
                  <a:srgbClr val="000000"/>
                </a:solidFill>
              </a:rPr>
              <a:t>La nulidad o anulación que afecte el vínculo de alguno de los socios no producirá la nulidad, anulación o resolución del contrato, excepto que la participación o la prestación de ese socio deba considerarse esencial, habida cuenta de las circunstancias o </a:t>
            </a:r>
            <a:r>
              <a:rPr lang="es-AR" b="1" u="sng" dirty="0">
                <a:solidFill>
                  <a:srgbClr val="000000"/>
                </a:solidFill>
              </a:rPr>
              <a:t>que se trate de socio único</a:t>
            </a:r>
            <a:r>
              <a:rPr lang="es-AR" b="1" u="sng" dirty="0" smtClean="0">
                <a:solidFill>
                  <a:srgbClr val="000000"/>
                </a:solidFill>
              </a:rPr>
              <a:t>.</a:t>
            </a:r>
          </a:p>
          <a:p>
            <a:pPr algn="just"/>
            <a:r>
              <a:rPr lang="es-AR" dirty="0"/>
              <a:t/>
            </a:r>
            <a:br>
              <a:rPr lang="es-AR" dirty="0"/>
            </a:br>
            <a:r>
              <a:rPr lang="es-AR" b="1" dirty="0">
                <a:solidFill>
                  <a:srgbClr val="000000"/>
                </a:solidFill>
              </a:rPr>
              <a:t>Si se trata de sociedad en comandita simple o por acciones, o de sociedad de capital e industria, el vicio de la voluntad del único socio de una de las categorías de socios hace anulable el contrato.”</a:t>
            </a:r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46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287612864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AR" u="sng" dirty="0" smtClean="0">
                <a:solidFill>
                  <a:srgbClr val="00B0F0"/>
                </a:solidFill>
              </a:rPr>
              <a:t>NOVEDAD!</a:t>
            </a:r>
            <a:br>
              <a:rPr lang="es-AR" u="sng" dirty="0" smtClean="0">
                <a:solidFill>
                  <a:srgbClr val="00B0F0"/>
                </a:solidFill>
              </a:rPr>
            </a:br>
            <a:r>
              <a:rPr lang="es-AR" u="sng" dirty="0" smtClean="0">
                <a:solidFill>
                  <a:srgbClr val="00B0F0"/>
                </a:solidFill>
              </a:rPr>
              <a:t>Artículo 27 LGS</a:t>
            </a:r>
            <a:br>
              <a:rPr lang="es-AR" u="sng" dirty="0" smtClean="0">
                <a:solidFill>
                  <a:srgbClr val="00B0F0"/>
                </a:solidFill>
              </a:rPr>
            </a:br>
            <a:r>
              <a:rPr lang="es-AR" sz="3200" u="sng" dirty="0" smtClean="0">
                <a:solidFill>
                  <a:srgbClr val="00B0F0"/>
                </a:solidFill>
              </a:rPr>
              <a:t/>
            </a:r>
            <a:br>
              <a:rPr lang="es-AR" sz="3200" u="sng" dirty="0" smtClean="0">
                <a:solidFill>
                  <a:srgbClr val="00B0F0"/>
                </a:solidFill>
              </a:rPr>
            </a:br>
            <a:r>
              <a:rPr lang="es-AR" dirty="0" smtClean="0">
                <a:solidFill>
                  <a:srgbClr val="00B0F0"/>
                </a:solidFill>
              </a:rPr>
              <a:t>Sociedades entre cónyuges</a:t>
            </a:r>
            <a:r>
              <a:rPr lang="es-AR" dirty="0" smtClean="0"/>
              <a:t/>
            </a:r>
            <a:br>
              <a:rPr lang="es-AR" dirty="0" smtClean="0"/>
            </a:br>
            <a:endParaRPr lang="es-AR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>
          <a:xfrm>
            <a:off x="722313" y="3287712"/>
            <a:ext cx="7772400" cy="2661567"/>
          </a:xfrm>
        </p:spPr>
        <p:txBody>
          <a:bodyPr>
            <a:normAutofit/>
          </a:bodyPr>
          <a:lstStyle/>
          <a:p>
            <a:pPr algn="l"/>
            <a:r>
              <a:rPr lang="es-AR" sz="4000" dirty="0" smtClean="0"/>
              <a:t>De cualquier tipo incluso del Secc. IV.</a:t>
            </a:r>
          </a:p>
          <a:p>
            <a:pPr algn="l"/>
            <a:r>
              <a:rPr lang="es-AR" sz="4000" dirty="0" smtClean="0"/>
              <a:t>Cualquiera sea el régimen matrimonial elegido</a:t>
            </a:r>
          </a:p>
          <a:p>
            <a:endParaRPr lang="es-AR" dirty="0" smtClean="0"/>
          </a:p>
          <a:p>
            <a:endParaRPr lang="es-AR" dirty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47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115616" y="188640"/>
            <a:ext cx="7344816" cy="6078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2800" u="sng" dirty="0" smtClean="0"/>
              <a:t>INSCRIPCION EN EL REGISTRO PUBLICO</a:t>
            </a:r>
          </a:p>
          <a:p>
            <a:endParaRPr lang="es-AR" u="sng" dirty="0" smtClean="0"/>
          </a:p>
          <a:p>
            <a:pPr algn="ctr">
              <a:buClr>
                <a:srgbClr val="C00000"/>
              </a:buClr>
              <a:buFont typeface="Courier New" pitchFamily="49" charset="0"/>
              <a:buChar char="o"/>
            </a:pPr>
            <a:r>
              <a:rPr lang="es-AR" sz="2800" b="1" dirty="0" smtClean="0"/>
              <a:t>ART. 5 LGS </a:t>
            </a:r>
          </a:p>
          <a:p>
            <a:pPr>
              <a:buClr>
                <a:srgbClr val="C00000"/>
              </a:buClr>
              <a:buFont typeface="Courier New" pitchFamily="49" charset="0"/>
              <a:buChar char="o"/>
            </a:pPr>
            <a:endParaRPr lang="es-AR" sz="2300" b="1" dirty="0" smtClean="0"/>
          </a:p>
          <a:p>
            <a:pPr algn="just"/>
            <a:r>
              <a:rPr lang="es-AR" sz="2400" b="1" dirty="0">
                <a:solidFill>
                  <a:srgbClr val="000000"/>
                </a:solidFill>
              </a:rPr>
              <a:t>El acto constitutivo, su modificación y el reglamento</a:t>
            </a:r>
            <a:r>
              <a:rPr lang="es-AR" sz="2400" b="1" dirty="0" smtClean="0">
                <a:solidFill>
                  <a:srgbClr val="000000"/>
                </a:solidFill>
              </a:rPr>
              <a:t>, </a:t>
            </a:r>
            <a:r>
              <a:rPr lang="es-AR" sz="2400" b="1" dirty="0">
                <a:solidFill>
                  <a:srgbClr val="000000"/>
                </a:solidFill>
              </a:rPr>
              <a:t>se inscribirán en el Registro Público del domicilio social y en el Registro que corresponda al asiento de cada </a:t>
            </a:r>
            <a:r>
              <a:rPr lang="es-AR" sz="2400" b="1" dirty="0" smtClean="0">
                <a:solidFill>
                  <a:srgbClr val="000000"/>
                </a:solidFill>
              </a:rPr>
              <a:t>sucursal.</a:t>
            </a:r>
          </a:p>
          <a:p>
            <a:pPr algn="just"/>
            <a:r>
              <a:rPr lang="es-AR" sz="2400" b="1" dirty="0" smtClean="0">
                <a:solidFill>
                  <a:srgbClr val="000000"/>
                </a:solidFill>
              </a:rPr>
              <a:t> </a:t>
            </a:r>
            <a:r>
              <a:rPr lang="es-AR" sz="2400" b="1" dirty="0">
                <a:solidFill>
                  <a:srgbClr val="000000"/>
                </a:solidFill>
              </a:rPr>
              <a:t>La inscripción se dispondrá previa ratificación de los otorgantes, excepto cuando se extienda por instrumento público o las firmas sean autenticadas por escribano público u otro funcionario competente.  </a:t>
            </a:r>
            <a:endParaRPr lang="es-AR" sz="2400" b="1" dirty="0" smtClean="0">
              <a:solidFill>
                <a:srgbClr val="000000"/>
              </a:solidFill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48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83568" y="1340768"/>
            <a:ext cx="799288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2800" u="sng" dirty="0" smtClean="0">
                <a:solidFill>
                  <a:srgbClr val="00B0F0"/>
                </a:solidFill>
              </a:rPr>
              <a:t>NOVEDAD!!</a:t>
            </a:r>
          </a:p>
          <a:p>
            <a:pPr algn="ctr"/>
            <a:endParaRPr lang="es-AR" sz="2800" u="sng" dirty="0" smtClean="0">
              <a:solidFill>
                <a:srgbClr val="00B0F0"/>
              </a:solidFill>
            </a:endParaRPr>
          </a:p>
          <a:p>
            <a:pPr algn="ctr"/>
            <a:r>
              <a:rPr lang="es-AR" sz="2800" u="sng" dirty="0" smtClean="0">
                <a:solidFill>
                  <a:srgbClr val="00B0F0"/>
                </a:solidFill>
              </a:rPr>
              <a:t>ULTIMO PARRAFO DEL ART. 5 LGS</a:t>
            </a:r>
          </a:p>
          <a:p>
            <a:pPr algn="ctr"/>
            <a:r>
              <a:rPr lang="es-AR" sz="2800" u="sng" dirty="0" smtClean="0">
                <a:solidFill>
                  <a:srgbClr val="00B0F0"/>
                </a:solidFill>
              </a:rPr>
              <a:t> </a:t>
            </a:r>
          </a:p>
          <a:p>
            <a:pPr lvl="0" algn="just"/>
            <a:r>
              <a:rPr lang="es-AR" sz="2400" b="1" u="sng" dirty="0">
                <a:solidFill>
                  <a:srgbClr val="000000"/>
                </a:solidFill>
              </a:rPr>
              <a:t>Publicidad en la documentación. </a:t>
            </a:r>
            <a:endParaRPr lang="es-AR" sz="2400" b="1" u="sng" dirty="0" smtClean="0">
              <a:solidFill>
                <a:srgbClr val="000000"/>
              </a:solidFill>
            </a:endParaRPr>
          </a:p>
          <a:p>
            <a:pPr lvl="0" algn="just"/>
            <a:endParaRPr lang="es-AR" sz="2400" b="1" dirty="0">
              <a:solidFill>
                <a:srgbClr val="000000"/>
              </a:solidFill>
            </a:endParaRPr>
          </a:p>
          <a:p>
            <a:pPr lvl="0" algn="just"/>
            <a:r>
              <a:rPr lang="es-AR" sz="2400" b="1" dirty="0" smtClean="0">
                <a:solidFill>
                  <a:srgbClr val="000000"/>
                </a:solidFill>
              </a:rPr>
              <a:t>Las </a:t>
            </a:r>
            <a:r>
              <a:rPr lang="es-AR" sz="2400" b="1" dirty="0">
                <a:solidFill>
                  <a:srgbClr val="000000"/>
                </a:solidFill>
              </a:rPr>
              <a:t>sociedades harán constar en la documentación que de ellas emane, la dirección de su sede y los datos que identifiquen su inscripción en el Registro</a:t>
            </a:r>
            <a:r>
              <a:rPr lang="es-AR" sz="2400" b="1" dirty="0" smtClean="0">
                <a:solidFill>
                  <a:srgbClr val="000000"/>
                </a:solidFill>
              </a:rPr>
              <a:t>.”</a:t>
            </a:r>
            <a:endParaRPr lang="es-AR" sz="2300" u="sng" dirty="0">
              <a:solidFill>
                <a:prstClr val="white"/>
              </a:solidFill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49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AR" sz="3500" dirty="0" smtClean="0">
                <a:solidFill>
                  <a:schemeClr val="tx1"/>
                </a:solidFill>
                <a:effectLst/>
              </a:rPr>
              <a:t>Atributos y Efectos </a:t>
            </a:r>
            <a:br>
              <a:rPr lang="es-AR" sz="3500" dirty="0" smtClean="0">
                <a:solidFill>
                  <a:schemeClr val="tx1"/>
                </a:solidFill>
                <a:effectLst/>
              </a:rPr>
            </a:br>
            <a:r>
              <a:rPr lang="es-AR" sz="3500" dirty="0" smtClean="0">
                <a:solidFill>
                  <a:schemeClr val="tx1"/>
                </a:solidFill>
                <a:effectLst/>
              </a:rPr>
              <a:t>Persona Jurídica R. 7/05</a:t>
            </a:r>
            <a:endParaRPr lang="es-ES" sz="3500" dirty="0">
              <a:solidFill>
                <a:schemeClr val="tx1"/>
              </a:solidFill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6462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5</a:t>
            </a:fld>
            <a:endParaRPr lang="es-AR"/>
          </a:p>
        </p:txBody>
      </p:sp>
      <p:cxnSp>
        <p:nvCxnSpPr>
          <p:cNvPr id="7" name="6 Conector recto de flecha"/>
          <p:cNvCxnSpPr/>
          <p:nvPr/>
        </p:nvCxnSpPr>
        <p:spPr>
          <a:xfrm>
            <a:off x="3779912" y="5949280"/>
            <a:ext cx="648072" cy="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AR" sz="3600" u="sng" dirty="0" smtClean="0">
                <a:solidFill>
                  <a:srgbClr val="00B0F0"/>
                </a:solidFill>
              </a:rPr>
              <a:t>PLAZOS PARA LA INSCRIPCION</a:t>
            </a:r>
            <a:br>
              <a:rPr lang="es-AR" sz="3600" u="sng" dirty="0" smtClean="0">
                <a:solidFill>
                  <a:srgbClr val="00B0F0"/>
                </a:solidFill>
              </a:rPr>
            </a:br>
            <a:r>
              <a:rPr lang="es-AR" sz="3600" u="sng" dirty="0" smtClean="0">
                <a:solidFill>
                  <a:srgbClr val="00B0F0"/>
                </a:solidFill>
              </a:rPr>
              <a:t>ART. 6 LGS</a:t>
            </a:r>
            <a:r>
              <a:rPr lang="es-AR" sz="3600" dirty="0" smtClean="0"/>
              <a:t> </a:t>
            </a:r>
            <a:r>
              <a:rPr lang="es-AR" dirty="0" smtClean="0"/>
              <a:t/>
            </a:r>
            <a:br>
              <a:rPr lang="es-AR" dirty="0" smtClean="0"/>
            </a:br>
            <a:endParaRPr lang="es-AR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just"/>
            <a:r>
              <a:rPr lang="es-AR" sz="3200" dirty="0" smtClean="0"/>
              <a:t>Plazo 20 días </a:t>
            </a:r>
          </a:p>
          <a:p>
            <a:pPr algn="just"/>
            <a:r>
              <a:rPr lang="es-AR" sz="3200" dirty="0" smtClean="0"/>
              <a:t>Prorroga de 30 días</a:t>
            </a:r>
          </a:p>
          <a:p>
            <a:pPr algn="just"/>
            <a:r>
              <a:rPr lang="es-AR" sz="3200" dirty="0" smtClean="0"/>
              <a:t>Inscripción tardía: sólo si no media oposición de parte interesada </a:t>
            </a:r>
          </a:p>
          <a:p>
            <a:pPr algn="just"/>
            <a:r>
              <a:rPr lang="es-AR" sz="3200" dirty="0" smtClean="0"/>
              <a:t>Autorizados para la inscripción</a:t>
            </a:r>
            <a:endParaRPr lang="es-AR" sz="3200" dirty="0"/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50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AR" dirty="0" smtClean="0"/>
              <a:t>Socios herederos menores, incapaces o con capacidad restringida</a:t>
            </a:r>
            <a:br>
              <a:rPr lang="es-AR" dirty="0" smtClean="0"/>
            </a:br>
            <a:r>
              <a:rPr lang="es-AR" dirty="0" smtClean="0"/>
              <a:t>Arts. 28 y 29 LGS </a:t>
            </a:r>
            <a:endParaRPr lang="es-AR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3287712"/>
            <a:ext cx="7772400" cy="2877591"/>
          </a:xfrm>
        </p:spPr>
        <p:txBody>
          <a:bodyPr>
            <a:normAutofit fontScale="77500" lnSpcReduction="20000"/>
          </a:bodyPr>
          <a:lstStyle/>
          <a:p>
            <a:endParaRPr lang="es-AR" dirty="0" smtClean="0"/>
          </a:p>
          <a:p>
            <a:pPr algn="l"/>
            <a:r>
              <a:rPr lang="es-AR" sz="3300" dirty="0" smtClean="0"/>
              <a:t>Se adaptan ambos artículos a la derogación de la referencia a la ley 14.394, a los principios de capacidad restringida y a la figura del sostén de la persona menor de edad o con capacidad restringida.</a:t>
            </a:r>
          </a:p>
          <a:p>
            <a:pPr algn="l"/>
            <a:endParaRPr lang="es-AR" sz="3300" dirty="0" smtClean="0"/>
          </a:p>
          <a:p>
            <a:pPr algn="l"/>
            <a:r>
              <a:rPr lang="es-AR" sz="3300" dirty="0" smtClean="0"/>
              <a:t>Se elimina la nulidad de la sociedad entre cónyuges antes prohibida.</a:t>
            </a:r>
          </a:p>
          <a:p>
            <a:pPr algn="l"/>
            <a:endParaRPr lang="es-AR" sz="3300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51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dirty="0" smtClean="0"/>
              <a:t>RESPONSABILIDAD DE ADMINISTRADORES SOCIETARIOS</a:t>
            </a:r>
            <a:endParaRPr lang="es-AR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3287712"/>
            <a:ext cx="7772400" cy="3093615"/>
          </a:xfrm>
        </p:spPr>
        <p:txBody>
          <a:bodyPr>
            <a:normAutofit/>
          </a:bodyPr>
          <a:lstStyle/>
          <a:p>
            <a:pPr algn="l"/>
            <a:r>
              <a:rPr lang="es-AR" dirty="0" smtClean="0"/>
              <a:t>A LA LUZ DE LAS REFORMAS QUE INTRODUCE EL CCYC, ESPECIALMENTE:</a:t>
            </a:r>
          </a:p>
          <a:p>
            <a:pPr algn="l"/>
            <a:endParaRPr lang="es-AR" dirty="0" smtClean="0"/>
          </a:p>
          <a:p>
            <a:pPr algn="l"/>
            <a:r>
              <a:rPr lang="es-AR" u="sng" dirty="0" smtClean="0"/>
              <a:t>ARTS. 1710 Y SIG</a:t>
            </a:r>
            <a:r>
              <a:rPr lang="es-AR" dirty="0" smtClean="0"/>
              <a:t>. DEBER DE PREVENCION DEL DAÑO</a:t>
            </a:r>
          </a:p>
          <a:p>
            <a:pPr algn="l"/>
            <a:endParaRPr lang="es-AR" dirty="0" smtClean="0"/>
          </a:p>
          <a:p>
            <a:pPr algn="l"/>
            <a:r>
              <a:rPr lang="es-AR" u="sng" dirty="0" smtClean="0"/>
              <a:t>ARTS. 1723 Y 1724 Y SIG. </a:t>
            </a:r>
            <a:r>
              <a:rPr lang="es-AR" dirty="0" smtClean="0"/>
              <a:t>RESPONSABILIDAD OBJETIVA Y CONCEPTO DE CULPA Y DOLO </a:t>
            </a:r>
          </a:p>
          <a:p>
            <a:pPr algn="l"/>
            <a:endParaRPr lang="es-AR" dirty="0"/>
          </a:p>
          <a:p>
            <a:pPr algn="l"/>
            <a:r>
              <a:rPr lang="es-AR" u="sng" dirty="0" smtClean="0"/>
              <a:t>ARTS.  774 Y SIG</a:t>
            </a:r>
            <a:r>
              <a:rPr lang="es-AR" dirty="0" smtClean="0"/>
              <a:t>. OBLIGACIONES DE HACER</a:t>
            </a:r>
          </a:p>
          <a:p>
            <a:pPr algn="l"/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52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xmlns="" val="173110437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986554"/>
          </a:xfrm>
        </p:spPr>
        <p:txBody>
          <a:bodyPr/>
          <a:lstStyle/>
          <a:p>
            <a:r>
              <a:rPr lang="es-AR" dirty="0" smtClean="0"/>
              <a:t>Art. 100</a:t>
            </a:r>
            <a:endParaRPr lang="es-AR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1844824"/>
            <a:ext cx="7772400" cy="4536504"/>
          </a:xfrm>
        </p:spPr>
        <p:txBody>
          <a:bodyPr>
            <a:normAutofit lnSpcReduction="10000"/>
          </a:bodyPr>
          <a:lstStyle/>
          <a:p>
            <a:r>
              <a:rPr lang="es-AR" sz="2400" dirty="0" smtClean="0"/>
              <a:t>Remoción de causales de disolución.</a:t>
            </a:r>
          </a:p>
          <a:p>
            <a:r>
              <a:rPr lang="es-AR" sz="2400" dirty="0" smtClean="0"/>
              <a:t>Las causales de disolución podrán ser removidas mediando decisión del órgano de gobierno  y eliminación de la causa que le dio origen, si existe VIABILIDAD ECONOMICA Y SOCIAL DE LA SUBSISTENCIA DE LA ACTIVIDAD DE LA SOCIEDAD . La resolución  deberá adoptarse antes de cancelarse la inscripción, sin perjuicio de terceros y de las responsabilidades asumidas.</a:t>
            </a:r>
          </a:p>
          <a:p>
            <a:r>
              <a:rPr lang="es-AR" sz="2400" dirty="0" smtClean="0"/>
              <a:t>Normas de interpretación: En caso de duda sobre la existencia de una causal de disolución, se estará a favor de la subsistencia de la sociedad .</a:t>
            </a:r>
            <a:endParaRPr lang="es-AR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53</a:t>
            </a:fld>
            <a:endParaRPr lang="es-AR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Normas </a:t>
            </a:r>
            <a:r>
              <a:rPr lang="es-AR" dirty="0" err="1" smtClean="0"/>
              <a:t>complemetarias</a:t>
            </a:r>
            <a:r>
              <a:rPr lang="es-AR" dirty="0" smtClean="0"/>
              <a:t/>
            </a:r>
            <a:br>
              <a:rPr lang="es-AR" dirty="0" smtClean="0"/>
            </a:br>
            <a:r>
              <a:rPr lang="es-AR" dirty="0" smtClean="0"/>
              <a:t>Documentación y contabilidad</a:t>
            </a:r>
            <a:endParaRPr lang="es-AR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AR" sz="5400" dirty="0" smtClean="0"/>
              <a:t>Art. 320 y ss</a:t>
            </a:r>
            <a:r>
              <a:rPr lang="es-AR" dirty="0" smtClean="0"/>
              <a:t>.</a:t>
            </a:r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54</a:t>
            </a:fld>
            <a:endParaRPr lang="es-A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Marcador de contenido"/>
          <p:cNvSpPr>
            <a:spLocks noGrp="1"/>
          </p:cNvSpPr>
          <p:nvPr>
            <p:ph sz="quarter" idx="4294967295"/>
          </p:nvPr>
        </p:nvSpPr>
        <p:spPr>
          <a:xfrm>
            <a:off x="4716016" y="908720"/>
            <a:ext cx="4041775" cy="5040560"/>
          </a:xfrm>
        </p:spPr>
        <p:txBody>
          <a:bodyPr>
            <a:normAutofit fontScale="55000" lnSpcReduction="20000"/>
          </a:bodyPr>
          <a:lstStyle/>
          <a:p>
            <a:pPr algn="ctr"/>
            <a:r>
              <a:rPr lang="es-AR" sz="5100" u="sng" dirty="0" smtClean="0"/>
              <a:t>Articulo 141 de Código Civil y Comercial</a:t>
            </a:r>
          </a:p>
          <a:p>
            <a:pPr algn="ctr"/>
            <a:endParaRPr lang="es-AR" dirty="0" smtClean="0"/>
          </a:p>
          <a:p>
            <a:pPr algn="ctr"/>
            <a:endParaRPr lang="es-AR" dirty="0" smtClean="0"/>
          </a:p>
          <a:p>
            <a:r>
              <a:rPr lang="es-AR" sz="4400" b="1" dirty="0" smtClean="0"/>
              <a:t>Definición</a:t>
            </a:r>
          </a:p>
          <a:p>
            <a:pPr>
              <a:buNone/>
            </a:pPr>
            <a:r>
              <a:rPr lang="es-AR" sz="4400" dirty="0" smtClean="0"/>
              <a:t>   Son personas jurídicas todos los entes a los cuales el ordenamiento jurídico les confiere aptitud para adquirir derechos y </a:t>
            </a:r>
            <a:r>
              <a:rPr lang="es-AR" sz="4400" u="sng" dirty="0" smtClean="0"/>
              <a:t>contraer obligaciones para el cumplimiento de su objeto y los fines de su creación</a:t>
            </a:r>
            <a:endParaRPr lang="es-AR" sz="4400" u="sng" dirty="0"/>
          </a:p>
        </p:txBody>
      </p:sp>
      <p:sp>
        <p:nvSpPr>
          <p:cNvPr id="6" name="5 Marcador de contenido"/>
          <p:cNvSpPr>
            <a:spLocks noGrp="1"/>
          </p:cNvSpPr>
          <p:nvPr>
            <p:ph sz="half" idx="4294967295"/>
          </p:nvPr>
        </p:nvSpPr>
        <p:spPr>
          <a:xfrm>
            <a:off x="395536" y="1340768"/>
            <a:ext cx="4040188" cy="3951287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s-AR" sz="3300" u="sng" dirty="0" smtClean="0"/>
              <a:t>Articulo 32 CC</a:t>
            </a:r>
          </a:p>
          <a:p>
            <a:pPr algn="ctr"/>
            <a:endParaRPr lang="es-AR" dirty="0" smtClean="0"/>
          </a:p>
          <a:p>
            <a:r>
              <a:rPr lang="es-AR" sz="3100" dirty="0" smtClean="0"/>
              <a:t>Todos </a:t>
            </a:r>
            <a:r>
              <a:rPr lang="es-AR" sz="3100" dirty="0"/>
              <a:t>los entes susceptibles </a:t>
            </a:r>
            <a:r>
              <a:rPr lang="es-AR" sz="3100" dirty="0" smtClean="0"/>
              <a:t>de adquirir derechos, o contraer obligaciones</a:t>
            </a:r>
            <a:r>
              <a:rPr lang="es-AR" sz="3100" dirty="0"/>
              <a:t>, que no son personas de existencia visible, son personas de existencia ideal, o personas jurídicas</a:t>
            </a:r>
            <a:r>
              <a:rPr lang="es-AR" dirty="0"/>
              <a:t>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6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4294967295"/>
          </p:nvPr>
        </p:nvSpPr>
        <p:spPr>
          <a:xfrm>
            <a:off x="323528" y="692696"/>
            <a:ext cx="4536504" cy="5832648"/>
          </a:xfrm>
        </p:spPr>
        <p:txBody>
          <a:bodyPr>
            <a:normAutofit fontScale="32500" lnSpcReduction="20000"/>
          </a:bodyPr>
          <a:lstStyle/>
          <a:p>
            <a:pPr algn="ctr"/>
            <a:r>
              <a:rPr lang="es-AR" sz="7200" u="sng" dirty="0" smtClean="0"/>
              <a:t>Articulo 54 </a:t>
            </a:r>
          </a:p>
          <a:p>
            <a:pPr algn="ctr">
              <a:buNone/>
            </a:pPr>
            <a:r>
              <a:rPr lang="es-AR" sz="7200" u="sng" dirty="0" smtClean="0"/>
              <a:t>Ley de Sociedades Comerciales</a:t>
            </a:r>
          </a:p>
          <a:p>
            <a:endParaRPr lang="es-AR" sz="6400" b="1" u="sng" dirty="0" smtClean="0"/>
          </a:p>
          <a:p>
            <a:r>
              <a:rPr lang="es-AR" sz="6200" b="1" dirty="0" err="1" smtClean="0"/>
              <a:t>Inoponibilidad</a:t>
            </a:r>
            <a:r>
              <a:rPr lang="es-AR" sz="6200" b="1" dirty="0" smtClean="0"/>
              <a:t> </a:t>
            </a:r>
            <a:r>
              <a:rPr lang="es-AR" sz="6200" b="1" dirty="0"/>
              <a:t>de la personalidad jurídica.</a:t>
            </a:r>
          </a:p>
          <a:p>
            <a:pPr>
              <a:buNone/>
            </a:pPr>
            <a:r>
              <a:rPr lang="es-AR" sz="6200" dirty="0" smtClean="0"/>
              <a:t>      La </a:t>
            </a:r>
            <a:r>
              <a:rPr lang="es-AR" sz="6200" dirty="0"/>
              <a:t>actuación de la sociedad que encubra la consecución de fines </a:t>
            </a:r>
            <a:r>
              <a:rPr lang="es-AR" sz="6200" b="1" u="sng" dirty="0" err="1"/>
              <a:t>extrasocietarios</a:t>
            </a:r>
            <a:r>
              <a:rPr lang="es-AR" sz="6200" u="sng" dirty="0"/>
              <a:t> </a:t>
            </a:r>
            <a:r>
              <a:rPr lang="es-AR" sz="6200" dirty="0"/>
              <a:t>constituya un </a:t>
            </a:r>
            <a:r>
              <a:rPr lang="es-AR" sz="6200" b="1" dirty="0"/>
              <a:t>mero</a:t>
            </a:r>
            <a:r>
              <a:rPr lang="es-AR" sz="6200" dirty="0"/>
              <a:t> recurso para violar la ley, el orden público o la buena fe o para frustrar derechos de </a:t>
            </a:r>
            <a:r>
              <a:rPr lang="es-AR" sz="6200" b="1" u="sng" dirty="0"/>
              <a:t>terceros,</a:t>
            </a:r>
            <a:r>
              <a:rPr lang="es-AR" sz="6200" u="sng" dirty="0"/>
              <a:t> se </a:t>
            </a:r>
            <a:r>
              <a:rPr lang="es-AR" sz="6200" b="1" u="sng" dirty="0"/>
              <a:t>imputará directamente </a:t>
            </a:r>
            <a:r>
              <a:rPr lang="es-AR" sz="6200" dirty="0"/>
              <a:t>a los socios o a los controlantes que la hicieron posible, quienes responderán solidaria e ilimitadamente por los perjuicios causados.</a:t>
            </a:r>
          </a:p>
          <a:p>
            <a:endParaRPr lang="es-AR" sz="4500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4294967295"/>
          </p:nvPr>
        </p:nvSpPr>
        <p:spPr>
          <a:xfrm>
            <a:off x="4860032" y="620688"/>
            <a:ext cx="4038600" cy="5760640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es-AR" sz="9200" u="sng" dirty="0" smtClean="0"/>
              <a:t>Artículo 144  Código Civil y Comercial</a:t>
            </a:r>
          </a:p>
          <a:p>
            <a:endParaRPr lang="es-AR" sz="6400" b="1" u="sng" dirty="0" smtClean="0"/>
          </a:p>
          <a:p>
            <a:pPr>
              <a:buFont typeface="Courier New" pitchFamily="49" charset="0"/>
              <a:buChar char="o"/>
            </a:pPr>
            <a:r>
              <a:rPr lang="es-AR" sz="6400" b="1" dirty="0" smtClean="0"/>
              <a:t> </a:t>
            </a:r>
            <a:r>
              <a:rPr lang="es-AR" sz="6400" b="1" dirty="0" err="1" smtClean="0"/>
              <a:t>Inoponibilidad</a:t>
            </a:r>
            <a:r>
              <a:rPr lang="es-AR" sz="6400" b="1" dirty="0" smtClean="0"/>
              <a:t> de la persona  jurídica</a:t>
            </a:r>
          </a:p>
          <a:p>
            <a:pPr>
              <a:buNone/>
            </a:pPr>
            <a:r>
              <a:rPr lang="es-AR" sz="6400" dirty="0" smtClean="0"/>
              <a:t>     La actuación que esté destinada a la consecución de </a:t>
            </a:r>
            <a:r>
              <a:rPr lang="es-AR" sz="6400" b="1" u="sng" dirty="0" smtClean="0"/>
              <a:t>fines ajenos a la  persona jurídica</a:t>
            </a:r>
            <a:r>
              <a:rPr lang="es-AR" sz="6400" dirty="0" smtClean="0"/>
              <a:t>, constituya un recurso para violar la ley, el orden público o la buena fe o para frustrar derechos de </a:t>
            </a:r>
            <a:r>
              <a:rPr lang="es-AR" sz="6400" b="1" u="sng" dirty="0" smtClean="0"/>
              <a:t>cualquier persona, se imputa</a:t>
            </a:r>
            <a:r>
              <a:rPr lang="es-AR" sz="6400" dirty="0" smtClean="0"/>
              <a:t> a quienes a título de socios, </a:t>
            </a:r>
            <a:r>
              <a:rPr lang="es-AR" sz="6400" b="1" dirty="0" smtClean="0"/>
              <a:t>asociados, miembros o controlantes directos o indirectos</a:t>
            </a:r>
            <a:r>
              <a:rPr lang="es-AR" sz="6400" dirty="0" smtClean="0"/>
              <a:t>, la hicieron posible quienes responderán solidaria e ilimitadamente por los perjuicios causados.</a:t>
            </a:r>
          </a:p>
          <a:p>
            <a:pPr>
              <a:buNone/>
            </a:pPr>
            <a:r>
              <a:rPr lang="es-AR" sz="6400" u="sng" dirty="0" smtClean="0"/>
              <a:t>    Lo dispuesto se aplica sin afectar los derechos de los terceros de</a:t>
            </a:r>
          </a:p>
          <a:p>
            <a:pPr>
              <a:buNone/>
            </a:pPr>
            <a:r>
              <a:rPr lang="es-AR" sz="6400" u="sng" dirty="0" smtClean="0"/>
              <a:t>     buena fe y sin perjuicio de las responsabilidades personales de que puedan ser pasibles los participantes en los hechos por los perjuicios causados</a:t>
            </a:r>
            <a:r>
              <a:rPr lang="es-AR" sz="6400" dirty="0" smtClean="0"/>
              <a:t>.</a:t>
            </a:r>
            <a:endParaRPr lang="es-AR" sz="6400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7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idx="4294967295"/>
          </p:nvPr>
        </p:nvSpPr>
        <p:spPr>
          <a:xfrm>
            <a:off x="395536" y="692696"/>
            <a:ext cx="4040188" cy="525735"/>
          </a:xfrm>
        </p:spPr>
        <p:txBody>
          <a:bodyPr>
            <a:normAutofit/>
          </a:bodyPr>
          <a:lstStyle/>
          <a:p>
            <a:pPr algn="ctr"/>
            <a:r>
              <a:rPr lang="es-AR" sz="2700" u="sng" dirty="0" smtClean="0"/>
              <a:t>Art 33 CC</a:t>
            </a:r>
            <a:endParaRPr lang="es-AR" sz="2700" u="sng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4294967295"/>
          </p:nvPr>
        </p:nvSpPr>
        <p:spPr>
          <a:xfrm>
            <a:off x="323528" y="1556792"/>
            <a:ext cx="4040188" cy="3807272"/>
          </a:xfrm>
        </p:spPr>
        <p:txBody>
          <a:bodyPr>
            <a:noAutofit/>
          </a:bodyPr>
          <a:lstStyle/>
          <a:p>
            <a:r>
              <a:rPr lang="es-AR" sz="1700" dirty="0"/>
              <a:t>Tienen carácter privado:</a:t>
            </a:r>
          </a:p>
          <a:p>
            <a:pPr>
              <a:buNone/>
            </a:pPr>
            <a:r>
              <a:rPr lang="es-AR" sz="1700" dirty="0"/>
              <a:t>1°. Las a</a:t>
            </a:r>
            <a:r>
              <a:rPr lang="es-AR" sz="1700" u="sng" dirty="0"/>
              <a:t>sociaciones </a:t>
            </a:r>
            <a:r>
              <a:rPr lang="es-AR" sz="1700" dirty="0"/>
              <a:t>y las fundaciones que tengan </a:t>
            </a:r>
            <a:r>
              <a:rPr lang="es-AR" sz="1700" b="1" dirty="0"/>
              <a:t>por principal objeto</a:t>
            </a:r>
            <a:r>
              <a:rPr lang="es-AR" sz="1700" dirty="0"/>
              <a:t> el bien común, posean patrimonio propio, sean capaces por sus estatutos de adquirir bienes, no subsistan exclusivamente de asignaciones del Estado, y obtengan autorización para funcionar.</a:t>
            </a:r>
          </a:p>
          <a:p>
            <a:pPr>
              <a:buNone/>
            </a:pPr>
            <a:r>
              <a:rPr lang="es-AR" sz="1700" dirty="0"/>
              <a:t>2°. </a:t>
            </a:r>
            <a:r>
              <a:rPr lang="es-AR" sz="1700" b="1" dirty="0"/>
              <a:t>Las </a:t>
            </a:r>
            <a:r>
              <a:rPr lang="es-AR" sz="1700" b="1" u="sng" dirty="0"/>
              <a:t>sociedades civiles </a:t>
            </a:r>
            <a:r>
              <a:rPr lang="es-AR" sz="1700" b="1" dirty="0"/>
              <a:t>y comerciales </a:t>
            </a:r>
            <a:r>
              <a:rPr lang="es-AR" sz="1700" dirty="0"/>
              <a:t>o entidades que conforme a la ley tengan capacidad para adquirir derechos y contraer obligaciones, aunque no requieran autorización expresa del Estado para funcionar.</a:t>
            </a:r>
          </a:p>
          <a:p>
            <a:endParaRPr lang="es-AR" sz="1700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4294967295"/>
          </p:nvPr>
        </p:nvSpPr>
        <p:spPr>
          <a:xfrm>
            <a:off x="4572000" y="332656"/>
            <a:ext cx="4257799" cy="1296144"/>
          </a:xfrm>
        </p:spPr>
        <p:txBody>
          <a:bodyPr>
            <a:noAutofit/>
          </a:bodyPr>
          <a:lstStyle/>
          <a:p>
            <a:pPr algn="ctr"/>
            <a:r>
              <a:rPr lang="es-AR" sz="2500" u="sng" dirty="0" smtClean="0"/>
              <a:t>Artículo 148  Código Civil y Comercial</a:t>
            </a:r>
            <a:endParaRPr lang="es-AR" sz="2500" u="sng" dirty="0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294967295"/>
          </p:nvPr>
        </p:nvSpPr>
        <p:spPr>
          <a:xfrm>
            <a:off x="4716016" y="1700808"/>
            <a:ext cx="4041775" cy="4680520"/>
          </a:xfrm>
        </p:spPr>
        <p:txBody>
          <a:bodyPr>
            <a:noAutofit/>
          </a:bodyPr>
          <a:lstStyle/>
          <a:p>
            <a:pPr algn="just"/>
            <a:r>
              <a:rPr lang="es-AR" sz="1700" b="1" dirty="0" smtClean="0"/>
              <a:t>Personas Jurídicas privadas</a:t>
            </a:r>
          </a:p>
          <a:p>
            <a:pPr algn="just">
              <a:buNone/>
            </a:pPr>
            <a:r>
              <a:rPr lang="es-AR" sz="1700" dirty="0" smtClean="0"/>
              <a:t>Son personas jurídicas privadas:</a:t>
            </a:r>
          </a:p>
          <a:p>
            <a:pPr algn="just">
              <a:buNone/>
            </a:pPr>
            <a:r>
              <a:rPr lang="es-AR" sz="1700" dirty="0" smtClean="0"/>
              <a:t>A) las </a:t>
            </a:r>
            <a:r>
              <a:rPr lang="es-AR" sz="1700" u="sng" dirty="0" smtClean="0"/>
              <a:t>sociedades</a:t>
            </a:r>
          </a:p>
          <a:p>
            <a:pPr algn="just">
              <a:buNone/>
            </a:pPr>
            <a:r>
              <a:rPr lang="es-AR" sz="1700" dirty="0" smtClean="0"/>
              <a:t>B)las asociaciones civiles</a:t>
            </a:r>
          </a:p>
          <a:p>
            <a:pPr algn="just">
              <a:buNone/>
            </a:pPr>
            <a:r>
              <a:rPr lang="es-AR" sz="1700" dirty="0" smtClean="0"/>
              <a:t>C)las simples asociaciones</a:t>
            </a:r>
          </a:p>
          <a:p>
            <a:pPr algn="just">
              <a:buNone/>
            </a:pPr>
            <a:r>
              <a:rPr lang="es-AR" sz="1700" dirty="0" smtClean="0"/>
              <a:t>D) las fundaciones</a:t>
            </a:r>
          </a:p>
          <a:p>
            <a:pPr algn="just">
              <a:buNone/>
            </a:pPr>
            <a:r>
              <a:rPr lang="es-AR" sz="1700" dirty="0" smtClean="0"/>
              <a:t>E)las iglesias, confesiones, comunidades  o entidades religiosas</a:t>
            </a:r>
          </a:p>
          <a:p>
            <a:pPr algn="just">
              <a:buNone/>
            </a:pPr>
            <a:r>
              <a:rPr lang="es-AR" sz="1700" dirty="0" smtClean="0"/>
              <a:t>F) las mutuales</a:t>
            </a:r>
          </a:p>
          <a:p>
            <a:pPr algn="just">
              <a:buNone/>
            </a:pPr>
            <a:r>
              <a:rPr lang="es-AR" sz="1700" dirty="0" smtClean="0"/>
              <a:t>G)las cooperativas</a:t>
            </a:r>
          </a:p>
          <a:p>
            <a:pPr algn="just">
              <a:buNone/>
            </a:pPr>
            <a:r>
              <a:rPr lang="es-AR" sz="1700" dirty="0" smtClean="0"/>
              <a:t>H) el consorcio de propiedad horizontal</a:t>
            </a:r>
          </a:p>
          <a:p>
            <a:pPr algn="just">
              <a:buNone/>
            </a:pPr>
            <a:r>
              <a:rPr lang="es-AR" sz="1700" dirty="0" smtClean="0"/>
              <a:t>i) Toda otra contemplada en disposiciones de este Código o en otras leyes y cuyo carácter de tal se establece o resulta de su finalidad y normas de funcionamiento.</a:t>
            </a:r>
            <a:endParaRPr lang="es-AR" sz="1700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8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11560" y="548680"/>
            <a:ext cx="8136904" cy="5616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2500" u="sng" dirty="0" smtClean="0"/>
              <a:t>Artículo 158 Proyecto de Código Civil y Comercial</a:t>
            </a:r>
          </a:p>
          <a:p>
            <a:endParaRPr lang="es-AR" sz="1400" b="1" dirty="0" smtClean="0"/>
          </a:p>
          <a:p>
            <a:endParaRPr lang="es-AR" sz="1400" b="1" dirty="0" smtClean="0"/>
          </a:p>
          <a:p>
            <a:pPr>
              <a:buClr>
                <a:srgbClr val="C00000"/>
              </a:buClr>
              <a:buFont typeface="Courier New" pitchFamily="49" charset="0"/>
              <a:buChar char="o"/>
            </a:pPr>
            <a:r>
              <a:rPr lang="es-AR" b="1" dirty="0" smtClean="0"/>
              <a:t>Gobierno, administración y fiscalización. </a:t>
            </a:r>
          </a:p>
          <a:p>
            <a:r>
              <a:rPr lang="es-AR" u="sng" dirty="0" smtClean="0"/>
              <a:t>El estatuto debe contener normas sobre el gobierno, la administración y representación </a:t>
            </a:r>
            <a:r>
              <a:rPr lang="es-AR" dirty="0" smtClean="0"/>
              <a:t>y, si la ley la exige, sobre la fiscalización interna de la persona jurídica.</a:t>
            </a:r>
          </a:p>
          <a:p>
            <a:r>
              <a:rPr lang="es-AR" dirty="0" smtClean="0"/>
              <a:t>En ausencia de previsiones especiales rigen las siguientes reglas:</a:t>
            </a:r>
          </a:p>
          <a:p>
            <a:r>
              <a:rPr lang="es-AR" dirty="0" smtClean="0"/>
              <a:t>a) si todos los que deben participar del acto lo consienten, pueden</a:t>
            </a:r>
          </a:p>
          <a:p>
            <a:r>
              <a:rPr lang="es-AR" dirty="0" smtClean="0"/>
              <a:t>participar en una asamblea o reunión del órgano de gobierno, utilizando medios que les permitan a los participantes comunicarse simultáneamente entre ellos. El acta debe ser suscripta por el presidente y otro administrador, indicándose la modalidad adoptada, debiendo guardarse las constancias, de acuerdo al</a:t>
            </a:r>
          </a:p>
          <a:p>
            <a:r>
              <a:rPr lang="es-AR" dirty="0" smtClean="0"/>
              <a:t>medio utilizado para comunicarse.</a:t>
            </a:r>
          </a:p>
          <a:p>
            <a:r>
              <a:rPr lang="es-AR" dirty="0" smtClean="0"/>
              <a:t>b) los miembros que deban participar en una asamblea, o los</a:t>
            </a:r>
          </a:p>
          <a:p>
            <a:r>
              <a:rPr lang="es-AR" dirty="0" smtClean="0"/>
              <a:t>integrantes del consejo, pueden autoconvocarse para deliberar, sin necesidad de citación previa. Las decisiones que se tomen son válidas, </a:t>
            </a:r>
            <a:r>
              <a:rPr lang="es-AR" u="sng" dirty="0" smtClean="0"/>
              <a:t>si concurren todos y el temario a tratar es aprobado por unanimidad.</a:t>
            </a:r>
            <a:endParaRPr lang="es-AR" u="sng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D00AA-25B3-4CCE-89C9-C51F465908FD}" type="slidenum">
              <a:rPr lang="es-AR" smtClean="0"/>
              <a:pPr/>
              <a:t>9</a:t>
            </a:fld>
            <a:endParaRPr lang="es-A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undición">
  <a:themeElements>
    <a:clrScheme name="Opulento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Aspecto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Fundició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6040</TotalTime>
  <Words>3040</Words>
  <Application>Microsoft Office PowerPoint</Application>
  <PresentationFormat>Presentación en pantalla (4:3)</PresentationFormat>
  <Paragraphs>414</Paragraphs>
  <Slides>54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54</vt:i4>
      </vt:variant>
    </vt:vector>
  </HeadingPairs>
  <TitlesOfParts>
    <vt:vector size="55" baseType="lpstr">
      <vt:lpstr>Fundición</vt:lpstr>
      <vt:lpstr>Diapositiva 1</vt:lpstr>
      <vt:lpstr>Sociedades </vt:lpstr>
      <vt:lpstr>Se aplican normas de “Persona Jurídica” “Parte general” a las sociedades?</vt:lpstr>
      <vt:lpstr>Diapositiva 4</vt:lpstr>
      <vt:lpstr>Atributos y Efectos  Persona Jurídica R. 7/05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Modificaciones  a la  Ley 19.550</vt:lpstr>
      <vt:lpstr>EJES DE LA REFORMA A LA LEY 19.550 </vt:lpstr>
      <vt:lpstr>Diapositiva 18</vt:lpstr>
      <vt:lpstr> 1. Y las sociedades civiles????? </vt:lpstr>
      <vt:lpstr>Sociedad Civil  art. 1648 actual  ¿Dónde se ubicó?              Sección IV art. 21 al 25 Ley de Sociedades </vt:lpstr>
      <vt:lpstr>SOCIEDAD ANONIMA UNIPERSONAL (SAU)</vt:lpstr>
      <vt:lpstr>SE INCORPORA LA SOCIEDAD ANONIMA UNIPERSONAL </vt:lpstr>
      <vt:lpstr>Diapositiva 23</vt:lpstr>
      <vt:lpstr>Deposito del capital integrado</vt:lpstr>
      <vt:lpstr>Diapositiva 25</vt:lpstr>
      <vt:lpstr>SOCIEDAD  = UNIPERSONAL   SOCIEDAD CONTROLADA </vt:lpstr>
      <vt:lpstr>SOCIEDAD ANONIMA UNIPERSONAL</vt:lpstr>
      <vt:lpstr>Intervención de S.A.U.</vt:lpstr>
      <vt:lpstr>DISOLUCION ART. 94 LGS</vt:lpstr>
      <vt:lpstr>Exclusión de socios art. 93 LGS</vt:lpstr>
      <vt:lpstr>Diapositiva 31</vt:lpstr>
      <vt:lpstr>4. Y las sociedades SRL O SA EN LAS QUE SE REDUCE EL NUMERO DE SOCIOS A UNO?</vt:lpstr>
      <vt:lpstr>5. Acepta la LGS la unipersonalidad sobreviniente?</vt:lpstr>
      <vt:lpstr>Sociedades de la Sección  IV  </vt:lpstr>
      <vt:lpstr>Diapositiva 35</vt:lpstr>
      <vt:lpstr>6. Incluye la Sección IV las sociedades irregulares? Y las de hecho? </vt:lpstr>
      <vt:lpstr>7.- Es el fin de la tipicidad?</vt:lpstr>
      <vt:lpstr>SOCIEDADES ATIPICAS PERO NO TANTO..</vt:lpstr>
      <vt:lpstr>NOVEDAD! art. 22 L.G.S.</vt:lpstr>
      <vt:lpstr>NOVEDAD! art. 23 L.G.S.</vt:lpstr>
      <vt:lpstr>NOVEDAD! art. 24 L.G.S.</vt:lpstr>
      <vt:lpstr>                         Novedad! REGULARIZACION                     vs    SUBSANACION</vt:lpstr>
      <vt:lpstr>Diapositiva 43</vt:lpstr>
      <vt:lpstr>Diapositiva 44</vt:lpstr>
      <vt:lpstr>Sociedades art. 124 LS</vt:lpstr>
      <vt:lpstr>Nulidad que afecte el vinculo de un socio</vt:lpstr>
      <vt:lpstr>NOVEDAD! Artículo 27 LGS  Sociedades entre cónyuges </vt:lpstr>
      <vt:lpstr>Diapositiva 48</vt:lpstr>
      <vt:lpstr>Diapositiva 49</vt:lpstr>
      <vt:lpstr>PLAZOS PARA LA INSCRIPCION ART. 6 LGS  </vt:lpstr>
      <vt:lpstr>Socios herederos menores, incapaces o con capacidad restringida Arts. 28 y 29 LGS </vt:lpstr>
      <vt:lpstr>RESPONSABILIDAD DE ADMINISTRADORES SOCIETARIOS</vt:lpstr>
      <vt:lpstr>Art. 100</vt:lpstr>
      <vt:lpstr>Normas complemetarias Documentación y contabilidad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administracion</dc:creator>
  <cp:lastModifiedBy>user</cp:lastModifiedBy>
  <cp:revision>250</cp:revision>
  <dcterms:created xsi:type="dcterms:W3CDTF">2014-03-17T15:23:55Z</dcterms:created>
  <dcterms:modified xsi:type="dcterms:W3CDTF">2015-03-27T12:54:05Z</dcterms:modified>
</cp:coreProperties>
</file>