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es-A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6F2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1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12 Rectángulo redondeado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6 Rectángulo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9 Rectángulo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10 Rectángulo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1" name="27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2FC71-94F8-4F7E-B988-9BA9905EE634}" type="datetimeFigureOut">
              <a:rPr lang="es-AR"/>
              <a:pPr>
                <a:defRPr/>
              </a:pPr>
              <a:t>03/06/2015</a:t>
            </a:fld>
            <a:endParaRPr lang="es-AR"/>
          </a:p>
        </p:txBody>
      </p:sp>
      <p:sp>
        <p:nvSpPr>
          <p:cNvPr id="12" name="1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13" name="2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DFAE367-01F4-4FFD-86B2-A76758CB1A7A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A638B-C580-4F32-BC45-3D94F4B137BE}" type="datetimeFigureOut">
              <a:rPr lang="es-AR"/>
              <a:pPr>
                <a:defRPr/>
              </a:pPr>
              <a:t>03/06/2015</a:t>
            </a:fld>
            <a:endParaRPr lang="es-AR"/>
          </a:p>
        </p:txBody>
      </p:sp>
      <p:sp>
        <p:nvSpPr>
          <p:cNvPr id="5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16E34-A992-4F0D-B637-2F18E2D69157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71E0F-D12C-4C1D-A2F1-96C6904E726B}" type="datetimeFigureOut">
              <a:rPr lang="es-AR"/>
              <a:pPr>
                <a:defRPr/>
              </a:pPr>
              <a:t>03/06/2015</a:t>
            </a:fld>
            <a:endParaRPr lang="es-AR"/>
          </a:p>
        </p:txBody>
      </p:sp>
      <p:sp>
        <p:nvSpPr>
          <p:cNvPr id="5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AE1C6-086D-40D4-B05B-261950EE43A8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B5404F-8A03-4A53-87DA-FE18BBB7A53A}" type="datetimeFigureOut">
              <a:rPr lang="es-AR"/>
              <a:pPr>
                <a:defRPr/>
              </a:pPr>
              <a:t>03/06/2015</a:t>
            </a:fld>
            <a:endParaRPr lang="es-AR"/>
          </a:p>
        </p:txBody>
      </p:sp>
      <p:sp>
        <p:nvSpPr>
          <p:cNvPr id="5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8FAC4-AFD5-47DF-A555-8D4814B8D09C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0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9 Rectángulo redondeado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6 Rectángulo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7 Rectángulo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8 Rectángulo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9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84B2C-50EF-485A-8AE1-7BA2F242948D}" type="datetimeFigureOut">
              <a:rPr lang="es-AR"/>
              <a:pPr>
                <a:defRPr/>
              </a:pPr>
              <a:t>03/06/2015</a:t>
            </a:fld>
            <a:endParaRPr lang="es-AR"/>
          </a:p>
        </p:txBody>
      </p:sp>
      <p:sp>
        <p:nvSpPr>
          <p:cNvPr id="10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11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0317E1-1EC2-48D0-84F2-8D4E5002AB17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D142AF-1594-491A-B6A4-D525C0E6F751}" type="datetimeFigureOut">
              <a:rPr lang="es-AR"/>
              <a:pPr>
                <a:defRPr/>
              </a:pPr>
              <a:t>03/06/2015</a:t>
            </a:fld>
            <a:endParaRPr lang="es-AR"/>
          </a:p>
        </p:txBody>
      </p:sp>
      <p:sp>
        <p:nvSpPr>
          <p:cNvPr id="6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CB911-A205-4FBF-BBAA-DBE727E03063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1" name="10 Marcador de contenido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6A2877-F172-4B97-A3DF-FAC084B647BF}" type="datetimeFigureOut">
              <a:rPr lang="es-AR"/>
              <a:pPr>
                <a:defRPr/>
              </a:pPr>
              <a:t>03/06/2015</a:t>
            </a:fld>
            <a:endParaRPr lang="es-AR"/>
          </a:p>
        </p:txBody>
      </p:sp>
      <p:sp>
        <p:nvSpPr>
          <p:cNvPr id="8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9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5C49A-864C-450D-B440-9CA5854E251B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EF4B3-2977-4733-A50F-7C7CC711D8A8}" type="datetimeFigureOut">
              <a:rPr lang="es-AR"/>
              <a:pPr>
                <a:defRPr/>
              </a:pPr>
              <a:t>03/06/2015</a:t>
            </a:fld>
            <a:endParaRPr lang="es-AR"/>
          </a:p>
        </p:txBody>
      </p:sp>
      <p:sp>
        <p:nvSpPr>
          <p:cNvPr id="4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5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C9D51-766C-421F-BD5A-6970A946E9E7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DEB59-87CC-4AB0-8F33-DF02DC6ECA0E}" type="datetimeFigureOut">
              <a:rPr lang="es-AR"/>
              <a:pPr>
                <a:defRPr/>
              </a:pPr>
              <a:t>03/06/2015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4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E52DF-60CA-4DD1-8CE5-430F224F8936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7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6" name="8 Rectángulo redondeado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CFBF7-E254-461C-AC86-0B76E1F969A2}" type="datetimeFigureOut">
              <a:rPr lang="es-AR"/>
              <a:pPr>
                <a:defRPr/>
              </a:pPr>
              <a:t>03/06/2015</a:t>
            </a:fld>
            <a:endParaRPr lang="es-AR"/>
          </a:p>
        </p:txBody>
      </p:sp>
      <p:sp>
        <p:nvSpPr>
          <p:cNvPr id="8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9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5A1F2-23B9-416B-968F-22F4235E0E69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0 Rectángulo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11 Rectángulo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12 Rectángulo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s-ES" noProof="0" smtClean="0"/>
              <a:t>Haga clic en el icono para agregar una imagen</a:t>
            </a:r>
            <a:endParaRPr lang="en-US" noProof="0" dirty="0"/>
          </a:p>
        </p:txBody>
      </p:sp>
      <p:sp>
        <p:nvSpPr>
          <p:cNvPr id="8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DF8F8-1859-44F5-BDBF-EC0348D8525E}" type="datetimeFigureOut">
              <a:rPr lang="es-AR"/>
              <a:pPr>
                <a:defRPr/>
              </a:pPr>
              <a:t>03/06/2015</a:t>
            </a:fld>
            <a:endParaRPr lang="es-AR"/>
          </a:p>
        </p:txBody>
      </p:sp>
      <p:sp>
        <p:nvSpPr>
          <p:cNvPr id="9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10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54A700-6B18-45E9-BE52-56B94832E6CD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8" name="7 Rectángulo redondeado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8" name="21 Marcador de título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  <a:endParaRPr lang="en-US" smtClean="0"/>
          </a:p>
        </p:txBody>
      </p:sp>
      <p:sp>
        <p:nvSpPr>
          <p:cNvPr id="1029" name="12 Marcador de texto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smtClean="0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99A07885-44F4-4FD3-85C5-EE7335E6C799}" type="datetimeFigureOut">
              <a:rPr lang="es-AR"/>
              <a:pPr>
                <a:defRPr/>
              </a:pPr>
              <a:t>03/06/2015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14B949E7-EE17-4AB1-A055-13564251F26E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74" r:id="rId8"/>
    <p:sldLayoutId id="2147483675" r:id="rId9"/>
    <p:sldLayoutId id="2147483666" r:id="rId10"/>
    <p:sldLayoutId id="214748366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9pPr>
    </p:titleStyle>
    <p:bodyStyle>
      <a:lvl1pPr marL="273050" indent="-273050" algn="l" rtl="0" fontAlgn="base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fontAlgn="base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457200" y="1506538"/>
            <a:ext cx="8229600" cy="147002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AR" sz="5300" b="1" smtClean="0"/>
              <a:t>CONJUNTOS INMOBILIARIOS</a:t>
            </a:r>
            <a:r>
              <a:rPr lang="es-AR" smtClean="0"/>
              <a:t/>
            </a:r>
            <a:br>
              <a:rPr lang="es-AR" smtClean="0"/>
            </a:br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55650" y="0"/>
            <a:ext cx="7772400" cy="270827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sz="3100" b="1" dirty="0" smtClean="0">
                <a:solidFill>
                  <a:srgbClr val="EF6F21"/>
                </a:solidFill>
              </a:rPr>
              <a:t>ARTICULO 2073.-</a:t>
            </a:r>
            <a:r>
              <a:rPr lang="es-AR" b="1" dirty="0" smtClean="0">
                <a:solidFill>
                  <a:srgbClr val="EF6F21"/>
                </a:solidFill>
              </a:rPr>
              <a:t/>
            </a:r>
            <a:br>
              <a:rPr lang="es-AR" b="1" dirty="0" smtClean="0">
                <a:solidFill>
                  <a:srgbClr val="EF6F21"/>
                </a:solidFill>
              </a:rPr>
            </a:br>
            <a:r>
              <a:rPr lang="es-ES" sz="1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CONCEPTO</a:t>
            </a:r>
            <a:r>
              <a:rPr lang="es-ES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Son conjuntos inmobiliarios los clubes de campo, barrios cerrados o privados, parques industriales, empresariales o náuticos, o cualquier otro emprendimiento urbanístico independientemente del destino de vivienda permanente o temporaria, laboral, comercial o empresarial que tenga, comprendidos asimismo aquellos que contemplan usos mixtos, con arreglo a lo dispuesto en las normas administrativas locales.</a:t>
            </a:r>
            <a:r>
              <a:rPr lang="es-AR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es-AR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es-ES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Desde el punto de vista jurídico se está en presencia de una PROPIEDAD HORIZONTAL ESPECIAL.</a:t>
            </a:r>
            <a:r>
              <a:rPr lang="es-AR" sz="1800" dirty="0" smtClean="0"/>
              <a:t/>
            </a:r>
            <a:br>
              <a:rPr lang="es-AR" sz="1800" dirty="0" smtClean="0"/>
            </a:br>
            <a:endParaRPr lang="es-AR" sz="1800" dirty="0">
              <a:solidFill>
                <a:srgbClr val="EF6F21"/>
              </a:solidFill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4121150"/>
          </a:xfrm>
        </p:spPr>
        <p:txBody>
          <a:bodyPr>
            <a:normAutofit/>
          </a:bodyPr>
          <a:lstStyle/>
          <a:p>
            <a:pPr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s-E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COMPRENDE</a:t>
            </a:r>
            <a:r>
              <a:rPr lang="es-E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:  </a:t>
            </a:r>
          </a:p>
          <a:p>
            <a:pPr fontAlgn="auto">
              <a:spcBef>
                <a:spcPts val="58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s-E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Barrios cerrados.</a:t>
            </a:r>
            <a:endParaRPr lang="es-AR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fontAlgn="auto">
              <a:spcBef>
                <a:spcPts val="58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s-E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Clubes de campo</a:t>
            </a:r>
            <a:endParaRPr lang="es-AR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fontAlgn="auto">
              <a:spcBef>
                <a:spcPts val="58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s-E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Barrios privados</a:t>
            </a:r>
            <a:endParaRPr lang="es-AR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fontAlgn="auto">
              <a:spcBef>
                <a:spcPts val="58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s-E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Barrios de chacra.</a:t>
            </a:r>
            <a:endParaRPr lang="es-AR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fontAlgn="auto">
              <a:spcBef>
                <a:spcPts val="58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s-E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Parques industriales</a:t>
            </a:r>
            <a:endParaRPr lang="es-AR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fontAlgn="auto">
              <a:spcBef>
                <a:spcPts val="58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s-E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Parques tecnológicos</a:t>
            </a:r>
            <a:endParaRPr lang="es-AR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s-E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Son desarrollos urbanísticos que pueden tener distintas finalidades.</a:t>
            </a:r>
            <a:endParaRPr lang="es-AR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es-A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Elementos comunes a todo conjunto inmobiliario:</a:t>
            </a:r>
            <a:r>
              <a:rPr lang="es-AR" dirty="0" smtClean="0"/>
              <a:t/>
            </a:r>
            <a:br>
              <a:rPr lang="es-AR" dirty="0" smtClean="0"/>
            </a:br>
            <a:endParaRPr lang="es-AR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1916113"/>
            <a:ext cx="7772400" cy="4249737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s-ES" sz="1900" b="1" smtClean="0">
                <a:solidFill>
                  <a:srgbClr val="0D0D0D"/>
                </a:solidFill>
              </a:rPr>
              <a:t>Elementos comunes a todo conjunto inmobiliario:</a:t>
            </a:r>
            <a:endParaRPr lang="es-AR" sz="1900" smtClean="0">
              <a:solidFill>
                <a:srgbClr val="0D0D0D"/>
              </a:solidFill>
            </a:endParaRPr>
          </a:p>
          <a:p>
            <a:pPr>
              <a:lnSpc>
                <a:spcPct val="80000"/>
              </a:lnSpc>
            </a:pPr>
            <a:endParaRPr lang="es-AR" sz="1900" smtClean="0">
              <a:solidFill>
                <a:srgbClr val="0D0D0D"/>
              </a:solidFill>
            </a:endParaRPr>
          </a:p>
          <a:p>
            <a:pPr>
              <a:lnSpc>
                <a:spcPct val="80000"/>
              </a:lnSpc>
            </a:pPr>
            <a:r>
              <a:rPr lang="es-AR" sz="1900" smtClean="0">
                <a:solidFill>
                  <a:srgbClr val="0D0D0D"/>
                </a:solidFill>
              </a:rPr>
              <a:t>a)Cerramiento (art. 2079).</a:t>
            </a:r>
          </a:p>
          <a:p>
            <a:pPr>
              <a:lnSpc>
                <a:spcPct val="80000"/>
              </a:lnSpc>
            </a:pPr>
            <a:r>
              <a:rPr lang="es-AR" sz="1900" smtClean="0">
                <a:solidFill>
                  <a:srgbClr val="0D0D0D"/>
                </a:solidFill>
              </a:rPr>
              <a:t>b)Partes privativas y comunes (art. 2076).</a:t>
            </a:r>
          </a:p>
          <a:p>
            <a:pPr>
              <a:lnSpc>
                <a:spcPct val="80000"/>
              </a:lnSpc>
            </a:pPr>
            <a:r>
              <a:rPr lang="es-AR" sz="1900" smtClean="0">
                <a:solidFill>
                  <a:srgbClr val="0D0D0D"/>
                </a:solidFill>
              </a:rPr>
              <a:t>c)Indivisión forzosa.</a:t>
            </a:r>
          </a:p>
          <a:p>
            <a:pPr>
              <a:lnSpc>
                <a:spcPct val="80000"/>
              </a:lnSpc>
            </a:pPr>
            <a:r>
              <a:rPr lang="es-AR" sz="1900" smtClean="0">
                <a:solidFill>
                  <a:srgbClr val="0D0D0D"/>
                </a:solidFill>
              </a:rPr>
              <a:t>d)Personería jurídica</a:t>
            </a:r>
          </a:p>
          <a:p>
            <a:pPr>
              <a:lnSpc>
                <a:spcPct val="80000"/>
              </a:lnSpc>
            </a:pPr>
            <a:r>
              <a:rPr lang="es-AR" sz="1900" smtClean="0">
                <a:solidFill>
                  <a:srgbClr val="0D0D0D"/>
                </a:solidFill>
              </a:rPr>
              <a:t>e)Reglamento de propiedad y administración (arts. 2074,2077 y 2080)</a:t>
            </a:r>
          </a:p>
          <a:p>
            <a:pPr>
              <a:lnSpc>
                <a:spcPct val="80000"/>
              </a:lnSpc>
            </a:pPr>
            <a:r>
              <a:rPr lang="es-AR" sz="1900" smtClean="0">
                <a:solidFill>
                  <a:srgbClr val="0D0D0D"/>
                </a:solidFill>
              </a:rPr>
              <a:t>f)Obligación de contribuir a los gastos y cargas comunes (expensas art.2081).</a:t>
            </a:r>
          </a:p>
          <a:p>
            <a:pPr>
              <a:lnSpc>
                <a:spcPct val="80000"/>
              </a:lnSpc>
            </a:pPr>
            <a:r>
              <a:rPr lang="es-AR" sz="3100" b="1" smtClean="0">
                <a:solidFill>
                  <a:srgbClr val="0D0D0D"/>
                </a:solidFill>
              </a:rPr>
              <a:t>CARACTERES:</a:t>
            </a:r>
            <a:endParaRPr lang="es-AR" sz="3100" smtClean="0">
              <a:solidFill>
                <a:srgbClr val="0D0D0D"/>
              </a:solidFill>
            </a:endParaRPr>
          </a:p>
          <a:p>
            <a:pPr>
              <a:lnSpc>
                <a:spcPct val="80000"/>
              </a:lnSpc>
            </a:pPr>
            <a:r>
              <a:rPr lang="es-AR" sz="1900" smtClean="0">
                <a:solidFill>
                  <a:srgbClr val="0D0D0D"/>
                </a:solidFill>
              </a:rPr>
              <a:t>a)Derecho real (art. 1887 inc c)</a:t>
            </a:r>
          </a:p>
          <a:p>
            <a:pPr>
              <a:lnSpc>
                <a:spcPct val="80000"/>
              </a:lnSpc>
            </a:pPr>
            <a:r>
              <a:rPr lang="es-AR" sz="1900" smtClean="0">
                <a:solidFill>
                  <a:srgbClr val="0D0D0D"/>
                </a:solidFill>
              </a:rPr>
              <a:t>b)Recae sobre cosa parcialmente propia (inmueble)</a:t>
            </a:r>
          </a:p>
          <a:p>
            <a:pPr>
              <a:lnSpc>
                <a:spcPct val="80000"/>
              </a:lnSpc>
            </a:pPr>
            <a:r>
              <a:rPr lang="es-AR" sz="1900" smtClean="0">
                <a:solidFill>
                  <a:srgbClr val="0D0D0D"/>
                </a:solidFill>
              </a:rPr>
              <a:t>c)Se ejerce por la posesión.</a:t>
            </a:r>
          </a:p>
          <a:p>
            <a:pPr>
              <a:lnSpc>
                <a:spcPct val="80000"/>
              </a:lnSpc>
            </a:pPr>
            <a:r>
              <a:rPr lang="es-AR" sz="1900" smtClean="0">
                <a:solidFill>
                  <a:srgbClr val="0D0D0D"/>
                </a:solidFill>
              </a:rPr>
              <a:t> d)Registrable.</a:t>
            </a:r>
          </a:p>
          <a:p>
            <a:pPr>
              <a:lnSpc>
                <a:spcPct val="80000"/>
              </a:lnSpc>
            </a:pPr>
            <a:endParaRPr lang="es-AR" sz="190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AR" b="1" smtClean="0">
                <a:solidFill>
                  <a:srgbClr val="EF6F21"/>
                </a:solidFill>
              </a:rPr>
              <a:t>MARCO LEGAL</a:t>
            </a:r>
            <a:r>
              <a:rPr lang="es-AR" smtClean="0"/>
              <a:t/>
            </a:r>
            <a:br>
              <a:rPr lang="es-AR" smtClean="0"/>
            </a:br>
            <a:endParaRPr lang="es-AR" smtClean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4049712"/>
          </a:xfrm>
        </p:spPr>
        <p:txBody>
          <a:bodyPr>
            <a:normAutofit lnSpcReduction="10000"/>
          </a:bodyPr>
          <a:lstStyle/>
          <a:p>
            <a:pPr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s-A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Todo lo relativo a las zonas autorizadas para emplazar el desarrollo inmobiliario, industrial, tecnológico etc., apertura de calles, dimensiones etc. se rigen por las disposiciones normativas de cada jurisdicción.</a:t>
            </a:r>
          </a:p>
          <a:p>
            <a:pPr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s-A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La municipalidad de cada zona, según el impacto urbanístico será la que tiene la potestad de autorizar o no el proyecto presentado.</a:t>
            </a:r>
          </a:p>
          <a:p>
            <a:pPr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s-A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Para ello interviene dependencias administrativas como geodesia, hidráulica, medio ambiente, entre otras.</a:t>
            </a:r>
          </a:p>
          <a:p>
            <a:pPr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s-A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Una vez autorizado el emprendimiento debe adecuarse a las normas legales que regulan el derecho real de superficie en el Título </a:t>
            </a:r>
            <a:r>
              <a:rPr lang="es-E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VI</a:t>
            </a:r>
            <a:br>
              <a:rPr lang="es-E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es-E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Capitulo 1 del Cód. </a:t>
            </a:r>
            <a:r>
              <a:rPr lang="es-ES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Civ</a:t>
            </a:r>
            <a:r>
              <a:rPr lang="es-E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y Com. </a:t>
            </a:r>
            <a:endParaRPr lang="es-AR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es-A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s-ES" b="1" dirty="0" smtClean="0">
                <a:solidFill>
                  <a:srgbClr val="EF6F21"/>
                </a:solidFill>
              </a:rPr>
              <a:t>COSAS Y PARTES NECESARIAMENTE COMUNES:</a:t>
            </a:r>
            <a:r>
              <a:rPr lang="es-AR" dirty="0" smtClean="0"/>
              <a:t/>
            </a:r>
            <a:br>
              <a:rPr lang="es-AR" dirty="0" smtClean="0"/>
            </a:br>
            <a:endParaRPr lang="es-AR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3617912"/>
          </a:xfrm>
        </p:spPr>
        <p:txBody>
          <a:bodyPr>
            <a:normAutofit/>
          </a:bodyPr>
          <a:lstStyle/>
          <a:p>
            <a:pPr fontAlgn="auto">
              <a:spcBef>
                <a:spcPts val="58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s-E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Las partes del terreno destinadas a las vías de circulación, acceso y comunicación.</a:t>
            </a:r>
            <a:endParaRPr lang="es-AR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fontAlgn="auto">
              <a:spcBef>
                <a:spcPts val="58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s-E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Áreas destinadas al desarrollo de actividades deportivas y/o recreativas (canchas de golf, tenis futbol, piletas, quinchos, sala de lectura, etc.).</a:t>
            </a:r>
            <a:endParaRPr lang="es-AR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fontAlgn="auto">
              <a:spcBef>
                <a:spcPts val="58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s-E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Áreas sociales (Club </a:t>
            </a:r>
            <a:r>
              <a:rPr lang="es-ES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house</a:t>
            </a:r>
            <a:r>
              <a:rPr lang="es-E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salón de usos múltiples etc.).</a:t>
            </a:r>
            <a:endParaRPr lang="es-AR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s-E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La mayoría de las cosas y partes comunes surgen del Reglamento de propiedad y administración.</a:t>
            </a:r>
            <a:endParaRPr lang="es-AR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es-A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1 Título"/>
          <p:cNvSpPr>
            <a:spLocks noGrp="1"/>
          </p:cNvSpPr>
          <p:nvPr>
            <p:ph type="title"/>
          </p:nvPr>
        </p:nvSpPr>
        <p:spPr>
          <a:xfrm>
            <a:off x="755650" y="-458788"/>
            <a:ext cx="8856663" cy="1871663"/>
          </a:xfrm>
        </p:spPr>
        <p:txBody>
          <a:bodyPr/>
          <a:lstStyle/>
          <a:p>
            <a:pPr algn="ctr"/>
            <a:r>
              <a:rPr lang="es-ES" sz="2800" b="1" smtClean="0">
                <a:solidFill>
                  <a:srgbClr val="EF6F21"/>
                </a:solidFill>
              </a:rPr>
              <a:t>COSAS y PARTES PRIVATIVAS</a:t>
            </a:r>
            <a:r>
              <a:rPr lang="es-AR" sz="1600" smtClean="0"/>
              <a:t/>
            </a:r>
            <a:br>
              <a:rPr lang="es-AR" sz="1600" smtClean="0"/>
            </a:br>
            <a:r>
              <a:rPr lang="es-AR" sz="1600" smtClean="0"/>
              <a:t/>
            </a:r>
            <a:br>
              <a:rPr lang="es-AR" sz="1600" smtClean="0"/>
            </a:br>
            <a:endParaRPr lang="es-AR" sz="1600" smtClean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79388" y="765175"/>
            <a:ext cx="8785225" cy="6092825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s-ES" sz="1800" b="1" smtClean="0">
                <a:solidFill>
                  <a:srgbClr val="0D0D0D"/>
                </a:solidFill>
              </a:rPr>
              <a:t>Unidad Funcional: </a:t>
            </a:r>
            <a:r>
              <a:rPr lang="es-ES" sz="1800" smtClean="0">
                <a:solidFill>
                  <a:srgbClr val="0D0D0D"/>
                </a:solidFill>
              </a:rPr>
              <a:t>Puede hallarse construida o en proceso de construcción, tiene que tener independencia funcional y salida a la vía pública en forma directa o indirecta.</a:t>
            </a:r>
            <a:endParaRPr lang="es-AR" sz="1800" smtClean="0">
              <a:solidFill>
                <a:srgbClr val="0D0D0D"/>
              </a:solidFill>
            </a:endParaRPr>
          </a:p>
          <a:p>
            <a:pPr>
              <a:lnSpc>
                <a:spcPct val="80000"/>
              </a:lnSpc>
            </a:pPr>
            <a:endParaRPr lang="es-ES" sz="1800" b="1" smtClean="0">
              <a:solidFill>
                <a:srgbClr val="0D0D0D"/>
              </a:solidFill>
            </a:endParaRPr>
          </a:p>
          <a:p>
            <a:pPr>
              <a:lnSpc>
                <a:spcPct val="80000"/>
              </a:lnSpc>
            </a:pPr>
            <a:r>
              <a:rPr lang="es-ES" sz="1800" b="1" smtClean="0">
                <a:solidFill>
                  <a:srgbClr val="0D0D0D"/>
                </a:solidFill>
              </a:rPr>
              <a:t>Cesión de la unidad: </a:t>
            </a:r>
            <a:r>
              <a:rPr lang="es-ES" sz="1800" smtClean="0">
                <a:solidFill>
                  <a:srgbClr val="0D0D0D"/>
                </a:solidFill>
              </a:rPr>
              <a:t>ARTICULO 2082. El reglamento del conjunto inmobiliario puede establecer condiciones y pautas para el ejercicio del derecho de uso y goce de los espacios e instalaciones comunes por parte de terceros en los casos en que los titulares del dominio de las unidades particulares ceden temporariamente, en forma total o parcial, por cualquier título o derecho, real o personal, el uso y goce de su unidad funcional.</a:t>
            </a:r>
            <a:endParaRPr lang="es-AR" sz="1800" smtClean="0">
              <a:solidFill>
                <a:srgbClr val="0D0D0D"/>
              </a:solidFill>
            </a:endParaRPr>
          </a:p>
          <a:p>
            <a:pPr>
              <a:lnSpc>
                <a:spcPct val="80000"/>
              </a:lnSpc>
            </a:pPr>
            <a:r>
              <a:rPr lang="es-ES" sz="1800" smtClean="0">
                <a:solidFill>
                  <a:srgbClr val="0D0D0D"/>
                </a:solidFill>
              </a:rPr>
              <a:t>El artículo se refiere a la cesión temporaria ya sea por vía de derechos personales (LOCACIÓN, COMODATO) o bien por la constitución de derechos reales (USUFRUCTO, USO, HABITACIÓN).</a:t>
            </a:r>
            <a:endParaRPr lang="es-AR" sz="1800" smtClean="0">
              <a:solidFill>
                <a:srgbClr val="0D0D0D"/>
              </a:solidFill>
            </a:endParaRPr>
          </a:p>
          <a:p>
            <a:pPr>
              <a:lnSpc>
                <a:spcPct val="80000"/>
              </a:lnSpc>
            </a:pPr>
            <a:r>
              <a:rPr lang="es-ES" sz="1800" b="1" smtClean="0">
                <a:solidFill>
                  <a:srgbClr val="0D0D0D"/>
                </a:solidFill>
              </a:rPr>
              <a:t>Transmisión de la unidad: </a:t>
            </a:r>
            <a:r>
              <a:rPr lang="es-ES" sz="1800" smtClean="0">
                <a:solidFill>
                  <a:srgbClr val="0D0D0D"/>
                </a:solidFill>
              </a:rPr>
              <a:t>ARTICULO 2085. 2085.- Transmisión de unidades. El reglamento de propiedad horizontal puede prever limitaciones pero no impedir la libre transmisión y consiguiente adquisición de unidades funcionales dentro del conjunto inmobiliario, pudiendo establecer un derecho de preferencia en la adquisición a favor del consorcio de propietarios o del resto de propietarios de las unidades privativas.</a:t>
            </a:r>
            <a:endParaRPr lang="es-AR" sz="1800" smtClean="0">
              <a:solidFill>
                <a:srgbClr val="0D0D0D"/>
              </a:solidFill>
            </a:endParaRPr>
          </a:p>
          <a:p>
            <a:pPr>
              <a:lnSpc>
                <a:spcPct val="80000"/>
              </a:lnSpc>
            </a:pPr>
            <a:r>
              <a:rPr lang="es-ES" sz="1800" smtClean="0">
                <a:solidFill>
                  <a:srgbClr val="0D0D0D"/>
                </a:solidFill>
              </a:rPr>
              <a:t>El titular del derecho real “conjuntos inmobiliarios” cuanto transmite su UF lo hace a título de dueño y por lo tanto –en principio- tiene amplias facultades para enajenarla.</a:t>
            </a:r>
            <a:endParaRPr lang="es-AR" sz="1800" smtClean="0">
              <a:solidFill>
                <a:srgbClr val="0D0D0D"/>
              </a:solidFill>
            </a:endParaRPr>
          </a:p>
          <a:p>
            <a:pPr>
              <a:lnSpc>
                <a:spcPct val="80000"/>
              </a:lnSpc>
            </a:pPr>
            <a:r>
              <a:rPr lang="es-ES" sz="2000" smtClean="0">
                <a:solidFill>
                  <a:srgbClr val="0D0D0D"/>
                </a:solidFill>
              </a:rPr>
              <a:t>No obstante el Reglamento de propiedad y administración puede establecer un derecho de preferencia en la adquisición a favor del consorcio de propietarios o del resto de los propietarios de las unidades funcionales.</a:t>
            </a:r>
            <a:endParaRPr lang="es-AR" sz="2000" smtClean="0">
              <a:solidFill>
                <a:srgbClr val="0D0D0D"/>
              </a:solidFill>
            </a:endParaRPr>
          </a:p>
          <a:p>
            <a:pPr>
              <a:lnSpc>
                <a:spcPct val="80000"/>
              </a:lnSpc>
            </a:pPr>
            <a:endParaRPr lang="es-AR" sz="200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smtClean="0">
                <a:solidFill>
                  <a:srgbClr val="EF6F21"/>
                </a:solidFill>
              </a:rPr>
              <a:t>CONTRIBUCIÓN ECONOMICA</a:t>
            </a:r>
            <a:r>
              <a:rPr lang="es-AR" smtClean="0"/>
              <a:t/>
            </a:r>
            <a:br>
              <a:rPr lang="es-AR" smtClean="0"/>
            </a:br>
            <a:endParaRPr lang="es-AR" smtClean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250825" y="2547938"/>
            <a:ext cx="8893175" cy="431006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s-ES" sz="2000" b="1" smtClean="0">
                <a:solidFill>
                  <a:srgbClr val="0D0D0D"/>
                </a:solidFill>
              </a:rPr>
              <a:t>ARTICULO 2081.- </a:t>
            </a:r>
            <a:r>
              <a:rPr lang="es-ES" sz="2000" smtClean="0">
                <a:solidFill>
                  <a:srgbClr val="0D0D0D"/>
                </a:solidFill>
              </a:rPr>
              <a:t>Los propietarios están obligados a pagar las expensas, gastos y erogaciones comunes para el correcto mantenimiento y funcionamiento del conjunto inmobiliario en la proporción que a tal efecto establece el reglamento de propiedad horizontal. Dicho reglamento puede determinar otras contribuciones distintas a las expensas legalmente previstas, en caso de utilización de ventajas, servicios e instalaciones comunes por familiares e invitados de los titulares.</a:t>
            </a:r>
            <a:endParaRPr lang="es-AR" sz="2000" smtClean="0">
              <a:solidFill>
                <a:srgbClr val="0D0D0D"/>
              </a:solidFill>
            </a:endParaRPr>
          </a:p>
          <a:p>
            <a:pPr>
              <a:lnSpc>
                <a:spcPct val="90000"/>
              </a:lnSpc>
            </a:pPr>
            <a:r>
              <a:rPr lang="es-ES" sz="2000" b="1" smtClean="0">
                <a:solidFill>
                  <a:srgbClr val="0D0D0D"/>
                </a:solidFill>
              </a:rPr>
              <a:t>Gastos y contribuciones </a:t>
            </a:r>
            <a:r>
              <a:rPr lang="es-ES" sz="2000" smtClean="0">
                <a:solidFill>
                  <a:srgbClr val="0D0D0D"/>
                </a:solidFill>
              </a:rPr>
              <a:t>(EXPENSAS) son el aspecto económico  para afrontar los gastos de conservación, mantenimiento, reparación y/o mejoras.</a:t>
            </a:r>
            <a:endParaRPr lang="es-AR" sz="2000" smtClean="0">
              <a:solidFill>
                <a:srgbClr val="0D0D0D"/>
              </a:solidFill>
            </a:endParaRPr>
          </a:p>
          <a:p>
            <a:pPr>
              <a:lnSpc>
                <a:spcPct val="90000"/>
              </a:lnSpc>
            </a:pPr>
            <a:r>
              <a:rPr lang="es-ES" sz="2000" b="1" smtClean="0">
                <a:solidFill>
                  <a:srgbClr val="0D0D0D"/>
                </a:solidFill>
              </a:rPr>
              <a:t>Contribuciones especiales</a:t>
            </a:r>
            <a:r>
              <a:rPr lang="es-ES" sz="2000" smtClean="0">
                <a:solidFill>
                  <a:srgbClr val="0D0D0D"/>
                </a:solidFill>
              </a:rPr>
              <a:t>: son las que puede prever el reglamento en caso de utilización de ventajas, servicios e</a:t>
            </a:r>
            <a:r>
              <a:rPr lang="es-ES" smtClean="0">
                <a:solidFill>
                  <a:srgbClr val="0D0D0D"/>
                </a:solidFill>
              </a:rPr>
              <a:t> instalaciones comunes por familiares e invitados de los titulares</a:t>
            </a:r>
            <a:endParaRPr lang="es-AR" smtClean="0">
              <a:solidFill>
                <a:srgbClr val="0D0D0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smtClean="0">
                <a:solidFill>
                  <a:srgbClr val="EF6F21"/>
                </a:solidFill>
              </a:rPr>
              <a:t>SANCIONES</a:t>
            </a:r>
            <a:endParaRPr lang="es-AR" smtClean="0">
              <a:solidFill>
                <a:srgbClr val="EF6F21"/>
              </a:solidFill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3905250"/>
          </a:xfrm>
        </p:spPr>
        <p:txBody>
          <a:bodyPr>
            <a:normAutofit/>
          </a:bodyPr>
          <a:lstStyle/>
          <a:p>
            <a:pPr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s-ES" dirty="0" smtClean="0"/>
              <a:t> </a:t>
            </a:r>
            <a:endParaRPr lang="es-AR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s-E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ARTICULO 2086.-. </a:t>
            </a:r>
            <a:r>
              <a:rPr lang="es-E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Ante conductas graves o reiteradas de los titulares de las unidades funcionales violatorias del reglamento de propiedad horizontal, el consorcio de propietarios puede aplicar las sanciones previstas en ese instrumento.</a:t>
            </a:r>
            <a:endParaRPr lang="es-AR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es-A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dad">
  <a:themeElements>
    <a:clrScheme name="Equida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dad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dad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</TotalTime>
  <Words>695</Words>
  <Application>Microsoft Office PowerPoint</Application>
  <PresentationFormat>Presentación en pantalla (4:3)</PresentationFormat>
  <Paragraphs>49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9" baseType="lpstr">
      <vt:lpstr>Equidad</vt:lpstr>
      <vt:lpstr>CONJUNTOS INMOBILIARIOS </vt:lpstr>
      <vt:lpstr>ARTICULO 2073.- CONCEPTO. Son conjuntos inmobiliarios los clubes de campo, barrios cerrados o privados, parques industriales, empresariales o náuticos, o cualquier otro emprendimiento urbanístico independientemente del destino de vivienda permanente o temporaria, laboral, comercial o empresarial que tenga, comprendidos asimismo aquellos que contemplan usos mixtos, con arreglo a lo dispuesto en las normas administrativas locales. Desde el punto de vista jurídico se está en presencia de una PROPIEDAD HORIZONTAL ESPECIAL. </vt:lpstr>
      <vt:lpstr>Elementos comunes a todo conjunto inmobiliario: </vt:lpstr>
      <vt:lpstr>MARCO LEGAL </vt:lpstr>
      <vt:lpstr>COSAS Y PARTES NECESARIAMENTE COMUNES: </vt:lpstr>
      <vt:lpstr>COSAS y PARTES PRIVATIVAS  </vt:lpstr>
      <vt:lpstr>CONTRIBUCIÓN ECONOMICA </vt:lpstr>
      <vt:lpstr>SANCIONES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CONJUNTOS INMOBILIARIOS</dc:title>
  <dc:creator>Usuario</dc:creator>
  <cp:lastModifiedBy>Usuario</cp:lastModifiedBy>
  <cp:revision>8</cp:revision>
  <dcterms:created xsi:type="dcterms:W3CDTF">2015-04-15T20:36:55Z</dcterms:created>
  <dcterms:modified xsi:type="dcterms:W3CDTF">2015-06-03T03:20:34Z</dcterms:modified>
</cp:coreProperties>
</file>