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handoutMasterIdLst>
    <p:handoutMasterId r:id="rId47"/>
  </p:handoutMasterIdLst>
  <p:sldIdLst>
    <p:sldId id="256" r:id="rId2"/>
    <p:sldId id="278" r:id="rId3"/>
    <p:sldId id="310" r:id="rId4"/>
    <p:sldId id="280" r:id="rId5"/>
    <p:sldId id="279" r:id="rId6"/>
    <p:sldId id="281" r:id="rId7"/>
    <p:sldId id="257" r:id="rId8"/>
    <p:sldId id="311" r:id="rId9"/>
    <p:sldId id="258" r:id="rId10"/>
    <p:sldId id="302" r:id="rId11"/>
    <p:sldId id="262" r:id="rId12"/>
    <p:sldId id="298" r:id="rId13"/>
    <p:sldId id="265" r:id="rId14"/>
    <p:sldId id="309" r:id="rId15"/>
    <p:sldId id="264" r:id="rId16"/>
    <p:sldId id="282" r:id="rId17"/>
    <p:sldId id="289" r:id="rId18"/>
    <p:sldId id="269" r:id="rId19"/>
    <p:sldId id="270" r:id="rId20"/>
    <p:sldId id="299" r:id="rId21"/>
    <p:sldId id="271" r:id="rId22"/>
    <p:sldId id="301" r:id="rId23"/>
    <p:sldId id="300" r:id="rId24"/>
    <p:sldId id="303" r:id="rId25"/>
    <p:sldId id="304" r:id="rId26"/>
    <p:sldId id="305" r:id="rId27"/>
    <p:sldId id="272" r:id="rId28"/>
    <p:sldId id="273" r:id="rId29"/>
    <p:sldId id="276" r:id="rId30"/>
    <p:sldId id="283" r:id="rId31"/>
    <p:sldId id="284" r:id="rId32"/>
    <p:sldId id="285" r:id="rId33"/>
    <p:sldId id="294" r:id="rId34"/>
    <p:sldId id="286" r:id="rId35"/>
    <p:sldId id="290" r:id="rId36"/>
    <p:sldId id="291" r:id="rId37"/>
    <p:sldId id="293" r:id="rId38"/>
    <p:sldId id="295" r:id="rId39"/>
    <p:sldId id="296" r:id="rId40"/>
    <p:sldId id="297" r:id="rId41"/>
    <p:sldId id="307" r:id="rId42"/>
    <p:sldId id="308" r:id="rId43"/>
    <p:sldId id="277" r:id="rId44"/>
    <p:sldId id="288" r:id="rId45"/>
    <p:sldId id="306" r:id="rId46"/>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221" autoAdjust="0"/>
    <p:restoredTop sz="94660"/>
  </p:normalViewPr>
  <p:slideViewPr>
    <p:cSldViewPr snapToGrid="0">
      <p:cViewPr varScale="1">
        <p:scale>
          <a:sx n="74" d="100"/>
          <a:sy n="74" d="100"/>
        </p:scale>
        <p:origin x="57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1" y="1"/>
            <a:ext cx="3037512" cy="465471"/>
          </a:xfrm>
          <a:prstGeom prst="rect">
            <a:avLst/>
          </a:prstGeom>
        </p:spPr>
        <p:txBody>
          <a:bodyPr vert="horz" lIns="94073" tIns="47037" rIns="94073" bIns="47037" rtlCol="0"/>
          <a:lstStyle>
            <a:lvl1pPr algn="l">
              <a:defRPr sz="1200"/>
            </a:lvl1pPr>
          </a:lstStyle>
          <a:p>
            <a:endParaRPr lang="es-AR" dirty="0"/>
          </a:p>
        </p:txBody>
      </p:sp>
      <p:sp>
        <p:nvSpPr>
          <p:cNvPr id="3" name="Marcador de fecha 2"/>
          <p:cNvSpPr>
            <a:spLocks noGrp="1"/>
          </p:cNvSpPr>
          <p:nvPr>
            <p:ph type="dt" sz="quarter" idx="1"/>
          </p:nvPr>
        </p:nvSpPr>
        <p:spPr>
          <a:xfrm>
            <a:off x="3971248" y="1"/>
            <a:ext cx="3037512" cy="465471"/>
          </a:xfrm>
          <a:prstGeom prst="rect">
            <a:avLst/>
          </a:prstGeom>
        </p:spPr>
        <p:txBody>
          <a:bodyPr vert="horz" lIns="94073" tIns="47037" rIns="94073" bIns="47037" rtlCol="0"/>
          <a:lstStyle>
            <a:lvl1pPr algn="r">
              <a:defRPr sz="1200"/>
            </a:lvl1pPr>
          </a:lstStyle>
          <a:p>
            <a:fld id="{0305EA30-FD93-47E2-AB2E-56AD4F8374F3}" type="datetimeFigureOut">
              <a:rPr lang="es-AR" smtClean="0"/>
              <a:t>31/8/2016</a:t>
            </a:fld>
            <a:endParaRPr lang="es-AR" dirty="0"/>
          </a:p>
        </p:txBody>
      </p:sp>
      <p:sp>
        <p:nvSpPr>
          <p:cNvPr id="4" name="Marcador de pie de página 3"/>
          <p:cNvSpPr>
            <a:spLocks noGrp="1"/>
          </p:cNvSpPr>
          <p:nvPr>
            <p:ph type="ftr" sz="quarter" idx="2"/>
          </p:nvPr>
        </p:nvSpPr>
        <p:spPr>
          <a:xfrm>
            <a:off x="1" y="8830930"/>
            <a:ext cx="3037512" cy="465471"/>
          </a:xfrm>
          <a:prstGeom prst="rect">
            <a:avLst/>
          </a:prstGeom>
        </p:spPr>
        <p:txBody>
          <a:bodyPr vert="horz" lIns="94073" tIns="47037" rIns="94073" bIns="47037" rtlCol="0" anchor="b"/>
          <a:lstStyle>
            <a:lvl1pPr algn="l">
              <a:defRPr sz="1200"/>
            </a:lvl1pPr>
          </a:lstStyle>
          <a:p>
            <a:endParaRPr lang="es-AR" dirty="0"/>
          </a:p>
        </p:txBody>
      </p:sp>
      <p:sp>
        <p:nvSpPr>
          <p:cNvPr id="5" name="Marcador de número de diapositiva 4"/>
          <p:cNvSpPr>
            <a:spLocks noGrp="1"/>
          </p:cNvSpPr>
          <p:nvPr>
            <p:ph type="sldNum" sz="quarter" idx="3"/>
          </p:nvPr>
        </p:nvSpPr>
        <p:spPr>
          <a:xfrm>
            <a:off x="3971248" y="8830930"/>
            <a:ext cx="3037512" cy="465471"/>
          </a:xfrm>
          <a:prstGeom prst="rect">
            <a:avLst/>
          </a:prstGeom>
        </p:spPr>
        <p:txBody>
          <a:bodyPr vert="horz" lIns="94073" tIns="47037" rIns="94073" bIns="47037" rtlCol="0" anchor="b"/>
          <a:lstStyle>
            <a:lvl1pPr algn="r">
              <a:defRPr sz="1200"/>
            </a:lvl1pPr>
          </a:lstStyle>
          <a:p>
            <a:fld id="{9440512D-FDE8-4294-8007-9ABEA6751C23}" type="slidenum">
              <a:rPr lang="es-AR" smtClean="0"/>
              <a:t>‹Nº›</a:t>
            </a:fld>
            <a:endParaRPr lang="es-AR" dirty="0"/>
          </a:p>
        </p:txBody>
      </p:sp>
    </p:spTree>
    <p:extLst>
      <p:ext uri="{BB962C8B-B14F-4D97-AF65-F5344CB8AC3E}">
        <p14:creationId xmlns:p14="http://schemas.microsoft.com/office/powerpoint/2010/main" val="267693883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8/31/2016</a:t>
            </a:fld>
            <a:endParaRPr lang="en-US" dirty="0"/>
          </a:p>
        </p:txBody>
      </p:sp>
      <p:sp>
        <p:nvSpPr>
          <p:cNvPr id="5" name="Footer Placeholder 4"/>
          <p:cNvSpPr>
            <a:spLocks noGrp="1"/>
          </p:cNvSpPr>
          <p:nvPr>
            <p:ph type="ftr" sz="quarter" idx="11"/>
          </p:nvPr>
        </p:nvSpPr>
        <p:spPr>
          <a:xfrm>
            <a:off x="5332412" y="5883275"/>
            <a:ext cx="4324044" cy="365125"/>
          </a:xfrm>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dirty="0" smtClean="0"/>
              <a:t>Haga clic en el icono para agregar una imagen</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B61BEF0D-F0BB-DE4B-95CE-6DB70DBA9567}" type="datetimeFigureOut">
              <a:rPr lang="en-US" dirty="0"/>
              <a:pPr/>
              <a:t>8/31/2016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8/31/2016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s-ES" smtClean="0"/>
              <a:t>Haga clic para modificar el estilo de título del patrón</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8/31/2016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8/31/2016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s-ES" smtClean="0"/>
              <a:t>Haga clic para modificar el estilo de título del patrón</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s-ES" smtClean="0"/>
              <a:t>Haga clic para modificar el estilo de texto del patrón</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8/31/2016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es-ES" smtClean="0"/>
              <a:t>Haga clic para modificar el estilo de título del patrón</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s-ES" smtClean="0"/>
              <a:t>Haga clic para modificar el estilo de texto del patrón</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8/31/2016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8/31/2016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8/31/2016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nchor="ct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8/31/2016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951856" y="5867131"/>
            <a:ext cx="551167" cy="365125"/>
          </a:xfrm>
        </p:spPr>
        <p:txBody>
          <a:bodyPr/>
          <a:lstStyle/>
          <a:p>
            <a:fld id="{D57F1E4F-1CFF-5643-939E-217C01CDF565}" type="slidenum">
              <a:rPr lang="en-US" dirty="0"/>
              <a:pPr/>
              <a:t>‹Nº›</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8/31/2016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8/31/2016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8/31/2016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8/31/2016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8/31/2016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B61BEF0D-F0BB-DE4B-95CE-6DB70DBA9567}" type="datetimeFigureOut">
              <a:rPr lang="en-US" dirty="0"/>
              <a:pPr/>
              <a:t>8/31/2016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es-ES" smtClean="0"/>
              <a:t>Haga clic para modificar el estilo de título del patrón</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dirty="0" smtClean="0"/>
              <a:t>Haga clic en el icono para agregar una imagen</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B61BEF0D-F0BB-DE4B-95CE-6DB70DBA9567}" type="datetimeFigureOut">
              <a:rPr lang="en-US" dirty="0"/>
              <a:pPr/>
              <a:t>8/31/2016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8/31/2016</a:t>
            </a:fld>
            <a:endParaRPr lang="en-US" dirty="0"/>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‹Nº›</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6" r:id="rId14"/>
    <p:sldLayoutId id="2147483667" r:id="rId15"/>
    <p:sldLayoutId id="2147483658" r:id="rId16"/>
    <p:sldLayoutId id="2147483659"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591744" y="697486"/>
            <a:ext cx="9464043" cy="2616199"/>
          </a:xfrm>
          <a:effectLst/>
        </p:spPr>
        <p:txBody>
          <a:bodyPr>
            <a:normAutofit/>
          </a:bodyPr>
          <a:lstStyle/>
          <a:p>
            <a:pPr algn="ctr"/>
            <a:r>
              <a:rPr lang="es-AR" sz="9600" dirty="0" smtClean="0"/>
              <a:t>SOCIEDADES</a:t>
            </a:r>
            <a:r>
              <a:rPr lang="es-AR" dirty="0" smtClean="0"/>
              <a:t>®</a:t>
            </a:r>
            <a:endParaRPr lang="es-AR" dirty="0"/>
          </a:p>
        </p:txBody>
      </p:sp>
      <p:sp>
        <p:nvSpPr>
          <p:cNvPr id="3" name="Subtítulo 2"/>
          <p:cNvSpPr>
            <a:spLocks noGrp="1"/>
          </p:cNvSpPr>
          <p:nvPr>
            <p:ph type="subTitle" idx="1"/>
          </p:nvPr>
        </p:nvSpPr>
        <p:spPr>
          <a:xfrm>
            <a:off x="4445875" y="3571264"/>
            <a:ext cx="6987645" cy="1388534"/>
          </a:xfrm>
        </p:spPr>
        <p:txBody>
          <a:bodyPr>
            <a:normAutofit/>
          </a:bodyPr>
          <a:lstStyle/>
          <a:p>
            <a:r>
              <a:rPr lang="es-AR" sz="7200" dirty="0" smtClean="0"/>
              <a:t>LEY 19550</a:t>
            </a:r>
            <a:endParaRPr lang="es-AR" sz="7200" dirty="0"/>
          </a:p>
        </p:txBody>
      </p:sp>
      <p:sp>
        <p:nvSpPr>
          <p:cNvPr id="4" name="AutoShape 2" descr="Resultado de imagen para simbolo de propiedad intelectual registrada"/>
          <p:cNvSpPr>
            <a:spLocks noChangeAspect="1" noChangeArrowheads="1"/>
          </p:cNvSpPr>
          <p:nvPr/>
        </p:nvSpPr>
        <p:spPr bwMode="auto">
          <a:xfrm>
            <a:off x="7442423" y="5470725"/>
            <a:ext cx="3427346" cy="342735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AR" dirty="0"/>
          </a:p>
        </p:txBody>
      </p:sp>
      <p:sp>
        <p:nvSpPr>
          <p:cNvPr id="5" name="Rectángulo 4"/>
          <p:cNvSpPr/>
          <p:nvPr/>
        </p:nvSpPr>
        <p:spPr>
          <a:xfrm>
            <a:off x="5823166" y="5586089"/>
            <a:ext cx="5764335" cy="646331"/>
          </a:xfrm>
          <a:prstGeom prst="rect">
            <a:avLst/>
          </a:prstGeom>
        </p:spPr>
        <p:txBody>
          <a:bodyPr wrap="none">
            <a:spAutoFit/>
          </a:bodyPr>
          <a:lstStyle/>
          <a:p>
            <a:r>
              <a:rPr lang="es-AR" dirty="0" smtClean="0"/>
              <a:t>®DISERTACION DE LA DRA. MARIA ALEJANDRA JURADO</a:t>
            </a:r>
          </a:p>
          <a:p>
            <a:r>
              <a:rPr lang="es-AR" dirty="0" smtClean="0"/>
              <a:t>EN EL CASM .- 31-08-2016</a:t>
            </a:r>
            <a:endParaRPr lang="es-AR" dirty="0"/>
          </a:p>
        </p:txBody>
      </p:sp>
    </p:spTree>
    <p:extLst>
      <p:ext uri="{BB962C8B-B14F-4D97-AF65-F5344CB8AC3E}">
        <p14:creationId xmlns:p14="http://schemas.microsoft.com/office/powerpoint/2010/main" val="4013778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600219" y="199550"/>
            <a:ext cx="10018713" cy="1413456"/>
          </a:xfrm>
        </p:spPr>
        <p:txBody>
          <a:bodyPr/>
          <a:lstStyle/>
          <a:p>
            <a:r>
              <a:rPr lang="es-AR" b="1" dirty="0" smtClean="0">
                <a:effectLst>
                  <a:outerShdw blurRad="38100" dist="38100" dir="2700000" algn="tl">
                    <a:srgbClr val="000000">
                      <a:alpha val="43137"/>
                    </a:srgbClr>
                  </a:outerShdw>
                </a:effectLst>
              </a:rPr>
              <a:t>SOCIEDADES ENTRE CONYUGES</a:t>
            </a:r>
            <a:endParaRPr lang="es-AR" b="1" dirty="0">
              <a:effectLst>
                <a:outerShdw blurRad="38100" dist="38100" dir="2700000" algn="tl">
                  <a:srgbClr val="000000">
                    <a:alpha val="43137"/>
                  </a:srgbClr>
                </a:outerShdw>
              </a:effectLst>
            </a:endParaRPr>
          </a:p>
        </p:txBody>
      </p:sp>
      <p:sp>
        <p:nvSpPr>
          <p:cNvPr id="3" name="Marcador de texto 2"/>
          <p:cNvSpPr>
            <a:spLocks noGrp="1"/>
          </p:cNvSpPr>
          <p:nvPr>
            <p:ph type="body" idx="1"/>
          </p:nvPr>
        </p:nvSpPr>
        <p:spPr>
          <a:xfrm>
            <a:off x="2421228" y="1613006"/>
            <a:ext cx="8190964" cy="576262"/>
          </a:xfrm>
        </p:spPr>
        <p:txBody>
          <a:bodyPr/>
          <a:lstStyle/>
          <a:p>
            <a:r>
              <a:rPr lang="es-AR" dirty="0" smtClean="0"/>
              <a:t>NUEVO ART. 27 LGS .- DISTINTAS POSTURAS</a:t>
            </a:r>
            <a:endParaRPr lang="es-AR" dirty="0"/>
          </a:p>
        </p:txBody>
      </p:sp>
      <p:sp>
        <p:nvSpPr>
          <p:cNvPr id="4" name="Marcador de contenido 3"/>
          <p:cNvSpPr>
            <a:spLocks noGrp="1"/>
          </p:cNvSpPr>
          <p:nvPr>
            <p:ph sz="half" idx="2"/>
          </p:nvPr>
        </p:nvSpPr>
        <p:spPr>
          <a:xfrm>
            <a:off x="1197736" y="2511381"/>
            <a:ext cx="10290219" cy="3889419"/>
          </a:xfrm>
        </p:spPr>
        <p:txBody>
          <a:bodyPr>
            <a:normAutofit/>
          </a:bodyPr>
          <a:lstStyle/>
          <a:p>
            <a:pPr algn="ctr"/>
            <a:r>
              <a:rPr lang="es-AR" b="1" dirty="0" smtClean="0">
                <a:effectLst>
                  <a:outerShdw blurRad="38100" dist="38100" dir="2700000" algn="tl">
                    <a:srgbClr val="000000">
                      <a:alpha val="43137"/>
                    </a:srgbClr>
                  </a:outerShdw>
                </a:effectLst>
              </a:rPr>
              <a:t>ES UNA NORMA DE EXCEPCION</a:t>
            </a:r>
          </a:p>
          <a:p>
            <a:pPr marL="0" indent="0" algn="ctr">
              <a:buNone/>
            </a:pPr>
            <a:endParaRPr lang="es-AR" b="1" dirty="0" smtClean="0">
              <a:effectLst>
                <a:outerShdw blurRad="38100" dist="38100" dir="2700000" algn="tl">
                  <a:srgbClr val="000000">
                    <a:alpha val="43137"/>
                  </a:srgbClr>
                </a:outerShdw>
              </a:effectLst>
            </a:endParaRPr>
          </a:p>
          <a:p>
            <a:pPr algn="ctr"/>
            <a:r>
              <a:rPr lang="es-AR" b="1" dirty="0" smtClean="0">
                <a:effectLst>
                  <a:outerShdw blurRad="38100" dist="38100" dir="2700000" algn="tl">
                    <a:srgbClr val="000000">
                      <a:alpha val="43137"/>
                    </a:srgbClr>
                  </a:outerShdw>
                </a:effectLst>
              </a:rPr>
              <a:t>LA LGS COMO LEY ESPECIAL DESPLAZA AL ART. 1002 INC. D) CODIGO CIV. Y COM. QUE RESTRINGE LA CAPACIDAD PARA CONTRATAR EN INTERES PROPIO “…</a:t>
            </a:r>
            <a:r>
              <a:rPr lang="es-AR" dirty="0"/>
              <a:t> </a:t>
            </a:r>
            <a:r>
              <a:rPr lang="es-AR" b="1" dirty="0">
                <a:effectLst>
                  <a:outerShdw blurRad="38100" dist="38100" dir="2700000" algn="tl">
                    <a:srgbClr val="000000">
                      <a:alpha val="43137"/>
                    </a:srgbClr>
                  </a:outerShdw>
                </a:effectLst>
              </a:rPr>
              <a:t>los cónyuges, bajo el régimen de comunidad, entre sí</a:t>
            </a:r>
            <a:r>
              <a:rPr lang="es-AR" b="1" dirty="0" smtClean="0">
                <a:effectLst>
                  <a:outerShdw blurRad="38100" dist="38100" dir="2700000" algn="tl">
                    <a:srgbClr val="000000">
                      <a:alpha val="43137"/>
                    </a:srgbClr>
                  </a:outerShdw>
                </a:effectLst>
              </a:rPr>
              <a:t>…”</a:t>
            </a:r>
          </a:p>
          <a:p>
            <a:pPr algn="ctr"/>
            <a:endParaRPr lang="es-AR" b="1" dirty="0">
              <a:effectLst>
                <a:outerShdw blurRad="38100" dist="38100" dir="2700000" algn="tl">
                  <a:srgbClr val="000000">
                    <a:alpha val="43137"/>
                  </a:srgbClr>
                </a:outerShdw>
              </a:effectLst>
            </a:endParaRPr>
          </a:p>
          <a:p>
            <a:pPr algn="ctr"/>
            <a:r>
              <a:rPr lang="es-AR" b="1" dirty="0" smtClean="0">
                <a:effectLst>
                  <a:outerShdw blurRad="38100" dist="38100" dir="2700000" algn="tl">
                    <a:srgbClr val="000000">
                      <a:alpha val="43137"/>
                    </a:srgbClr>
                  </a:outerShdw>
                </a:effectLst>
              </a:rPr>
              <a:t>NO ES UNA NORMA DE EXCEPCION</a:t>
            </a:r>
          </a:p>
          <a:p>
            <a:pPr algn="ctr"/>
            <a:endParaRPr lang="es-AR" b="1" dirty="0" smtClean="0">
              <a:effectLst>
                <a:outerShdw blurRad="38100" dist="38100" dir="2700000" algn="tl">
                  <a:srgbClr val="000000">
                    <a:alpha val="43137"/>
                  </a:srgbClr>
                </a:outerShdw>
              </a:effectLst>
            </a:endParaRPr>
          </a:p>
          <a:p>
            <a:pPr algn="ctr"/>
            <a:r>
              <a:rPr lang="es-AR" b="1" dirty="0" smtClean="0">
                <a:effectLst>
                  <a:outerShdw blurRad="38100" dist="38100" dir="2700000" algn="tl">
                    <a:srgbClr val="000000">
                      <a:alpha val="43137"/>
                    </a:srgbClr>
                  </a:outerShdw>
                </a:effectLst>
              </a:rPr>
              <a:t>SE APLICA SOLO A LOS CASOS DE REGIMEN DE SEPARACION DE BIENES PORQUE EL ART. 1002 DEL CODIGO ES DE ORDEN PUBLICO NO DISPONIBLE</a:t>
            </a:r>
            <a:endParaRPr lang="es-AR" b="1" dirty="0">
              <a:effectLst>
                <a:outerShdw blurRad="38100" dist="38100" dir="2700000" algn="tl">
                  <a:srgbClr val="000000">
                    <a:alpha val="43137"/>
                  </a:srgbClr>
                </a:outerShdw>
              </a:effectLst>
            </a:endParaRPr>
          </a:p>
          <a:p>
            <a:pPr algn="ctr"/>
            <a:endParaRPr lang="es-AR"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29626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 calcmode="lin" valueType="num">
                                      <p:cBhvr additive="base">
                                        <p:cTn id="15"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 calcmode="lin" valueType="num">
                                      <p:cBhvr additive="base">
                                        <p:cTn id="21"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 calcmode="lin" valueType="num">
                                      <p:cBhvr additive="base">
                                        <p:cTn id="27"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4">
                                            <p:txEl>
                                              <p:pRg st="6" end="6"/>
                                            </p:txEl>
                                          </p:spTgt>
                                        </p:tgtEl>
                                        <p:attrNameLst>
                                          <p:attrName>style.visibility</p:attrName>
                                        </p:attrNameLst>
                                      </p:cBhvr>
                                      <p:to>
                                        <p:strVal val="visible"/>
                                      </p:to>
                                    </p:set>
                                    <p:anim calcmode="lin" valueType="num">
                                      <p:cBhvr additive="base">
                                        <p:cTn id="33"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84312" y="325191"/>
            <a:ext cx="10018711" cy="1284668"/>
          </a:xfrm>
        </p:spPr>
        <p:txBody>
          <a:bodyPr/>
          <a:lstStyle/>
          <a:p>
            <a:r>
              <a:rPr lang="es-AR" b="1" dirty="0" smtClean="0">
                <a:effectLst>
                  <a:outerShdw blurRad="38100" dist="38100" dir="2700000" algn="tl">
                    <a:srgbClr val="000000">
                      <a:alpha val="43137"/>
                    </a:srgbClr>
                  </a:outerShdw>
                </a:effectLst>
              </a:rPr>
              <a:t>SOCIEDADES ANONIMAS UNIPERSONALES</a:t>
            </a:r>
            <a:br>
              <a:rPr lang="es-AR" b="1" dirty="0" smtClean="0">
                <a:effectLst>
                  <a:outerShdw blurRad="38100" dist="38100" dir="2700000" algn="tl">
                    <a:srgbClr val="000000">
                      <a:alpha val="43137"/>
                    </a:srgbClr>
                  </a:outerShdw>
                </a:effectLst>
              </a:rPr>
            </a:br>
            <a:r>
              <a:rPr lang="es-AR" b="1" dirty="0" smtClean="0">
                <a:effectLst>
                  <a:outerShdw blurRad="38100" dist="38100" dir="2700000" algn="tl">
                    <a:srgbClr val="000000">
                      <a:alpha val="43137"/>
                    </a:srgbClr>
                  </a:outerShdw>
                </a:effectLst>
              </a:rPr>
              <a:t>(SAU)</a:t>
            </a:r>
            <a:endParaRPr lang="es-AR" b="1" dirty="0">
              <a:effectLst>
                <a:outerShdw blurRad="38100" dist="38100" dir="2700000" algn="tl">
                  <a:srgbClr val="000000">
                    <a:alpha val="43137"/>
                  </a:srgbClr>
                </a:outerShdw>
              </a:effectLst>
            </a:endParaRPr>
          </a:p>
        </p:txBody>
      </p:sp>
      <p:sp>
        <p:nvSpPr>
          <p:cNvPr id="3" name="Marcador de texto 2"/>
          <p:cNvSpPr>
            <a:spLocks noGrp="1"/>
          </p:cNvSpPr>
          <p:nvPr>
            <p:ph type="body" idx="1"/>
          </p:nvPr>
        </p:nvSpPr>
        <p:spPr>
          <a:xfrm>
            <a:off x="1484312" y="1803044"/>
            <a:ext cx="10018713" cy="4739424"/>
          </a:xfrm>
        </p:spPr>
        <p:txBody>
          <a:bodyPr>
            <a:normAutofit/>
          </a:bodyPr>
          <a:lstStyle/>
          <a:p>
            <a:r>
              <a:rPr lang="es-AR" sz="4000" dirty="0"/>
              <a:t>INSTRUMENTO PUBLICO</a:t>
            </a:r>
          </a:p>
          <a:p>
            <a:r>
              <a:rPr lang="es-AR" sz="4000" dirty="0" smtClean="0"/>
              <a:t>REGULADAS DENTRO DEL ART. 299 DE LA LGS</a:t>
            </a:r>
          </a:p>
          <a:p>
            <a:r>
              <a:rPr lang="es-AR" sz="4000" dirty="0" smtClean="0"/>
              <a:t>INTEGRACION DEL CAPITAL SOCIAL AL 100% AL MOMENTO DE LA CONSTITUCION</a:t>
            </a:r>
          </a:p>
          <a:p>
            <a:r>
              <a:rPr lang="es-AR" sz="4000" dirty="0" smtClean="0"/>
              <a:t>NO PUEDEN CONSTITUIRSE POR OTRA SAU</a:t>
            </a:r>
          </a:p>
        </p:txBody>
      </p:sp>
    </p:spTree>
    <p:extLst>
      <p:ext uri="{BB962C8B-B14F-4D97-AF65-F5344CB8AC3E}">
        <p14:creationId xmlns:p14="http://schemas.microsoft.com/office/powerpoint/2010/main" val="3351993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84312" y="685800"/>
            <a:ext cx="10018711" cy="1284668"/>
          </a:xfrm>
        </p:spPr>
        <p:txBody>
          <a:bodyPr/>
          <a:lstStyle/>
          <a:p>
            <a:r>
              <a:rPr lang="es-AR" b="1" dirty="0" smtClean="0"/>
              <a:t>¿QUE SIGNIFICA “QUEDAR” DENTRO DEL RÉGIMEN DEL ART. 299 LGS?</a:t>
            </a:r>
            <a:endParaRPr lang="es-AR" b="1" dirty="0"/>
          </a:p>
        </p:txBody>
      </p:sp>
      <p:sp>
        <p:nvSpPr>
          <p:cNvPr id="3" name="Marcador de texto 2"/>
          <p:cNvSpPr>
            <a:spLocks noGrp="1"/>
          </p:cNvSpPr>
          <p:nvPr>
            <p:ph type="body" idx="1"/>
          </p:nvPr>
        </p:nvSpPr>
        <p:spPr>
          <a:xfrm>
            <a:off x="2650637" y="3802487"/>
            <a:ext cx="8157147" cy="1516487"/>
          </a:xfrm>
        </p:spPr>
        <p:txBody>
          <a:bodyPr/>
          <a:lstStyle/>
          <a:p>
            <a:r>
              <a:rPr lang="es-AR" b="1" dirty="0" smtClean="0"/>
              <a:t>CONTROL PERMANENTE DEL ESTADO</a:t>
            </a:r>
          </a:p>
          <a:p>
            <a:r>
              <a:rPr lang="es-AR" b="1" dirty="0" smtClean="0"/>
              <a:t>DIRECTORIO COLEGIADO (MINIMO 3) art. 255</a:t>
            </a:r>
          </a:p>
          <a:p>
            <a:r>
              <a:rPr lang="es-AR" b="1" dirty="0" smtClean="0"/>
              <a:t>SINDICATURA OBLIGATORIA COLEGIADA (MINIMO 3) art. 284</a:t>
            </a:r>
            <a:endParaRPr lang="es-AR" b="1" dirty="0"/>
          </a:p>
        </p:txBody>
      </p:sp>
      <p:sp>
        <p:nvSpPr>
          <p:cNvPr id="4" name="Flecha abajo 3"/>
          <p:cNvSpPr/>
          <p:nvPr/>
        </p:nvSpPr>
        <p:spPr>
          <a:xfrm>
            <a:off x="5872766" y="2075108"/>
            <a:ext cx="1712890" cy="123637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p>
        </p:txBody>
      </p:sp>
    </p:spTree>
    <p:extLst>
      <p:ext uri="{BB962C8B-B14F-4D97-AF65-F5344CB8AC3E}">
        <p14:creationId xmlns:p14="http://schemas.microsoft.com/office/powerpoint/2010/main" val="3767681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1000"/>
                                        <p:tgtEl>
                                          <p:spTgt spid="3">
                                            <p:txEl>
                                              <p:pRg st="0" end="0"/>
                                            </p:txEl>
                                          </p:spTgt>
                                        </p:tgtEl>
                                      </p:cBhvr>
                                    </p:animEffect>
                                    <p:anim calcmode="lin" valueType="num">
                                      <p:cBhvr>
                                        <p:cTn id="2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1" end="1"/>
                                            </p:txEl>
                                          </p:spTgt>
                                        </p:tgtEl>
                                        <p:attrNameLst>
                                          <p:attrName>style.visibility</p:attrName>
                                        </p:attrNameLst>
                                      </p:cBhvr>
                                      <p:to>
                                        <p:strVal val="visible"/>
                                      </p:to>
                                    </p:set>
                                    <p:animEffect transition="in" filter="fade">
                                      <p:cBhvr>
                                        <p:cTn id="28" dur="1000"/>
                                        <p:tgtEl>
                                          <p:spTgt spid="3">
                                            <p:txEl>
                                              <p:pRg st="1" end="1"/>
                                            </p:txEl>
                                          </p:spTgt>
                                        </p:tgtEl>
                                      </p:cBhvr>
                                    </p:animEffect>
                                    <p:anim calcmode="lin" valueType="num">
                                      <p:cBhvr>
                                        <p:cTn id="2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animEffect transition="in" filter="fade">
                                      <p:cBhvr>
                                        <p:cTn id="35" dur="1000"/>
                                        <p:tgtEl>
                                          <p:spTgt spid="3">
                                            <p:txEl>
                                              <p:pRg st="2" end="2"/>
                                            </p:txEl>
                                          </p:spTgt>
                                        </p:tgtEl>
                                      </p:cBhvr>
                                    </p:animEffect>
                                    <p:anim calcmode="lin" valueType="num">
                                      <p:cBhvr>
                                        <p:cTn id="3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84311" y="299434"/>
            <a:ext cx="10018713" cy="1752599"/>
          </a:xfrm>
        </p:spPr>
        <p:txBody>
          <a:bodyPr/>
          <a:lstStyle/>
          <a:p>
            <a:r>
              <a:rPr lang="es-AR" dirty="0" smtClean="0"/>
              <a:t>SOCIEDADES ANONIMAS UNIPERSONALES</a:t>
            </a:r>
            <a:endParaRPr lang="es-AR" dirty="0"/>
          </a:p>
        </p:txBody>
      </p:sp>
      <p:sp>
        <p:nvSpPr>
          <p:cNvPr id="3" name="Marcador de texto 2"/>
          <p:cNvSpPr>
            <a:spLocks noGrp="1"/>
          </p:cNvSpPr>
          <p:nvPr>
            <p:ph type="body" idx="1"/>
          </p:nvPr>
        </p:nvSpPr>
        <p:spPr>
          <a:xfrm>
            <a:off x="1484311" y="2249256"/>
            <a:ext cx="4895056" cy="576262"/>
          </a:xfrm>
        </p:spPr>
        <p:txBody>
          <a:bodyPr/>
          <a:lstStyle/>
          <a:p>
            <a:r>
              <a:rPr lang="es-AR" dirty="0" smtClean="0"/>
              <a:t>INSTRUMENTO PUBLICO</a:t>
            </a:r>
            <a:endParaRPr lang="es-AR" dirty="0"/>
          </a:p>
        </p:txBody>
      </p:sp>
      <p:sp>
        <p:nvSpPr>
          <p:cNvPr id="4" name="Marcador de contenido 3"/>
          <p:cNvSpPr>
            <a:spLocks noGrp="1"/>
          </p:cNvSpPr>
          <p:nvPr>
            <p:ph sz="half" idx="2"/>
          </p:nvPr>
        </p:nvSpPr>
        <p:spPr>
          <a:xfrm>
            <a:off x="6607968" y="2382129"/>
            <a:ext cx="4895056" cy="824539"/>
          </a:xfrm>
        </p:spPr>
        <p:txBody>
          <a:bodyPr/>
          <a:lstStyle/>
          <a:p>
            <a:r>
              <a:rPr lang="es-AR" dirty="0" smtClean="0"/>
              <a:t>AUMENTA EL VALOR DEL TRAMITE</a:t>
            </a:r>
            <a:endParaRPr lang="es-AR" dirty="0"/>
          </a:p>
        </p:txBody>
      </p:sp>
      <p:sp>
        <p:nvSpPr>
          <p:cNvPr id="5" name="Marcador de texto 4"/>
          <p:cNvSpPr>
            <a:spLocks noGrp="1"/>
          </p:cNvSpPr>
          <p:nvPr>
            <p:ph type="body" sz="quarter" idx="3"/>
          </p:nvPr>
        </p:nvSpPr>
        <p:spPr>
          <a:xfrm>
            <a:off x="1147324" y="3828988"/>
            <a:ext cx="4895057" cy="576262"/>
          </a:xfrm>
        </p:spPr>
        <p:txBody>
          <a:bodyPr/>
          <a:lstStyle/>
          <a:p>
            <a:r>
              <a:rPr lang="es-AR" dirty="0" smtClean="0"/>
              <a:t>SUSCRIPCION E INTEGRACION AL 100%</a:t>
            </a:r>
            <a:endParaRPr lang="es-AR" dirty="0"/>
          </a:p>
        </p:txBody>
      </p:sp>
      <p:sp>
        <p:nvSpPr>
          <p:cNvPr id="6" name="Marcador de contenido 5"/>
          <p:cNvSpPr>
            <a:spLocks noGrp="1"/>
          </p:cNvSpPr>
          <p:nvPr>
            <p:ph sz="quarter" idx="4"/>
          </p:nvPr>
        </p:nvSpPr>
        <p:spPr>
          <a:xfrm>
            <a:off x="6607968" y="3216945"/>
            <a:ext cx="5189080" cy="1404089"/>
          </a:xfrm>
        </p:spPr>
        <p:txBody>
          <a:bodyPr/>
          <a:lstStyle/>
          <a:p>
            <a:r>
              <a:rPr lang="es-AR" dirty="0" smtClean="0"/>
              <a:t>NO PERMITE LA SUSCRIPCION ESCALONADA (25% A LA CELEBRACION DEL CONTRATO – 75% RESTANTE EN DOS AÑOS)</a:t>
            </a:r>
          </a:p>
          <a:p>
            <a:r>
              <a:rPr lang="es-AR" dirty="0" smtClean="0"/>
              <a:t>EL CAPITAL MINIMO ES DE $100.000</a:t>
            </a:r>
            <a:endParaRPr lang="es-AR" dirty="0"/>
          </a:p>
        </p:txBody>
      </p:sp>
      <p:sp>
        <p:nvSpPr>
          <p:cNvPr id="7" name="Rectángulo 6"/>
          <p:cNvSpPr/>
          <p:nvPr/>
        </p:nvSpPr>
        <p:spPr>
          <a:xfrm>
            <a:off x="1147324" y="5201756"/>
            <a:ext cx="5035161" cy="523220"/>
          </a:xfrm>
          <a:prstGeom prst="rect">
            <a:avLst/>
          </a:prstGeom>
        </p:spPr>
        <p:txBody>
          <a:bodyPr wrap="none">
            <a:spAutoFit/>
          </a:bodyPr>
          <a:lstStyle/>
          <a:p>
            <a:r>
              <a:rPr lang="es-AR" sz="2800" dirty="0" smtClean="0">
                <a:solidFill>
                  <a:schemeClr val="accent1">
                    <a:lumMod val="75000"/>
                  </a:schemeClr>
                </a:solidFill>
              </a:rPr>
              <a:t>SOCIEDADES DEL ART. 299 LGC</a:t>
            </a:r>
            <a:endParaRPr lang="es-AR" sz="2800" dirty="0">
              <a:solidFill>
                <a:schemeClr val="accent1">
                  <a:lumMod val="75000"/>
                </a:schemeClr>
              </a:solidFill>
            </a:endParaRPr>
          </a:p>
        </p:txBody>
      </p:sp>
      <p:sp>
        <p:nvSpPr>
          <p:cNvPr id="8" name="Rectángulo 7"/>
          <p:cNvSpPr/>
          <p:nvPr/>
        </p:nvSpPr>
        <p:spPr>
          <a:xfrm>
            <a:off x="7121040" y="5034988"/>
            <a:ext cx="4627808" cy="1188018"/>
          </a:xfrm>
          <a:prstGeom prst="rect">
            <a:avLst/>
          </a:prstGeom>
        </p:spPr>
        <p:txBody>
          <a:bodyPr wrap="square">
            <a:spAutoFit/>
          </a:bodyPr>
          <a:lstStyle/>
          <a:p>
            <a:pPr marL="285750" indent="-285750">
              <a:spcBef>
                <a:spcPct val="20000"/>
              </a:spcBef>
              <a:spcAft>
                <a:spcPts val="600"/>
              </a:spcAft>
              <a:buClr>
                <a:schemeClr val="accent1">
                  <a:lumMod val="75000"/>
                </a:schemeClr>
              </a:buClr>
              <a:buSzPct val="145000"/>
              <a:buFont typeface="Arial"/>
              <a:buChar char="•"/>
            </a:pPr>
            <a:r>
              <a:rPr lang="es-AR" dirty="0"/>
              <a:t>DIRECTORIO </a:t>
            </a:r>
            <a:r>
              <a:rPr lang="es-AR" dirty="0" smtClean="0"/>
              <a:t>PLURAL</a:t>
            </a:r>
          </a:p>
          <a:p>
            <a:pPr marL="285750" indent="-285750">
              <a:spcBef>
                <a:spcPct val="20000"/>
              </a:spcBef>
              <a:spcAft>
                <a:spcPts val="600"/>
              </a:spcAft>
              <a:buClr>
                <a:schemeClr val="accent1">
                  <a:lumMod val="75000"/>
                </a:schemeClr>
              </a:buClr>
              <a:buSzPct val="145000"/>
              <a:buFont typeface="Arial"/>
              <a:buChar char="•"/>
            </a:pPr>
            <a:r>
              <a:rPr lang="es-AR" dirty="0" smtClean="0"/>
              <a:t>SINDICATURA OBLIGATORIA</a:t>
            </a:r>
          </a:p>
          <a:p>
            <a:pPr marL="285750" indent="-285750">
              <a:spcBef>
                <a:spcPct val="20000"/>
              </a:spcBef>
              <a:spcAft>
                <a:spcPts val="600"/>
              </a:spcAft>
              <a:buClr>
                <a:schemeClr val="accent1">
                  <a:lumMod val="75000"/>
                </a:schemeClr>
              </a:buClr>
              <a:buSzPct val="145000"/>
              <a:buFont typeface="Arial"/>
              <a:buChar char="•"/>
            </a:pPr>
            <a:r>
              <a:rPr lang="es-AR" dirty="0" smtClean="0"/>
              <a:t>CONTROL PERMANENTE DEL ESTADO</a:t>
            </a:r>
            <a:endParaRPr lang="es-AR" dirty="0"/>
          </a:p>
        </p:txBody>
      </p:sp>
      <p:sp>
        <p:nvSpPr>
          <p:cNvPr id="10" name="Flecha derecha 9"/>
          <p:cNvSpPr/>
          <p:nvPr/>
        </p:nvSpPr>
        <p:spPr>
          <a:xfrm>
            <a:off x="5731099" y="2382129"/>
            <a:ext cx="648268" cy="44338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p>
        </p:txBody>
      </p:sp>
      <p:sp>
        <p:nvSpPr>
          <p:cNvPr id="11" name="Flecha derecha 10"/>
          <p:cNvSpPr/>
          <p:nvPr/>
        </p:nvSpPr>
        <p:spPr>
          <a:xfrm>
            <a:off x="6055233" y="3504632"/>
            <a:ext cx="648268" cy="44338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p>
        </p:txBody>
      </p:sp>
      <p:sp>
        <p:nvSpPr>
          <p:cNvPr id="12" name="Flecha derecha 11"/>
          <p:cNvSpPr/>
          <p:nvPr/>
        </p:nvSpPr>
        <p:spPr>
          <a:xfrm>
            <a:off x="6182485" y="5281587"/>
            <a:ext cx="648268" cy="44338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p>
        </p:txBody>
      </p:sp>
    </p:spTree>
    <p:extLst>
      <p:ext uri="{BB962C8B-B14F-4D97-AF65-F5344CB8AC3E}">
        <p14:creationId xmlns:p14="http://schemas.microsoft.com/office/powerpoint/2010/main" val="909094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4">
                                            <p:txEl>
                                              <p:pRg st="0" end="0"/>
                                            </p:txEl>
                                          </p:spTgt>
                                        </p:tgtEl>
                                        <p:attrNameLst>
                                          <p:attrName>style.visibility</p:attrName>
                                        </p:attrNameLst>
                                      </p:cBhvr>
                                      <p:to>
                                        <p:strVal val="visible"/>
                                      </p:to>
                                    </p:set>
                                    <p:animEffect transition="in" filter="wipe(down)">
                                      <p:cBhvr>
                                        <p:cTn id="24" dur="500"/>
                                        <p:tgtEl>
                                          <p:spTgt spid="4">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6">
                                            <p:txEl>
                                              <p:pRg st="0" end="0"/>
                                            </p:txEl>
                                          </p:spTgt>
                                        </p:tgtEl>
                                        <p:attrNameLst>
                                          <p:attrName>style.visibility</p:attrName>
                                        </p:attrNameLst>
                                      </p:cBhvr>
                                      <p:to>
                                        <p:strVal val="visible"/>
                                      </p:to>
                                    </p:set>
                                    <p:anim calcmode="lin" valueType="num">
                                      <p:cBhvr additive="base">
                                        <p:cTn id="39"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6">
                                            <p:txEl>
                                              <p:pRg st="1" end="1"/>
                                            </p:txEl>
                                          </p:spTgt>
                                        </p:tgtEl>
                                        <p:attrNameLst>
                                          <p:attrName>style.visibility</p:attrName>
                                        </p:attrNameLst>
                                      </p:cBhvr>
                                      <p:to>
                                        <p:strVal val="visible"/>
                                      </p:to>
                                    </p:set>
                                    <p:anim calcmode="lin" valueType="num">
                                      <p:cBhvr additive="base">
                                        <p:cTn id="45"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500"/>
                                        <p:tgtEl>
                                          <p:spTgt spid="7"/>
                                        </p:tgtEl>
                                      </p:cBhvr>
                                    </p:animEffec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12"/>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8"/>
                                        </p:tgtEl>
                                        <p:attrNameLst>
                                          <p:attrName>style.visibility</p:attrName>
                                        </p:attrNameLst>
                                      </p:cBhvr>
                                      <p:to>
                                        <p:strVal val="visible"/>
                                      </p:to>
                                    </p:set>
                                    <p:anim calcmode="lin" valueType="num">
                                      <p:cBhvr additive="base">
                                        <p:cTn id="60" dur="500" fill="hold"/>
                                        <p:tgtEl>
                                          <p:spTgt spid="8"/>
                                        </p:tgtEl>
                                        <p:attrNameLst>
                                          <p:attrName>ppt_x</p:attrName>
                                        </p:attrNameLst>
                                      </p:cBhvr>
                                      <p:tavLst>
                                        <p:tav tm="0">
                                          <p:val>
                                            <p:strVal val="#ppt_x"/>
                                          </p:val>
                                        </p:tav>
                                        <p:tav tm="100000">
                                          <p:val>
                                            <p:strVal val="#ppt_x"/>
                                          </p:val>
                                        </p:tav>
                                      </p:tavLst>
                                    </p:anim>
                                    <p:anim calcmode="lin" valueType="num">
                                      <p:cBhvr additive="base">
                                        <p:cTn id="6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build="p"/>
      <p:bldP spid="6" grpId="0" build="p"/>
      <p:bldP spid="7" grpId="0"/>
      <p:bldP spid="8" grpId="0"/>
      <p:bldP spid="10" grpId="0" animBg="1"/>
      <p:bldP spid="11" grpId="0" animBg="1"/>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6"/>
          <p:cNvSpPr>
            <a:spLocks noGrp="1"/>
          </p:cNvSpPr>
          <p:nvPr>
            <p:ph type="title"/>
          </p:nvPr>
        </p:nvSpPr>
        <p:spPr>
          <a:xfrm>
            <a:off x="1368402" y="1256764"/>
            <a:ext cx="10018711" cy="3048000"/>
          </a:xfrm>
        </p:spPr>
        <p:txBody>
          <a:bodyPr>
            <a:noAutofit/>
          </a:bodyPr>
          <a:lstStyle/>
          <a:p>
            <a:r>
              <a:rPr lang="es-ES" sz="2800" b="1" u="sng" dirty="0"/>
              <a:t>EMPRESAS MULTINACIONALES</a:t>
            </a:r>
            <a:r>
              <a:rPr lang="es-ES" sz="2800" dirty="0"/>
              <a:t>: </a:t>
            </a:r>
            <a:r>
              <a:rPr lang="es-ES" sz="2800" dirty="0" smtClean="0"/>
              <a:t>PERMITE CREAR EN EL PAIS UNA </a:t>
            </a:r>
            <a:r>
              <a:rPr lang="es-ES" sz="2800" dirty="0"/>
              <a:t>FILIAL </a:t>
            </a:r>
            <a:r>
              <a:rPr lang="es-ES" sz="2800" dirty="0" smtClean="0"/>
              <a:t>TOTALMENTE </a:t>
            </a:r>
            <a:r>
              <a:rPr lang="es-ES" sz="2800" dirty="0"/>
              <a:t>INTEGRADA (ART. 123 LGS) </a:t>
            </a:r>
            <a:r>
              <a:rPr lang="es-ES" sz="2800" dirty="0" smtClean="0"/>
              <a:t>MEDIANTE UNA  S.A.U.</a:t>
            </a:r>
            <a:br>
              <a:rPr lang="es-ES" sz="2800" dirty="0" smtClean="0"/>
            </a:br>
            <a:r>
              <a:rPr lang="es-ES" sz="2800" dirty="0"/>
              <a:t/>
            </a:r>
            <a:br>
              <a:rPr lang="es-ES" sz="2800" dirty="0"/>
            </a:br>
            <a:r>
              <a:rPr lang="es-ES" sz="2800" b="1" u="sng" dirty="0" smtClean="0"/>
              <a:t>GRANDES </a:t>
            </a:r>
            <a:r>
              <a:rPr lang="es-ES" sz="2800" b="1" u="sng" dirty="0"/>
              <a:t>Y MEDIANAS EMPRESAS LOCALES</a:t>
            </a:r>
            <a:r>
              <a:rPr lang="es-ES" sz="2800" dirty="0"/>
              <a:t>: </a:t>
            </a:r>
            <a:r>
              <a:rPr lang="es-ES" sz="2800" dirty="0" smtClean="0"/>
              <a:t>PERMITE </a:t>
            </a:r>
            <a:r>
              <a:rPr lang="es-ES" sz="2800" dirty="0"/>
              <a:t>LA DESCENTRALIZACIÓN OPERATIVA Y PATRIMONIAL DE EMPRESAS LOCALES DE CIERTA MAGNITUD AL POSIBILITARLES CONSTITUIR UNA O MÁS “SOCIEDADES ANÓNIMAS UNIPERSONALES</a:t>
            </a:r>
            <a:r>
              <a:rPr lang="es-ES" sz="2800" dirty="0" smtClean="0"/>
              <a:t>”</a:t>
            </a:r>
            <a:endParaRPr lang="es-AR" sz="2800" dirty="0"/>
          </a:p>
        </p:txBody>
      </p:sp>
      <p:sp>
        <p:nvSpPr>
          <p:cNvPr id="8" name="Marcador de texto 7"/>
          <p:cNvSpPr>
            <a:spLocks noGrp="1"/>
          </p:cNvSpPr>
          <p:nvPr>
            <p:ph type="body" idx="1"/>
          </p:nvPr>
        </p:nvSpPr>
        <p:spPr>
          <a:xfrm>
            <a:off x="1368402" y="5309315"/>
            <a:ext cx="10018713" cy="1447800"/>
          </a:xfrm>
        </p:spPr>
        <p:txBody>
          <a:bodyPr>
            <a:normAutofit/>
          </a:bodyPr>
          <a:lstStyle/>
          <a:p>
            <a:r>
              <a:rPr lang="es-AR" sz="3600" b="1" dirty="0" smtClean="0">
                <a:effectLst>
                  <a:outerShdw blurRad="38100" dist="38100" dir="2700000" algn="tl">
                    <a:srgbClr val="000000">
                      <a:alpha val="43137"/>
                    </a:srgbClr>
                  </a:outerShdw>
                </a:effectLst>
              </a:rPr>
              <a:t>SOCIEDADES ANONIMAS UNIPERSONALES (SAU)</a:t>
            </a:r>
            <a:endParaRPr lang="es-AR" sz="36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142743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613100" y="428255"/>
            <a:ext cx="10018713" cy="911180"/>
          </a:xfrm>
        </p:spPr>
        <p:txBody>
          <a:bodyPr/>
          <a:lstStyle/>
          <a:p>
            <a:r>
              <a:rPr lang="es-AR" b="1" dirty="0" smtClean="0">
                <a:effectLst>
                  <a:outerShdw blurRad="38100" dist="38100" dir="2700000" algn="tl">
                    <a:srgbClr val="000000">
                      <a:alpha val="43137"/>
                    </a:srgbClr>
                  </a:outerShdw>
                </a:effectLst>
              </a:rPr>
              <a:t>SOCIEDADES CON MENORES (ART. 28 LGS)</a:t>
            </a:r>
            <a:endParaRPr lang="es-AR" b="1" dirty="0">
              <a:effectLst>
                <a:outerShdw blurRad="38100" dist="38100" dir="2700000" algn="tl">
                  <a:srgbClr val="000000">
                    <a:alpha val="43137"/>
                  </a:srgbClr>
                </a:outerShdw>
              </a:effectLst>
            </a:endParaRPr>
          </a:p>
        </p:txBody>
      </p:sp>
      <p:sp>
        <p:nvSpPr>
          <p:cNvPr id="3" name="Marcador de contenido 2"/>
          <p:cNvSpPr>
            <a:spLocks noGrp="1"/>
          </p:cNvSpPr>
          <p:nvPr>
            <p:ph idx="1"/>
          </p:nvPr>
        </p:nvSpPr>
        <p:spPr>
          <a:xfrm>
            <a:off x="1207414" y="2284640"/>
            <a:ext cx="4272546" cy="1583029"/>
          </a:xfrm>
        </p:spPr>
        <p:txBody>
          <a:bodyPr>
            <a:normAutofit/>
          </a:bodyPr>
          <a:lstStyle/>
          <a:p>
            <a:pPr algn="ctr"/>
            <a:r>
              <a:rPr lang="es-AR" sz="2000" dirty="0" smtClean="0"/>
              <a:t>HACIA MENCION A LA LEY 14394</a:t>
            </a:r>
            <a:endParaRPr lang="es-AR" sz="2000" dirty="0"/>
          </a:p>
        </p:txBody>
      </p:sp>
      <p:sp>
        <p:nvSpPr>
          <p:cNvPr id="5" name="Rectángulo 4"/>
          <p:cNvSpPr/>
          <p:nvPr/>
        </p:nvSpPr>
        <p:spPr>
          <a:xfrm>
            <a:off x="6297769" y="2637051"/>
            <a:ext cx="5565863" cy="1631216"/>
          </a:xfrm>
          <a:prstGeom prst="rect">
            <a:avLst/>
          </a:prstGeom>
        </p:spPr>
        <p:txBody>
          <a:bodyPr wrap="square">
            <a:spAutoFit/>
          </a:bodyPr>
          <a:lstStyle/>
          <a:p>
            <a:pPr marL="342900" indent="-342900" algn="ctr">
              <a:buFont typeface="Arial" panose="020B0604020202020204" pitchFamily="34" charset="0"/>
              <a:buChar char="•"/>
            </a:pPr>
            <a:r>
              <a:rPr lang="es-AR" sz="2000" dirty="0" smtClean="0"/>
              <a:t>SOLO HACE REFERENCIA A </a:t>
            </a:r>
            <a:r>
              <a:rPr lang="es-AR" sz="2000" cap="all" dirty="0"/>
              <a:t>bienes sometidos a indivisión forzosa hereditaria, los herederos menores de edad, incapaces, o con capacidad restringida</a:t>
            </a:r>
          </a:p>
        </p:txBody>
      </p:sp>
      <p:sp>
        <p:nvSpPr>
          <p:cNvPr id="6" name="Rectángulo 5"/>
          <p:cNvSpPr/>
          <p:nvPr/>
        </p:nvSpPr>
        <p:spPr>
          <a:xfrm>
            <a:off x="2276118" y="1576601"/>
            <a:ext cx="2492506" cy="646331"/>
          </a:xfrm>
          <a:prstGeom prst="rect">
            <a:avLst/>
          </a:prstGeom>
        </p:spPr>
        <p:txBody>
          <a:bodyPr wrap="square">
            <a:spAutoFit/>
          </a:bodyPr>
          <a:lstStyle/>
          <a:p>
            <a:pPr algn="ctr"/>
            <a:r>
              <a:rPr lang="es-AR" sz="3600" b="1" dirty="0" smtClean="0">
                <a:effectLst>
                  <a:outerShdw blurRad="38100" dist="38100" dir="2700000" algn="tl">
                    <a:srgbClr val="000000">
                      <a:alpha val="43137"/>
                    </a:srgbClr>
                  </a:outerShdw>
                </a:effectLst>
              </a:rPr>
              <a:t>ANTES</a:t>
            </a:r>
            <a:endParaRPr lang="es-AR" sz="3600" b="1" dirty="0">
              <a:effectLst>
                <a:outerShdw blurRad="38100" dist="38100" dir="2700000" algn="tl">
                  <a:srgbClr val="000000">
                    <a:alpha val="43137"/>
                  </a:srgbClr>
                </a:outerShdw>
              </a:effectLst>
            </a:endParaRPr>
          </a:p>
        </p:txBody>
      </p:sp>
      <p:sp>
        <p:nvSpPr>
          <p:cNvPr id="7" name="Rectángulo 6"/>
          <p:cNvSpPr/>
          <p:nvPr/>
        </p:nvSpPr>
        <p:spPr>
          <a:xfrm>
            <a:off x="8464673" y="1392731"/>
            <a:ext cx="1837362" cy="646331"/>
          </a:xfrm>
          <a:prstGeom prst="rect">
            <a:avLst/>
          </a:prstGeom>
        </p:spPr>
        <p:txBody>
          <a:bodyPr wrap="none">
            <a:spAutoFit/>
          </a:bodyPr>
          <a:lstStyle/>
          <a:p>
            <a:pPr algn="ctr"/>
            <a:r>
              <a:rPr lang="es-AR" sz="3600" b="1" dirty="0">
                <a:effectLst>
                  <a:outerShdw blurRad="38100" dist="38100" dir="2700000" algn="tl">
                    <a:srgbClr val="000000">
                      <a:alpha val="43137"/>
                    </a:srgbClr>
                  </a:outerShdw>
                </a:effectLst>
              </a:rPr>
              <a:t>AHORA </a:t>
            </a:r>
          </a:p>
        </p:txBody>
      </p:sp>
      <p:sp>
        <p:nvSpPr>
          <p:cNvPr id="8" name="Flecha abajo 7"/>
          <p:cNvSpPr/>
          <p:nvPr/>
        </p:nvSpPr>
        <p:spPr>
          <a:xfrm>
            <a:off x="2987897" y="2222932"/>
            <a:ext cx="1068947" cy="60847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p>
        </p:txBody>
      </p:sp>
      <p:sp>
        <p:nvSpPr>
          <p:cNvPr id="9" name="Flecha abajo 8"/>
          <p:cNvSpPr/>
          <p:nvPr/>
        </p:nvSpPr>
        <p:spPr>
          <a:xfrm>
            <a:off x="8848880" y="1971226"/>
            <a:ext cx="1068947" cy="60847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p>
        </p:txBody>
      </p:sp>
      <p:sp>
        <p:nvSpPr>
          <p:cNvPr id="10" name="Rectángulo 9"/>
          <p:cNvSpPr/>
          <p:nvPr/>
        </p:nvSpPr>
        <p:spPr>
          <a:xfrm>
            <a:off x="2855512" y="4741070"/>
            <a:ext cx="7014681" cy="2062103"/>
          </a:xfrm>
          <a:prstGeom prst="rect">
            <a:avLst/>
          </a:prstGeom>
        </p:spPr>
        <p:txBody>
          <a:bodyPr wrap="square">
            <a:spAutoFit/>
          </a:bodyPr>
          <a:lstStyle/>
          <a:p>
            <a:pPr marL="342900" indent="-342900" algn="ctr">
              <a:buFont typeface="Arial" panose="020B0604020202020204" pitchFamily="34" charset="0"/>
              <a:buChar char="•"/>
            </a:pPr>
            <a:r>
              <a:rPr lang="es-AR" sz="2200" dirty="0" smtClean="0"/>
              <a:t>RESPONSABILIDAD LIMITADA PARA LOS MENORES</a:t>
            </a:r>
          </a:p>
          <a:p>
            <a:pPr marL="342900" indent="-342900" algn="ctr">
              <a:buFont typeface="Arial" panose="020B0604020202020204" pitchFamily="34" charset="0"/>
              <a:buChar char="•"/>
            </a:pPr>
            <a:r>
              <a:rPr lang="es-AR" sz="2200" cap="all" dirty="0" smtClean="0"/>
              <a:t>APROBACION POR EL JUEZ DE LA SUCESION DEL CONTRATO SOCIAL</a:t>
            </a:r>
          </a:p>
          <a:p>
            <a:pPr marL="342900" indent="-342900" algn="ctr">
              <a:buFont typeface="Arial" panose="020B0604020202020204" pitchFamily="34" charset="0"/>
              <a:buChar char="•"/>
            </a:pPr>
            <a:r>
              <a:rPr lang="es-AR" sz="2200" cap="all" dirty="0" smtClean="0"/>
              <a:t>NOMBRAMIENTO DE REPRESENTANTE AD HOC PARA CASOS DE COLISION DE INTERESES</a:t>
            </a:r>
          </a:p>
          <a:p>
            <a:pPr marL="342900" indent="-342900" algn="ctr">
              <a:buFont typeface="Arial" panose="020B0604020202020204" pitchFamily="34" charset="0"/>
              <a:buChar char="•"/>
            </a:pPr>
            <a:endParaRPr lang="es-AR" cap="all" dirty="0"/>
          </a:p>
        </p:txBody>
      </p:sp>
      <p:sp>
        <p:nvSpPr>
          <p:cNvPr id="11" name="Flecha curvada hacia la derecha 10"/>
          <p:cNvSpPr/>
          <p:nvPr/>
        </p:nvSpPr>
        <p:spPr>
          <a:xfrm>
            <a:off x="2143733" y="3580327"/>
            <a:ext cx="844164" cy="1160743"/>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solidFill>
                <a:schemeClr val="tx1"/>
              </a:solidFill>
            </a:endParaRPr>
          </a:p>
        </p:txBody>
      </p:sp>
      <p:sp>
        <p:nvSpPr>
          <p:cNvPr id="12" name="Flecha curvada hacia la izquierda 11"/>
          <p:cNvSpPr/>
          <p:nvPr/>
        </p:nvSpPr>
        <p:spPr>
          <a:xfrm>
            <a:off x="10172336" y="4160698"/>
            <a:ext cx="1148194" cy="1017431"/>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solidFill>
                <a:schemeClr val="tx1"/>
              </a:solidFill>
            </a:endParaRPr>
          </a:p>
        </p:txBody>
      </p:sp>
    </p:spTree>
    <p:extLst>
      <p:ext uri="{BB962C8B-B14F-4D97-AF65-F5344CB8AC3E}">
        <p14:creationId xmlns:p14="http://schemas.microsoft.com/office/powerpoint/2010/main" val="1839977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p:bldP spid="6" grpId="0"/>
      <p:bldP spid="7" grpId="0"/>
      <p:bldP spid="8" grpId="0" animBg="1"/>
      <p:bldP spid="9" grpId="0" animBg="1"/>
      <p:bldP spid="10" grpId="0"/>
      <p:bldP spid="11" grpId="0" animBg="1"/>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069824" y="1334287"/>
            <a:ext cx="10827327" cy="5632311"/>
          </a:xfrm>
          <a:prstGeom prst="rect">
            <a:avLst/>
          </a:prstGeom>
        </p:spPr>
        <p:txBody>
          <a:bodyPr wrap="square">
            <a:spAutoFit/>
          </a:bodyPr>
          <a:lstStyle/>
          <a:p>
            <a:endParaRPr lang="es-AR" sz="2400" dirty="0"/>
          </a:p>
          <a:p>
            <a:pPr marL="285750" indent="-285750" algn="ctr">
              <a:buFont typeface="Arial" panose="020B0604020202020204" pitchFamily="34" charset="0"/>
              <a:buChar char="•"/>
            </a:pPr>
            <a:r>
              <a:rPr lang="es-AR" sz="2400" dirty="0" smtClean="0"/>
              <a:t>Incorpora </a:t>
            </a:r>
            <a:r>
              <a:rPr lang="es-AR" sz="2400" dirty="0"/>
              <a:t>a este artículo a las personas incapaces y con capacidad </a:t>
            </a:r>
            <a:r>
              <a:rPr lang="es-AR" sz="2400" dirty="0" smtClean="0"/>
              <a:t>restringida, </a:t>
            </a:r>
            <a:r>
              <a:rPr lang="es-AR" sz="2400" dirty="0"/>
              <a:t>ajustándose al nuevo plexo normativo. </a:t>
            </a:r>
            <a:endParaRPr lang="es-AR" sz="2400" dirty="0" smtClean="0"/>
          </a:p>
          <a:p>
            <a:endParaRPr lang="es-AR" sz="2400" dirty="0"/>
          </a:p>
          <a:p>
            <a:pPr marL="285750" indent="-285750" algn="ctr">
              <a:buFont typeface="Arial" panose="020B0604020202020204" pitchFamily="34" charset="0"/>
              <a:buChar char="•"/>
            </a:pPr>
            <a:r>
              <a:rPr lang="es-AR" sz="2400" dirty="0"/>
              <a:t>Las posibilidades y consecuencias jurídicas de los herederos menores de edad no se modificaron </a:t>
            </a:r>
            <a:r>
              <a:rPr lang="es-AR" sz="2400" dirty="0" smtClean="0"/>
              <a:t>demasiado. Se incorporan las figuras de representante </a:t>
            </a:r>
            <a:r>
              <a:rPr lang="es-AR" sz="2400" dirty="0"/>
              <a:t>legal, curador o apoyo, </a:t>
            </a:r>
            <a:r>
              <a:rPr lang="es-AR" sz="2400" dirty="0" smtClean="0"/>
              <a:t>y se mantiene el deber </a:t>
            </a:r>
            <a:r>
              <a:rPr lang="es-AR" sz="2400" dirty="0"/>
              <a:t>de </a:t>
            </a:r>
            <a:r>
              <a:rPr lang="es-AR" sz="2400" dirty="0" smtClean="0"/>
              <a:t>asegurar al menor o al incapaz (o a la persona con capacidad restringida) una </a:t>
            </a:r>
            <a:r>
              <a:rPr lang="es-AR" sz="2400" dirty="0"/>
              <a:t>responsabilidad </a:t>
            </a:r>
            <a:r>
              <a:rPr lang="es-AR" sz="2400" dirty="0" smtClean="0"/>
              <a:t>limitada o la consecuencia de responder solidaria e ilimitadamente en caso contrario.</a:t>
            </a:r>
            <a:endParaRPr lang="es-AR" sz="2400" dirty="0"/>
          </a:p>
          <a:p>
            <a:r>
              <a:rPr lang="es-AR" sz="2400" dirty="0"/>
              <a:t> </a:t>
            </a:r>
          </a:p>
          <a:p>
            <a:pPr marL="285750" indent="-285750">
              <a:buFont typeface="Arial" panose="020B0604020202020204" pitchFamily="34" charset="0"/>
              <a:buChar char="•"/>
            </a:pPr>
            <a:r>
              <a:rPr lang="es-AR" sz="2400" dirty="0"/>
              <a:t>Si cambió indirectamente, la responsabilidad del </a:t>
            </a:r>
            <a:r>
              <a:rPr lang="es-AR" sz="2400" dirty="0" smtClean="0"/>
              <a:t>representante, </a:t>
            </a:r>
            <a:r>
              <a:rPr lang="es-AR" sz="2400" dirty="0"/>
              <a:t>ya </a:t>
            </a:r>
            <a:r>
              <a:rPr lang="es-AR" sz="2400" dirty="0" smtClean="0"/>
              <a:t>que la sociedad pasa al régimen de la Sección IV, con responsabilidad simplemente </a:t>
            </a:r>
            <a:r>
              <a:rPr lang="es-AR" sz="2400" dirty="0"/>
              <a:t>mancomunada y por partes </a:t>
            </a:r>
            <a:r>
              <a:rPr lang="es-AR" sz="2400" dirty="0" smtClean="0"/>
              <a:t>iguales para los consocios. </a:t>
            </a:r>
            <a:r>
              <a:rPr lang="es-AR" sz="2400" dirty="0"/>
              <a:t>Es necesario decir que esta circunstancia no los </a:t>
            </a:r>
            <a:r>
              <a:rPr lang="es-AR" sz="2400" dirty="0" smtClean="0"/>
              <a:t>priva </a:t>
            </a:r>
            <a:r>
              <a:rPr lang="es-AR" sz="2400" dirty="0"/>
              <a:t>de responsabilidad sino que la responsabilidad no va a ser inmediata como ocurría previo a la </a:t>
            </a:r>
            <a:r>
              <a:rPr lang="es-AR" sz="2400" dirty="0" smtClean="0"/>
              <a:t>reforma (Nissen). </a:t>
            </a:r>
            <a:endParaRPr lang="es-AR" sz="2400" dirty="0"/>
          </a:p>
        </p:txBody>
      </p:sp>
      <p:sp>
        <p:nvSpPr>
          <p:cNvPr id="3" name="Rectángulo 2"/>
          <p:cNvSpPr/>
          <p:nvPr/>
        </p:nvSpPr>
        <p:spPr>
          <a:xfrm>
            <a:off x="2318196" y="578406"/>
            <a:ext cx="8352879" cy="584775"/>
          </a:xfrm>
          <a:prstGeom prst="rect">
            <a:avLst/>
          </a:prstGeom>
        </p:spPr>
        <p:txBody>
          <a:bodyPr wrap="square">
            <a:spAutoFit/>
          </a:bodyPr>
          <a:lstStyle/>
          <a:p>
            <a:r>
              <a:rPr lang="es-AR" sz="3200" b="1" dirty="0" smtClean="0">
                <a:effectLst>
                  <a:outerShdw blurRad="38100" dist="38100" dir="2700000" algn="tl">
                    <a:srgbClr val="000000">
                      <a:alpha val="43137"/>
                    </a:srgbClr>
                  </a:outerShdw>
                </a:effectLst>
              </a:rPr>
              <a:t>INCORPORACION </a:t>
            </a:r>
            <a:r>
              <a:rPr lang="es-AR" sz="3200" b="1" dirty="0">
                <a:effectLst>
                  <a:outerShdw blurRad="38100" dist="38100" dir="2700000" algn="tl">
                    <a:srgbClr val="000000">
                      <a:alpha val="43137"/>
                    </a:srgbClr>
                  </a:outerShdw>
                </a:effectLst>
              </a:rPr>
              <a:t>DE HEREDEROS MENORES</a:t>
            </a:r>
          </a:p>
        </p:txBody>
      </p:sp>
    </p:spTree>
    <p:extLst>
      <p:ext uri="{BB962C8B-B14F-4D97-AF65-F5344CB8AC3E}">
        <p14:creationId xmlns:p14="http://schemas.microsoft.com/office/powerpoint/2010/main" val="3644760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 calcmode="lin" valueType="num">
                                      <p:cBhvr additive="base">
                                        <p:cTn id="17"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anim calcmode="lin" valueType="num">
                                      <p:cBhvr additive="base">
                                        <p:cTn id="23"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AR" b="1" dirty="0" smtClean="0">
                <a:effectLst>
                  <a:outerShdw blurRad="38100" dist="38100" dir="2700000" algn="tl">
                    <a:srgbClr val="000000">
                      <a:alpha val="43137"/>
                    </a:srgbClr>
                  </a:outerShdw>
                </a:effectLst>
              </a:rPr>
              <a:t>REGIMEN DE NULIDADES</a:t>
            </a:r>
            <a:endParaRPr lang="es-AR" b="1" dirty="0">
              <a:effectLst>
                <a:outerShdw blurRad="38100" dist="38100" dir="2700000" algn="tl">
                  <a:srgbClr val="000000">
                    <a:alpha val="43137"/>
                  </a:srgbClr>
                </a:outerShdw>
              </a:effectLst>
            </a:endParaRPr>
          </a:p>
        </p:txBody>
      </p:sp>
      <p:sp>
        <p:nvSpPr>
          <p:cNvPr id="3" name="Marcador de contenido 2"/>
          <p:cNvSpPr>
            <a:spLocks noGrp="1"/>
          </p:cNvSpPr>
          <p:nvPr>
            <p:ph idx="1"/>
          </p:nvPr>
        </p:nvSpPr>
        <p:spPr/>
        <p:txBody>
          <a:bodyPr>
            <a:noAutofit/>
          </a:bodyPr>
          <a:lstStyle/>
          <a:p>
            <a:pPr algn="ctr"/>
            <a:r>
              <a:rPr lang="es-AR" sz="4400" dirty="0" smtClean="0"/>
              <a:t>ANTIGUO REGIMEN DE NULIDADES:</a:t>
            </a:r>
          </a:p>
          <a:p>
            <a:pPr algn="ctr"/>
            <a:r>
              <a:rPr lang="es-AR" sz="4400" dirty="0" smtClean="0"/>
              <a:t>NULIDADES VINCULARES</a:t>
            </a:r>
          </a:p>
          <a:p>
            <a:pPr algn="ctr"/>
            <a:r>
              <a:rPr lang="es-AR" sz="4400" dirty="0" smtClean="0"/>
              <a:t>NULIDADES DEL TIPO</a:t>
            </a:r>
          </a:p>
          <a:p>
            <a:pPr algn="ctr"/>
            <a:r>
              <a:rPr lang="es-AR" sz="4400" dirty="0" smtClean="0"/>
              <a:t>NULIDADES DEL OBJETO</a:t>
            </a:r>
            <a:endParaRPr lang="es-AR" sz="4400" dirty="0"/>
          </a:p>
        </p:txBody>
      </p:sp>
    </p:spTree>
    <p:extLst>
      <p:ext uri="{BB962C8B-B14F-4D97-AF65-F5344CB8AC3E}">
        <p14:creationId xmlns:p14="http://schemas.microsoft.com/office/powerpoint/2010/main" val="3197800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additive="base">
                                        <p:cTn id="20"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additive="base">
                                        <p:cTn id="26"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 calcmode="lin" valueType="num">
                                      <p:cBhvr additive="base">
                                        <p:cTn id="3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2129911" y="736126"/>
            <a:ext cx="8574622" cy="1350252"/>
          </a:xfrm>
        </p:spPr>
        <p:txBody>
          <a:bodyPr/>
          <a:lstStyle/>
          <a:p>
            <a:r>
              <a:rPr lang="es-AR" dirty="0" smtClean="0"/>
              <a:t>NULIDADES VINCULARES</a:t>
            </a:r>
            <a:endParaRPr lang="es-AR" dirty="0"/>
          </a:p>
        </p:txBody>
      </p:sp>
      <p:sp>
        <p:nvSpPr>
          <p:cNvPr id="3" name="Subtítulo 2"/>
          <p:cNvSpPr>
            <a:spLocks noGrp="1"/>
          </p:cNvSpPr>
          <p:nvPr>
            <p:ph type="subTitle" idx="1"/>
          </p:nvPr>
        </p:nvSpPr>
        <p:spPr>
          <a:xfrm>
            <a:off x="2129911" y="5125790"/>
            <a:ext cx="9821685" cy="1388534"/>
          </a:xfrm>
        </p:spPr>
        <p:txBody>
          <a:bodyPr/>
          <a:lstStyle/>
          <a:p>
            <a:r>
              <a:rPr lang="es-AR" dirty="0" smtClean="0"/>
              <a:t>REFERIDAS A LA RELACION ENTRE EL SOCIO Y EL ENTE</a:t>
            </a:r>
          </a:p>
          <a:p>
            <a:r>
              <a:rPr lang="es-AR" dirty="0" smtClean="0"/>
              <a:t>NO AFECTA LA VALIDEZ DE LA SOCIEDAD, SALVO VINCULO ESENCIAL (ART.16 LGS) </a:t>
            </a:r>
            <a:endParaRPr lang="es-AR" dirty="0"/>
          </a:p>
        </p:txBody>
      </p:sp>
      <p:sp>
        <p:nvSpPr>
          <p:cNvPr id="4" name="Flecha abajo 3"/>
          <p:cNvSpPr/>
          <p:nvPr/>
        </p:nvSpPr>
        <p:spPr>
          <a:xfrm>
            <a:off x="7083380" y="2343954"/>
            <a:ext cx="3026535" cy="230531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p>
        </p:txBody>
      </p:sp>
    </p:spTree>
    <p:extLst>
      <p:ext uri="{BB962C8B-B14F-4D97-AF65-F5344CB8AC3E}">
        <p14:creationId xmlns:p14="http://schemas.microsoft.com/office/powerpoint/2010/main" val="3002793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1000"/>
                                        <p:tgtEl>
                                          <p:spTgt spid="3">
                                            <p:txEl>
                                              <p:pRg st="0" end="0"/>
                                            </p:txEl>
                                          </p:spTgt>
                                        </p:tgtEl>
                                      </p:cBhvr>
                                    </p:animEffect>
                                    <p:anim calcmode="lin" valueType="num">
                                      <p:cBhvr>
                                        <p:cTn id="20"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xEl>
                                              <p:pRg st="1" end="1"/>
                                            </p:txEl>
                                          </p:spTgt>
                                        </p:tgtEl>
                                        <p:attrNameLst>
                                          <p:attrName>style.visibility</p:attrName>
                                        </p:attrNameLst>
                                      </p:cBhvr>
                                      <p:to>
                                        <p:strVal val="visible"/>
                                      </p:to>
                                    </p:set>
                                    <p:animEffect transition="in" filter="fade">
                                      <p:cBhvr>
                                        <p:cTn id="26" dur="1000"/>
                                        <p:tgtEl>
                                          <p:spTgt spid="3">
                                            <p:txEl>
                                              <p:pRg st="1" end="1"/>
                                            </p:txEl>
                                          </p:spTgt>
                                        </p:tgtEl>
                                      </p:cBhvr>
                                    </p:animEffect>
                                    <p:anim calcmode="lin" valueType="num">
                                      <p:cBhvr>
                                        <p:cTn id="27"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ítulo 11"/>
          <p:cNvSpPr>
            <a:spLocks noGrp="1"/>
          </p:cNvSpPr>
          <p:nvPr>
            <p:ph type="title"/>
          </p:nvPr>
        </p:nvSpPr>
        <p:spPr/>
        <p:txBody>
          <a:bodyPr>
            <a:normAutofit/>
          </a:bodyPr>
          <a:lstStyle/>
          <a:p>
            <a:r>
              <a:rPr lang="es-AR" sz="6000" b="1" dirty="0" smtClean="0">
                <a:effectLst>
                  <a:outerShdw blurRad="38100" dist="38100" dir="2700000" algn="tl">
                    <a:srgbClr val="000000">
                      <a:alpha val="43137"/>
                    </a:srgbClr>
                  </a:outerShdw>
                </a:effectLst>
              </a:rPr>
              <a:t>NULIDADES DEL OBJETO</a:t>
            </a:r>
            <a:endParaRPr lang="es-AR" sz="6000" b="1" dirty="0">
              <a:effectLst>
                <a:outerShdw blurRad="38100" dist="38100" dir="2700000" algn="tl">
                  <a:srgbClr val="000000">
                    <a:alpha val="43137"/>
                  </a:srgbClr>
                </a:outerShdw>
              </a:effectLst>
            </a:endParaRPr>
          </a:p>
        </p:txBody>
      </p:sp>
      <p:sp>
        <p:nvSpPr>
          <p:cNvPr id="13" name="Marcador de contenido 12"/>
          <p:cNvSpPr>
            <a:spLocks noGrp="1"/>
          </p:cNvSpPr>
          <p:nvPr>
            <p:ph idx="1"/>
          </p:nvPr>
        </p:nvSpPr>
        <p:spPr>
          <a:xfrm>
            <a:off x="2369127" y="2438399"/>
            <a:ext cx="7568019" cy="4181342"/>
          </a:xfrm>
        </p:spPr>
        <p:txBody>
          <a:bodyPr/>
          <a:lstStyle/>
          <a:p>
            <a:pPr algn="ctr"/>
            <a:r>
              <a:rPr lang="es-AR" b="1" dirty="0" smtClean="0"/>
              <a:t>OBJETO ILICITO (ART. 18 LGS)</a:t>
            </a:r>
          </a:p>
          <a:p>
            <a:pPr algn="ctr"/>
            <a:endParaRPr lang="es-AR" b="1" dirty="0" smtClean="0"/>
          </a:p>
          <a:p>
            <a:pPr algn="ctr"/>
            <a:r>
              <a:rPr lang="es-AR" b="1" dirty="0" smtClean="0"/>
              <a:t>OBJETO LICITO ACTIVIDAD ILICITA (ART. 19 LGS)</a:t>
            </a:r>
          </a:p>
          <a:p>
            <a:pPr algn="ctr"/>
            <a:endParaRPr lang="es-AR" b="1" dirty="0" smtClean="0"/>
          </a:p>
          <a:p>
            <a:pPr algn="ctr"/>
            <a:r>
              <a:rPr lang="es-AR" b="1" dirty="0" smtClean="0"/>
              <a:t>OBJETO PROHIBIDO POR EL TIPO (ART. 20 LGS)</a:t>
            </a:r>
            <a:endParaRPr lang="es-AR" b="1" dirty="0"/>
          </a:p>
        </p:txBody>
      </p:sp>
    </p:spTree>
    <p:extLst>
      <p:ext uri="{BB962C8B-B14F-4D97-AF65-F5344CB8AC3E}">
        <p14:creationId xmlns:p14="http://schemas.microsoft.com/office/powerpoint/2010/main" val="496852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xEl>
                                              <p:pRg st="2" end="2"/>
                                            </p:txEl>
                                          </p:spTgt>
                                        </p:tgtEl>
                                        <p:attrNameLst>
                                          <p:attrName>style.visibility</p:attrName>
                                        </p:attrNameLst>
                                      </p:cBhvr>
                                      <p:to>
                                        <p:strVal val="visible"/>
                                      </p:to>
                                    </p:set>
                                    <p:anim calcmode="lin" valueType="num">
                                      <p:cBhvr additive="base">
                                        <p:cTn id="19" dur="500" fill="hold"/>
                                        <p:tgtEl>
                                          <p:spTgt spid="1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xEl>
                                              <p:pRg st="4" end="4"/>
                                            </p:txEl>
                                          </p:spTgt>
                                        </p:tgtEl>
                                        <p:attrNameLst>
                                          <p:attrName>style.visibility</p:attrName>
                                        </p:attrNameLst>
                                      </p:cBhvr>
                                      <p:to>
                                        <p:strVal val="visible"/>
                                      </p:to>
                                    </p:set>
                                    <p:anim calcmode="lin" valueType="num">
                                      <p:cBhvr additive="base">
                                        <p:cTn id="25" dur="500" fill="hold"/>
                                        <p:tgtEl>
                                          <p:spTgt spid="1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71433" y="479738"/>
            <a:ext cx="10018711" cy="6011214"/>
          </a:xfrm>
        </p:spPr>
        <p:txBody>
          <a:bodyPr>
            <a:normAutofit/>
          </a:bodyPr>
          <a:lstStyle/>
          <a:p>
            <a:r>
              <a:rPr lang="es-AR" sz="5400" b="1" dirty="0" smtClean="0">
                <a:effectLst>
                  <a:outerShdw blurRad="38100" dist="38100" dir="2700000" algn="tl">
                    <a:srgbClr val="000000">
                      <a:alpha val="43137"/>
                    </a:srgbClr>
                  </a:outerShdw>
                </a:effectLst>
              </a:rPr>
              <a:t>DE LA LEY DE SOCIEDADES COMERCIALES</a:t>
            </a:r>
            <a:br>
              <a:rPr lang="es-AR" sz="5400" b="1" dirty="0" smtClean="0">
                <a:effectLst>
                  <a:outerShdw blurRad="38100" dist="38100" dir="2700000" algn="tl">
                    <a:srgbClr val="000000">
                      <a:alpha val="43137"/>
                    </a:srgbClr>
                  </a:outerShdw>
                </a:effectLst>
              </a:rPr>
            </a:br>
            <a:r>
              <a:rPr lang="es-AR" sz="5400" b="1" dirty="0" smtClean="0">
                <a:effectLst>
                  <a:outerShdw blurRad="38100" dist="38100" dir="2700000" algn="tl">
                    <a:srgbClr val="000000">
                      <a:alpha val="43137"/>
                    </a:srgbClr>
                  </a:outerShdw>
                </a:effectLst>
              </a:rPr>
              <a:t/>
            </a:r>
            <a:br>
              <a:rPr lang="es-AR" sz="5400" b="1" dirty="0" smtClean="0">
                <a:effectLst>
                  <a:outerShdw blurRad="38100" dist="38100" dir="2700000" algn="tl">
                    <a:srgbClr val="000000">
                      <a:alpha val="43137"/>
                    </a:srgbClr>
                  </a:outerShdw>
                </a:effectLst>
              </a:rPr>
            </a:br>
            <a:r>
              <a:rPr lang="es-AR" sz="5400" b="1" dirty="0" smtClean="0">
                <a:effectLst>
                  <a:outerShdw blurRad="38100" dist="38100" dir="2700000" algn="tl">
                    <a:srgbClr val="000000">
                      <a:alpha val="43137"/>
                    </a:srgbClr>
                  </a:outerShdw>
                </a:effectLst>
              </a:rPr>
              <a:t>A</a:t>
            </a:r>
            <a:br>
              <a:rPr lang="es-AR" sz="5400" b="1" dirty="0" smtClean="0">
                <a:effectLst>
                  <a:outerShdw blurRad="38100" dist="38100" dir="2700000" algn="tl">
                    <a:srgbClr val="000000">
                      <a:alpha val="43137"/>
                    </a:srgbClr>
                  </a:outerShdw>
                </a:effectLst>
              </a:rPr>
            </a:br>
            <a:r>
              <a:rPr lang="es-AR" sz="5400" b="1" dirty="0" smtClean="0">
                <a:effectLst>
                  <a:outerShdw blurRad="38100" dist="38100" dir="2700000" algn="tl">
                    <a:srgbClr val="000000">
                      <a:alpha val="43137"/>
                    </a:srgbClr>
                  </a:outerShdw>
                </a:effectLst>
              </a:rPr>
              <a:t/>
            </a:r>
            <a:br>
              <a:rPr lang="es-AR" sz="5400" b="1" dirty="0" smtClean="0">
                <a:effectLst>
                  <a:outerShdw blurRad="38100" dist="38100" dir="2700000" algn="tl">
                    <a:srgbClr val="000000">
                      <a:alpha val="43137"/>
                    </a:srgbClr>
                  </a:outerShdw>
                </a:effectLst>
              </a:rPr>
            </a:br>
            <a:r>
              <a:rPr lang="es-AR" sz="5400" b="1" dirty="0" smtClean="0">
                <a:effectLst>
                  <a:outerShdw blurRad="38100" dist="38100" dir="2700000" algn="tl">
                    <a:srgbClr val="000000">
                      <a:alpha val="43137"/>
                    </a:srgbClr>
                  </a:outerShdw>
                </a:effectLst>
              </a:rPr>
              <a:t>LA LEY GENERAL DE SOCIEDADES</a:t>
            </a:r>
            <a:endParaRPr lang="es-AR" sz="54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26386787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ítulo 11"/>
          <p:cNvSpPr>
            <a:spLocks noGrp="1"/>
          </p:cNvSpPr>
          <p:nvPr>
            <p:ph type="title"/>
          </p:nvPr>
        </p:nvSpPr>
        <p:spPr/>
        <p:txBody>
          <a:bodyPr>
            <a:normAutofit/>
          </a:bodyPr>
          <a:lstStyle/>
          <a:p>
            <a:r>
              <a:rPr lang="es-AR" sz="6000" b="1" dirty="0" smtClean="0">
                <a:effectLst>
                  <a:outerShdw blurRad="38100" dist="38100" dir="2700000" algn="tl">
                    <a:srgbClr val="000000">
                      <a:alpha val="43137"/>
                    </a:srgbClr>
                  </a:outerShdw>
                </a:effectLst>
              </a:rPr>
              <a:t>NULIDADES DEL OBJETO</a:t>
            </a:r>
            <a:endParaRPr lang="es-AR" sz="6000" b="1" dirty="0">
              <a:effectLst>
                <a:outerShdw blurRad="38100" dist="38100" dir="2700000" algn="tl">
                  <a:srgbClr val="000000">
                    <a:alpha val="43137"/>
                  </a:srgbClr>
                </a:outerShdw>
              </a:effectLst>
            </a:endParaRPr>
          </a:p>
        </p:txBody>
      </p:sp>
      <p:sp>
        <p:nvSpPr>
          <p:cNvPr id="13" name="Marcador de contenido 12"/>
          <p:cNvSpPr>
            <a:spLocks noGrp="1"/>
          </p:cNvSpPr>
          <p:nvPr>
            <p:ph idx="1"/>
          </p:nvPr>
        </p:nvSpPr>
        <p:spPr>
          <a:xfrm>
            <a:off x="3050188" y="2438399"/>
            <a:ext cx="6886958" cy="4181342"/>
          </a:xfrm>
        </p:spPr>
        <p:txBody>
          <a:bodyPr/>
          <a:lstStyle/>
          <a:p>
            <a:pPr algn="ctr"/>
            <a:r>
              <a:rPr lang="es-AR" b="1" dirty="0" smtClean="0"/>
              <a:t>ABSOLUTAS</a:t>
            </a:r>
          </a:p>
          <a:p>
            <a:pPr algn="ctr"/>
            <a:endParaRPr lang="es-AR" b="1" dirty="0" smtClean="0"/>
          </a:p>
          <a:p>
            <a:pPr algn="ctr"/>
            <a:r>
              <a:rPr lang="es-AR" b="1" dirty="0" smtClean="0"/>
              <a:t>INCONFIRMABLES</a:t>
            </a:r>
          </a:p>
          <a:p>
            <a:pPr algn="ctr"/>
            <a:endParaRPr lang="es-AR" b="1" dirty="0" smtClean="0"/>
          </a:p>
          <a:p>
            <a:pPr algn="ctr"/>
            <a:r>
              <a:rPr lang="es-AR" b="1" dirty="0" smtClean="0"/>
              <a:t>INSUBSANABLES</a:t>
            </a:r>
            <a:endParaRPr lang="es-AR" b="1" dirty="0"/>
          </a:p>
        </p:txBody>
      </p:sp>
    </p:spTree>
    <p:extLst>
      <p:ext uri="{BB962C8B-B14F-4D97-AF65-F5344CB8AC3E}">
        <p14:creationId xmlns:p14="http://schemas.microsoft.com/office/powerpoint/2010/main" val="3968898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xEl>
                                              <p:pRg st="2" end="2"/>
                                            </p:txEl>
                                          </p:spTgt>
                                        </p:tgtEl>
                                        <p:attrNameLst>
                                          <p:attrName>style.visibility</p:attrName>
                                        </p:attrNameLst>
                                      </p:cBhvr>
                                      <p:to>
                                        <p:strVal val="visible"/>
                                      </p:to>
                                    </p:set>
                                    <p:anim calcmode="lin" valueType="num">
                                      <p:cBhvr additive="base">
                                        <p:cTn id="19" dur="500" fill="hold"/>
                                        <p:tgtEl>
                                          <p:spTgt spid="1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xEl>
                                              <p:pRg st="4" end="4"/>
                                            </p:txEl>
                                          </p:spTgt>
                                        </p:tgtEl>
                                        <p:attrNameLst>
                                          <p:attrName>style.visibility</p:attrName>
                                        </p:attrNameLst>
                                      </p:cBhvr>
                                      <p:to>
                                        <p:strVal val="visible"/>
                                      </p:to>
                                    </p:set>
                                    <p:anim calcmode="lin" valueType="num">
                                      <p:cBhvr additive="base">
                                        <p:cTn id="25" dur="500" fill="hold"/>
                                        <p:tgtEl>
                                          <p:spTgt spid="1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84309" y="402465"/>
            <a:ext cx="10018713" cy="1752599"/>
          </a:xfrm>
        </p:spPr>
        <p:txBody>
          <a:bodyPr>
            <a:normAutofit fontScale="90000"/>
          </a:bodyPr>
          <a:lstStyle/>
          <a:p>
            <a:r>
              <a:rPr lang="es-AR" sz="6000" b="1" dirty="0" smtClean="0">
                <a:effectLst>
                  <a:outerShdw blurRad="38100" dist="38100" dir="2700000" algn="tl">
                    <a:srgbClr val="000000">
                      <a:alpha val="43137"/>
                    </a:srgbClr>
                  </a:outerShdw>
                </a:effectLst>
              </a:rPr>
              <a:t>NULIDADES DEL TIPO (ART. 17 LGS)</a:t>
            </a:r>
            <a:endParaRPr lang="es-AR" sz="6000" b="1" dirty="0">
              <a:effectLst>
                <a:outerShdw blurRad="38100" dist="38100" dir="2700000" algn="tl">
                  <a:srgbClr val="000000">
                    <a:alpha val="43137"/>
                  </a:srgbClr>
                </a:outerShdw>
              </a:effectLst>
            </a:endParaRPr>
          </a:p>
        </p:txBody>
      </p:sp>
      <p:sp>
        <p:nvSpPr>
          <p:cNvPr id="3" name="Marcador de contenido 2"/>
          <p:cNvSpPr>
            <a:spLocks noGrp="1"/>
          </p:cNvSpPr>
          <p:nvPr>
            <p:ph idx="1"/>
          </p:nvPr>
        </p:nvSpPr>
        <p:spPr>
          <a:xfrm>
            <a:off x="1136580" y="2155064"/>
            <a:ext cx="4568761" cy="4326229"/>
          </a:xfrm>
        </p:spPr>
        <p:txBody>
          <a:bodyPr/>
          <a:lstStyle/>
          <a:p>
            <a:pPr algn="ctr"/>
            <a:r>
              <a:rPr lang="es-AR" b="1" dirty="0" smtClean="0"/>
              <a:t>LEGISLACION ANTERIOR</a:t>
            </a:r>
          </a:p>
          <a:p>
            <a:endParaRPr lang="es-AR" dirty="0" smtClean="0"/>
          </a:p>
          <a:p>
            <a:pPr marL="0" indent="0">
              <a:buNone/>
            </a:pPr>
            <a:endParaRPr lang="es-AR" dirty="0" smtClean="0"/>
          </a:p>
          <a:p>
            <a:pPr marL="0" indent="0">
              <a:buNone/>
            </a:pPr>
            <a:endParaRPr lang="es-AR" dirty="0"/>
          </a:p>
          <a:p>
            <a:pPr algn="ctr"/>
            <a:r>
              <a:rPr lang="es-AR" dirty="0" smtClean="0"/>
              <a:t>SOCIEDADES QUE NO RESPONDIAN A NINGUN TIPO LEGAL (“elementos incompatibles con el tipo”): </a:t>
            </a:r>
          </a:p>
          <a:p>
            <a:pPr algn="ctr"/>
            <a:r>
              <a:rPr lang="es-AR" b="1" dirty="0" smtClean="0"/>
              <a:t>NULAS POR ATIPICIDAD</a:t>
            </a:r>
            <a:endParaRPr lang="es-AR" dirty="0"/>
          </a:p>
        </p:txBody>
      </p:sp>
      <p:sp>
        <p:nvSpPr>
          <p:cNvPr id="4" name="Flecha abajo 3"/>
          <p:cNvSpPr/>
          <p:nvPr/>
        </p:nvSpPr>
        <p:spPr>
          <a:xfrm>
            <a:off x="2948166" y="3078050"/>
            <a:ext cx="1249251" cy="103031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p>
        </p:txBody>
      </p:sp>
      <p:sp>
        <p:nvSpPr>
          <p:cNvPr id="5" name="Rectángulo 4"/>
          <p:cNvSpPr/>
          <p:nvPr/>
        </p:nvSpPr>
        <p:spPr>
          <a:xfrm>
            <a:off x="6168980" y="2042554"/>
            <a:ext cx="5334042" cy="4801314"/>
          </a:xfrm>
          <a:prstGeom prst="rect">
            <a:avLst/>
          </a:prstGeom>
        </p:spPr>
        <p:txBody>
          <a:bodyPr wrap="square">
            <a:spAutoFit/>
          </a:bodyPr>
          <a:lstStyle/>
          <a:p>
            <a:endParaRPr lang="es-AR" dirty="0" smtClean="0"/>
          </a:p>
          <a:p>
            <a:pPr marL="285750" indent="-285750" algn="ctr">
              <a:buFont typeface="Arial" panose="020B0604020202020204" pitchFamily="34" charset="0"/>
              <a:buChar char="•"/>
            </a:pPr>
            <a:r>
              <a:rPr lang="es-AR" sz="2400" b="1" dirty="0" smtClean="0"/>
              <a:t>LEGISLACION ACTUAL</a:t>
            </a:r>
          </a:p>
          <a:p>
            <a:pPr marL="285750" indent="-285750" algn="ctr">
              <a:buFont typeface="Arial" panose="020B0604020202020204" pitchFamily="34" charset="0"/>
              <a:buChar char="•"/>
            </a:pPr>
            <a:endParaRPr lang="es-AR" sz="2400" b="1" dirty="0" smtClean="0"/>
          </a:p>
          <a:p>
            <a:endParaRPr lang="es-AR" dirty="0"/>
          </a:p>
          <a:p>
            <a:endParaRPr lang="es-AR" dirty="0" smtClean="0"/>
          </a:p>
          <a:p>
            <a:endParaRPr lang="es-AR" dirty="0" smtClean="0"/>
          </a:p>
          <a:p>
            <a:endParaRPr lang="es-AR" dirty="0"/>
          </a:p>
          <a:p>
            <a:pPr marL="342900" indent="-342900" algn="ctr">
              <a:buFont typeface="Arial" panose="020B0604020202020204" pitchFamily="34" charset="0"/>
              <a:buChar char="•"/>
            </a:pPr>
            <a:r>
              <a:rPr lang="es-AR" sz="2400" b="1" dirty="0" smtClean="0">
                <a:effectLst>
                  <a:outerShdw blurRad="38100" dist="38100" dir="2700000" algn="tl">
                    <a:srgbClr val="000000">
                      <a:alpha val="43137"/>
                    </a:srgbClr>
                  </a:outerShdw>
                </a:effectLst>
              </a:rPr>
              <a:t>PRINCIPIO DE LIBERTAD DE FORMA</a:t>
            </a:r>
            <a:endParaRPr lang="es-AR" sz="2400" b="1" dirty="0">
              <a:effectLst>
                <a:outerShdw blurRad="38100" dist="38100" dir="2700000" algn="tl">
                  <a:srgbClr val="000000">
                    <a:alpha val="43137"/>
                  </a:srgbClr>
                </a:outerShdw>
              </a:effectLst>
            </a:endParaRPr>
          </a:p>
          <a:p>
            <a:endParaRPr lang="es-AR" sz="2400" dirty="0"/>
          </a:p>
          <a:p>
            <a:r>
              <a:rPr lang="es-AR" sz="2400" dirty="0" smtClean="0"/>
              <a:t>YA NO EXISTE NULIDADES POR RAZONES DE TIPO (SON VALIDAS)</a:t>
            </a:r>
          </a:p>
          <a:p>
            <a:endParaRPr lang="es-AR" sz="2400" dirty="0"/>
          </a:p>
          <a:p>
            <a:pPr algn="ctr"/>
            <a:r>
              <a:rPr lang="es-AR" sz="2400" b="1" dirty="0" smtClean="0"/>
              <a:t>SE RIGEN POR LA SECCION IV</a:t>
            </a:r>
            <a:endParaRPr lang="es-AR" sz="2400" b="1" dirty="0"/>
          </a:p>
        </p:txBody>
      </p:sp>
      <p:sp>
        <p:nvSpPr>
          <p:cNvPr id="6" name="Flecha abajo 5"/>
          <p:cNvSpPr/>
          <p:nvPr/>
        </p:nvSpPr>
        <p:spPr>
          <a:xfrm>
            <a:off x="8211375" y="2954001"/>
            <a:ext cx="1249251" cy="103031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p>
        </p:txBody>
      </p:sp>
    </p:spTree>
    <p:extLst>
      <p:ext uri="{BB962C8B-B14F-4D97-AF65-F5344CB8AC3E}">
        <p14:creationId xmlns:p14="http://schemas.microsoft.com/office/powerpoint/2010/main" val="2345359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1000"/>
                                        <p:tgtEl>
                                          <p:spTgt spid="3">
                                            <p:txEl>
                                              <p:pRg st="5" end="5"/>
                                            </p:txEl>
                                          </p:spTgt>
                                        </p:tgtEl>
                                      </p:cBhvr>
                                    </p:animEffect>
                                    <p:anim calcmode="lin" valueType="num">
                                      <p:cBhvr>
                                        <p:cTn id="2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ppt_x"/>
                                          </p:val>
                                        </p:tav>
                                        <p:tav tm="100000">
                                          <p:val>
                                            <p:strVal val="#ppt_x"/>
                                          </p:val>
                                        </p:tav>
                                      </p:tavLst>
                                    </p:anim>
                                    <p:anim calcmode="lin" valueType="num">
                                      <p:cBhvr additive="base">
                                        <p:cTn id="3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1000"/>
                                        <p:tgtEl>
                                          <p:spTgt spid="6"/>
                                        </p:tgtEl>
                                      </p:cBhvr>
                                    </p:animEffect>
                                    <p:anim calcmode="lin" valueType="num">
                                      <p:cBhvr>
                                        <p:cTn id="49" dur="1000" fill="hold"/>
                                        <p:tgtEl>
                                          <p:spTgt spid="6"/>
                                        </p:tgtEl>
                                        <p:attrNameLst>
                                          <p:attrName>ppt_x</p:attrName>
                                        </p:attrNameLst>
                                      </p:cBhvr>
                                      <p:tavLst>
                                        <p:tav tm="0">
                                          <p:val>
                                            <p:strVal val="#ppt_x"/>
                                          </p:val>
                                        </p:tav>
                                        <p:tav tm="100000">
                                          <p:val>
                                            <p:strVal val="#ppt_x"/>
                                          </p:val>
                                        </p:tav>
                                      </p:tavLst>
                                    </p:anim>
                                    <p:anim calcmode="lin" valueType="num">
                                      <p:cBhvr>
                                        <p:cTn id="5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animBg="1"/>
      <p:bldP spid="5" grpId="0"/>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84309" y="402465"/>
            <a:ext cx="10018713" cy="1752599"/>
          </a:xfrm>
        </p:spPr>
        <p:txBody>
          <a:bodyPr>
            <a:normAutofit fontScale="90000"/>
          </a:bodyPr>
          <a:lstStyle/>
          <a:p>
            <a:r>
              <a:rPr lang="es-AR" sz="6000" b="1" dirty="0" smtClean="0">
                <a:effectLst>
                  <a:outerShdw blurRad="38100" dist="38100" dir="2700000" algn="tl">
                    <a:srgbClr val="000000">
                      <a:alpha val="43137"/>
                    </a:srgbClr>
                  </a:outerShdw>
                </a:effectLst>
              </a:rPr>
              <a:t>NULIDADES DEL TIPO (ART. 17 LGS)</a:t>
            </a:r>
            <a:endParaRPr lang="es-AR" sz="6000" b="1" dirty="0">
              <a:effectLst>
                <a:outerShdw blurRad="38100" dist="38100" dir="2700000" algn="tl">
                  <a:srgbClr val="000000">
                    <a:alpha val="43137"/>
                  </a:srgbClr>
                </a:outerShdw>
              </a:effectLst>
            </a:endParaRPr>
          </a:p>
        </p:txBody>
      </p:sp>
      <p:sp>
        <p:nvSpPr>
          <p:cNvPr id="3" name="Marcador de contenido 2"/>
          <p:cNvSpPr>
            <a:spLocks noGrp="1"/>
          </p:cNvSpPr>
          <p:nvPr>
            <p:ph idx="1"/>
          </p:nvPr>
        </p:nvSpPr>
        <p:spPr>
          <a:xfrm>
            <a:off x="1213853" y="2319270"/>
            <a:ext cx="4568761" cy="4004257"/>
          </a:xfrm>
        </p:spPr>
        <p:txBody>
          <a:bodyPr/>
          <a:lstStyle/>
          <a:p>
            <a:pPr algn="ctr"/>
            <a:r>
              <a:rPr lang="es-AR" b="1" dirty="0" smtClean="0"/>
              <a:t>LEGISLACION ANTERIOR</a:t>
            </a:r>
          </a:p>
          <a:p>
            <a:endParaRPr lang="es-AR" dirty="0" smtClean="0"/>
          </a:p>
          <a:p>
            <a:pPr marL="0" indent="0">
              <a:buNone/>
            </a:pPr>
            <a:endParaRPr lang="es-AR" dirty="0" smtClean="0"/>
          </a:p>
          <a:p>
            <a:pPr marL="0" indent="0">
              <a:buNone/>
            </a:pPr>
            <a:endParaRPr lang="es-AR" dirty="0"/>
          </a:p>
          <a:p>
            <a:pPr algn="ctr"/>
            <a:r>
              <a:rPr lang="es-AR" dirty="0" smtClean="0"/>
              <a:t>NO PODIAN CARECER DE ELEMENTOS TIPIFICANTES</a:t>
            </a:r>
          </a:p>
          <a:p>
            <a:pPr algn="ctr"/>
            <a:r>
              <a:rPr lang="es-AR" dirty="0" smtClean="0"/>
              <a:t> NI CONTENER ELEMENTOS INCOMPATIBLES CON EL TIPO</a:t>
            </a:r>
            <a:endParaRPr lang="es-AR" dirty="0"/>
          </a:p>
        </p:txBody>
      </p:sp>
      <p:sp>
        <p:nvSpPr>
          <p:cNvPr id="4" name="Flecha abajo 3"/>
          <p:cNvSpPr/>
          <p:nvPr/>
        </p:nvSpPr>
        <p:spPr>
          <a:xfrm>
            <a:off x="2936383" y="3412901"/>
            <a:ext cx="1249251" cy="103031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p>
        </p:txBody>
      </p:sp>
      <p:sp>
        <p:nvSpPr>
          <p:cNvPr id="5" name="Rectángulo 4"/>
          <p:cNvSpPr/>
          <p:nvPr/>
        </p:nvSpPr>
        <p:spPr>
          <a:xfrm>
            <a:off x="6168980" y="2042554"/>
            <a:ext cx="5334042" cy="4062651"/>
          </a:xfrm>
          <a:prstGeom prst="rect">
            <a:avLst/>
          </a:prstGeom>
        </p:spPr>
        <p:txBody>
          <a:bodyPr wrap="square">
            <a:spAutoFit/>
          </a:bodyPr>
          <a:lstStyle/>
          <a:p>
            <a:endParaRPr lang="es-AR" dirty="0" smtClean="0"/>
          </a:p>
          <a:p>
            <a:pPr marL="285750" indent="-285750" algn="ctr">
              <a:buFont typeface="Arial" panose="020B0604020202020204" pitchFamily="34" charset="0"/>
              <a:buChar char="•"/>
            </a:pPr>
            <a:r>
              <a:rPr lang="es-AR" sz="2400" b="1" dirty="0" smtClean="0"/>
              <a:t>LEGISLACION ACTUAL</a:t>
            </a:r>
          </a:p>
          <a:p>
            <a:pPr marL="285750" indent="-285750" algn="ctr">
              <a:buFont typeface="Arial" panose="020B0604020202020204" pitchFamily="34" charset="0"/>
              <a:buChar char="•"/>
            </a:pPr>
            <a:endParaRPr lang="es-AR" sz="2400" b="1" dirty="0" smtClean="0"/>
          </a:p>
          <a:p>
            <a:endParaRPr lang="es-AR" dirty="0"/>
          </a:p>
          <a:p>
            <a:endParaRPr lang="es-AR" dirty="0" smtClean="0"/>
          </a:p>
          <a:p>
            <a:endParaRPr lang="es-AR" dirty="0" smtClean="0"/>
          </a:p>
          <a:p>
            <a:endParaRPr lang="es-AR" dirty="0"/>
          </a:p>
          <a:p>
            <a:endParaRPr lang="es-AR" sz="2400" dirty="0"/>
          </a:p>
          <a:p>
            <a:pPr algn="ctr"/>
            <a:r>
              <a:rPr lang="es-AR" sz="2400" b="1" dirty="0" smtClean="0"/>
              <a:t>NO PRODUCEN LOS EFECTOS PROPIOS DE SU TIPO</a:t>
            </a:r>
          </a:p>
          <a:p>
            <a:pPr algn="ctr"/>
            <a:endParaRPr lang="es-AR" sz="2400" b="1" dirty="0" smtClean="0"/>
          </a:p>
          <a:p>
            <a:pPr algn="ctr"/>
            <a:r>
              <a:rPr lang="es-AR" sz="2400" b="1" dirty="0" smtClean="0"/>
              <a:t>SE RIGEN POR LA SECCION IV</a:t>
            </a:r>
            <a:endParaRPr lang="es-AR" sz="2400" b="1" dirty="0"/>
          </a:p>
        </p:txBody>
      </p:sp>
      <p:sp>
        <p:nvSpPr>
          <p:cNvPr id="6" name="Flecha abajo 5"/>
          <p:cNvSpPr/>
          <p:nvPr/>
        </p:nvSpPr>
        <p:spPr>
          <a:xfrm>
            <a:off x="8211375" y="2954001"/>
            <a:ext cx="1249251" cy="103031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p>
        </p:txBody>
      </p:sp>
    </p:spTree>
    <p:extLst>
      <p:ext uri="{BB962C8B-B14F-4D97-AF65-F5344CB8AC3E}">
        <p14:creationId xmlns:p14="http://schemas.microsoft.com/office/powerpoint/2010/main" val="1115174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1000"/>
                                        <p:tgtEl>
                                          <p:spTgt spid="3">
                                            <p:txEl>
                                              <p:pRg st="5" end="5"/>
                                            </p:txEl>
                                          </p:spTgt>
                                        </p:tgtEl>
                                      </p:cBhvr>
                                    </p:animEffect>
                                    <p:anim calcmode="lin" valueType="num">
                                      <p:cBhvr>
                                        <p:cTn id="2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ppt_x"/>
                                          </p:val>
                                        </p:tav>
                                        <p:tav tm="100000">
                                          <p:val>
                                            <p:strVal val="#ppt_x"/>
                                          </p:val>
                                        </p:tav>
                                      </p:tavLst>
                                    </p:anim>
                                    <p:anim calcmode="lin" valueType="num">
                                      <p:cBhvr additive="base">
                                        <p:cTn id="3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1000"/>
                                        <p:tgtEl>
                                          <p:spTgt spid="6"/>
                                        </p:tgtEl>
                                      </p:cBhvr>
                                    </p:animEffect>
                                    <p:anim calcmode="lin" valueType="num">
                                      <p:cBhvr>
                                        <p:cTn id="49" dur="1000" fill="hold"/>
                                        <p:tgtEl>
                                          <p:spTgt spid="6"/>
                                        </p:tgtEl>
                                        <p:attrNameLst>
                                          <p:attrName>ppt_x</p:attrName>
                                        </p:attrNameLst>
                                      </p:cBhvr>
                                      <p:tavLst>
                                        <p:tav tm="0">
                                          <p:val>
                                            <p:strVal val="#ppt_x"/>
                                          </p:val>
                                        </p:tav>
                                        <p:tav tm="100000">
                                          <p:val>
                                            <p:strVal val="#ppt_x"/>
                                          </p:val>
                                        </p:tav>
                                      </p:tavLst>
                                    </p:anim>
                                    <p:anim calcmode="lin" valueType="num">
                                      <p:cBhvr>
                                        <p:cTn id="5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animBg="1"/>
      <p:bldP spid="5" grpId="0"/>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84309" y="519546"/>
            <a:ext cx="10018713" cy="1752599"/>
          </a:xfrm>
        </p:spPr>
        <p:txBody>
          <a:bodyPr>
            <a:normAutofit/>
          </a:bodyPr>
          <a:lstStyle/>
          <a:p>
            <a:r>
              <a:rPr lang="es-AR" sz="6600" b="1" dirty="0" smtClean="0">
                <a:effectLst>
                  <a:outerShdw blurRad="38100" dist="38100" dir="2700000" algn="tl">
                    <a:srgbClr val="000000">
                      <a:alpha val="43137"/>
                    </a:srgbClr>
                  </a:outerShdw>
                </a:effectLst>
              </a:rPr>
              <a:t>OTRAS NULIDADES</a:t>
            </a:r>
            <a:endParaRPr lang="es-AR" sz="6600" b="1" dirty="0">
              <a:effectLst>
                <a:outerShdw blurRad="38100" dist="38100" dir="2700000" algn="tl">
                  <a:srgbClr val="000000">
                    <a:alpha val="43137"/>
                  </a:srgbClr>
                </a:outerShdw>
              </a:effectLst>
            </a:endParaRPr>
          </a:p>
        </p:txBody>
      </p:sp>
      <p:sp>
        <p:nvSpPr>
          <p:cNvPr id="3" name="Marcador de contenido 2"/>
          <p:cNvSpPr>
            <a:spLocks noGrp="1"/>
          </p:cNvSpPr>
          <p:nvPr>
            <p:ph idx="1"/>
          </p:nvPr>
        </p:nvSpPr>
        <p:spPr>
          <a:xfrm>
            <a:off x="1484309" y="2874817"/>
            <a:ext cx="10018713" cy="3124201"/>
          </a:xfrm>
        </p:spPr>
        <p:txBody>
          <a:bodyPr>
            <a:noAutofit/>
          </a:bodyPr>
          <a:lstStyle/>
          <a:p>
            <a:r>
              <a:rPr lang="es-AR" sz="3600" b="1" dirty="0" smtClean="0"/>
              <a:t>NUILIDADES DE CLAUSULAS CONTRACTUALES O ESTATUTARIAS </a:t>
            </a:r>
            <a:r>
              <a:rPr lang="es-AR" sz="3600" dirty="0" smtClean="0"/>
              <a:t>(ARTS. 13, 69, 185, 194, 240, 245, 248, 287, otras)</a:t>
            </a:r>
          </a:p>
          <a:p>
            <a:endParaRPr lang="es-AR" sz="3600" dirty="0"/>
          </a:p>
          <a:p>
            <a:r>
              <a:rPr lang="es-AR" sz="3600" b="1" dirty="0" smtClean="0"/>
              <a:t>NULIDADES DE DETERMINADO A ACTOS </a:t>
            </a:r>
            <a:r>
              <a:rPr lang="es-AR" sz="3600" dirty="0" smtClean="0"/>
              <a:t>(Arts. 32, 38, 39, 199, 202, 227, 246, otros)</a:t>
            </a:r>
            <a:endParaRPr lang="es-AR" sz="3600" dirty="0"/>
          </a:p>
        </p:txBody>
      </p:sp>
    </p:spTree>
    <p:extLst>
      <p:ext uri="{BB962C8B-B14F-4D97-AF65-F5344CB8AC3E}">
        <p14:creationId xmlns:p14="http://schemas.microsoft.com/office/powerpoint/2010/main" val="1021204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832039" y="187644"/>
            <a:ext cx="10018713" cy="1752599"/>
          </a:xfrm>
        </p:spPr>
        <p:txBody>
          <a:bodyPr/>
          <a:lstStyle/>
          <a:p>
            <a:r>
              <a:rPr lang="es-AR" b="1" dirty="0" smtClean="0">
                <a:effectLst>
                  <a:outerShdw blurRad="38100" dist="38100" dir="2700000" algn="tl">
                    <a:srgbClr val="000000">
                      <a:alpha val="43137"/>
                    </a:srgbClr>
                  </a:outerShdw>
                </a:effectLst>
              </a:rPr>
              <a:t>CAUSALES DE DISOLUCION (ARTS. 94 Y 94 BIS LGS)</a:t>
            </a:r>
            <a:endParaRPr lang="es-AR" b="1" dirty="0">
              <a:effectLst>
                <a:outerShdw blurRad="38100" dist="38100" dir="2700000" algn="tl">
                  <a:srgbClr val="000000">
                    <a:alpha val="43137"/>
                  </a:srgbClr>
                </a:outerShdw>
              </a:effectLst>
            </a:endParaRPr>
          </a:p>
        </p:txBody>
      </p:sp>
      <p:sp>
        <p:nvSpPr>
          <p:cNvPr id="3" name="Marcador de contenido 2"/>
          <p:cNvSpPr>
            <a:spLocks noGrp="1"/>
          </p:cNvSpPr>
          <p:nvPr>
            <p:ph idx="1"/>
          </p:nvPr>
        </p:nvSpPr>
        <p:spPr>
          <a:xfrm>
            <a:off x="491586" y="2768957"/>
            <a:ext cx="11359166" cy="4237149"/>
          </a:xfrm>
        </p:spPr>
        <p:txBody>
          <a:bodyPr>
            <a:normAutofit fontScale="62500" lnSpcReduction="20000"/>
          </a:bodyPr>
          <a:lstStyle/>
          <a:p>
            <a:endParaRPr lang="es-AR" dirty="0" smtClean="0"/>
          </a:p>
          <a:p>
            <a:pPr algn="ctr"/>
            <a:r>
              <a:rPr lang="es-AR" sz="5800" b="1" dirty="0" smtClean="0"/>
              <a:t>MANTIENE LAS CAUSALES ORIGINARIAS</a:t>
            </a:r>
          </a:p>
          <a:p>
            <a:pPr algn="ctr"/>
            <a:endParaRPr lang="es-AR" sz="4400" b="1" dirty="0" smtClean="0"/>
          </a:p>
          <a:p>
            <a:pPr algn="ctr"/>
            <a:r>
              <a:rPr lang="es-AR" sz="4400" dirty="0" smtClean="0"/>
              <a:t>DECISION DE LOS SOCIOS</a:t>
            </a:r>
          </a:p>
          <a:p>
            <a:pPr algn="ctr"/>
            <a:r>
              <a:rPr lang="es-AR" sz="4400" dirty="0" smtClean="0"/>
              <a:t>EXPIRACION DEL TERMINO POR EL CUAL SE CONSTITUYO</a:t>
            </a:r>
          </a:p>
          <a:p>
            <a:pPr algn="ctr"/>
            <a:r>
              <a:rPr lang="es-AR" sz="4400" dirty="0" smtClean="0"/>
              <a:t>POR EL CUMPLIMIENTO DE LA CONDICION A LA CUAL SE SUBORDINO SU EXISTENCIA</a:t>
            </a:r>
          </a:p>
          <a:p>
            <a:pPr algn="ctr"/>
            <a:r>
              <a:rPr lang="es-AR" sz="4400" dirty="0" smtClean="0"/>
              <a:t>POR CONSECUSION DEL OBJETO O POR IMPOSIBILIDAD SOBREVINIENTE DE LOGRARLO</a:t>
            </a:r>
          </a:p>
          <a:p>
            <a:pPr algn="ctr"/>
            <a:endParaRPr lang="es-AR" sz="8400" dirty="0" smtClean="0"/>
          </a:p>
          <a:p>
            <a:endParaRPr lang="es-AR" dirty="0"/>
          </a:p>
          <a:p>
            <a:endParaRPr lang="es-AR" dirty="0"/>
          </a:p>
        </p:txBody>
      </p:sp>
    </p:spTree>
    <p:extLst>
      <p:ext uri="{BB962C8B-B14F-4D97-AF65-F5344CB8AC3E}">
        <p14:creationId xmlns:p14="http://schemas.microsoft.com/office/powerpoint/2010/main" val="4264910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832039" y="187644"/>
            <a:ext cx="10018713" cy="1752599"/>
          </a:xfrm>
        </p:spPr>
        <p:txBody>
          <a:bodyPr/>
          <a:lstStyle/>
          <a:p>
            <a:r>
              <a:rPr lang="es-AR" b="1" dirty="0" smtClean="0">
                <a:effectLst>
                  <a:outerShdw blurRad="38100" dist="38100" dir="2700000" algn="tl">
                    <a:srgbClr val="000000">
                      <a:alpha val="43137"/>
                    </a:srgbClr>
                  </a:outerShdw>
                </a:effectLst>
              </a:rPr>
              <a:t>CAUSALES DE DISOLUCION (ARTS. 94 Y 94 BIS LGS)</a:t>
            </a:r>
            <a:endParaRPr lang="es-AR" b="1" dirty="0">
              <a:effectLst>
                <a:outerShdw blurRad="38100" dist="38100" dir="2700000" algn="tl">
                  <a:srgbClr val="000000">
                    <a:alpha val="43137"/>
                  </a:srgbClr>
                </a:outerShdw>
              </a:effectLst>
            </a:endParaRPr>
          </a:p>
        </p:txBody>
      </p:sp>
      <p:sp>
        <p:nvSpPr>
          <p:cNvPr id="3" name="Marcador de contenido 2"/>
          <p:cNvSpPr>
            <a:spLocks noGrp="1"/>
          </p:cNvSpPr>
          <p:nvPr>
            <p:ph idx="1"/>
          </p:nvPr>
        </p:nvSpPr>
        <p:spPr>
          <a:xfrm>
            <a:off x="607495" y="2446985"/>
            <a:ext cx="11359166" cy="4237149"/>
          </a:xfrm>
        </p:spPr>
        <p:txBody>
          <a:bodyPr>
            <a:normAutofit fontScale="55000" lnSpcReduction="20000"/>
          </a:bodyPr>
          <a:lstStyle/>
          <a:p>
            <a:endParaRPr lang="es-AR" dirty="0" smtClean="0"/>
          </a:p>
          <a:p>
            <a:pPr algn="ctr"/>
            <a:r>
              <a:rPr lang="es-AR" sz="5800" b="1" dirty="0" smtClean="0"/>
              <a:t>MANTIENE LAS CAUSALES ORIGINARIAS</a:t>
            </a:r>
          </a:p>
          <a:p>
            <a:pPr algn="ctr"/>
            <a:endParaRPr lang="es-AR" sz="4400" b="1" dirty="0" smtClean="0"/>
          </a:p>
          <a:p>
            <a:pPr algn="ctr"/>
            <a:r>
              <a:rPr lang="es-AR" sz="4400" dirty="0" smtClean="0"/>
              <a:t>POR PERDIDA DE CAPITAL SOCIAL</a:t>
            </a:r>
          </a:p>
          <a:p>
            <a:pPr algn="ctr"/>
            <a:r>
              <a:rPr lang="es-AR" sz="4400" dirty="0" smtClean="0"/>
              <a:t>POR DECLARACION EN QUIEBRA</a:t>
            </a:r>
          </a:p>
          <a:p>
            <a:pPr algn="ctr"/>
            <a:r>
              <a:rPr lang="es-AR" sz="4400" dirty="0" smtClean="0"/>
              <a:t>POR FUSION EN LOS TERMINOS DEL ART. 82</a:t>
            </a:r>
          </a:p>
          <a:p>
            <a:pPr algn="ctr"/>
            <a:r>
              <a:rPr lang="es-AR" sz="4400" dirty="0" smtClean="0"/>
              <a:t>POR CANCELACION DE LA OFERTA PUBLICA</a:t>
            </a:r>
          </a:p>
          <a:p>
            <a:pPr algn="ctr"/>
            <a:r>
              <a:rPr lang="es-AR" sz="4500" dirty="0"/>
              <a:t>POR RETIRO DE LA AUTORIZACION PARA FUNCIONAR CONFORME LEYES ESPECIALES EN RAZON DE SU OBJETO</a:t>
            </a:r>
          </a:p>
          <a:p>
            <a:pPr algn="ctr"/>
            <a:endParaRPr lang="es-AR" sz="4500" dirty="0"/>
          </a:p>
          <a:p>
            <a:endParaRPr lang="es-AR" dirty="0"/>
          </a:p>
        </p:txBody>
      </p:sp>
    </p:spTree>
    <p:extLst>
      <p:ext uri="{BB962C8B-B14F-4D97-AF65-F5344CB8AC3E}">
        <p14:creationId xmlns:p14="http://schemas.microsoft.com/office/powerpoint/2010/main" val="2953978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832039" y="187644"/>
            <a:ext cx="10018713" cy="1752599"/>
          </a:xfrm>
        </p:spPr>
        <p:txBody>
          <a:bodyPr/>
          <a:lstStyle/>
          <a:p>
            <a:r>
              <a:rPr lang="es-AR" b="1" dirty="0" smtClean="0">
                <a:effectLst>
                  <a:outerShdw blurRad="38100" dist="38100" dir="2700000" algn="tl">
                    <a:srgbClr val="000000">
                      <a:alpha val="43137"/>
                    </a:srgbClr>
                  </a:outerShdw>
                </a:effectLst>
              </a:rPr>
              <a:t>CAUSALES DE DISOLUCION (ARTS. 94 Y 94 BIS LGS)</a:t>
            </a:r>
            <a:endParaRPr lang="es-AR" b="1" dirty="0">
              <a:effectLst>
                <a:outerShdw blurRad="38100" dist="38100" dir="2700000" algn="tl">
                  <a:srgbClr val="000000">
                    <a:alpha val="43137"/>
                  </a:srgbClr>
                </a:outerShdw>
              </a:effectLst>
            </a:endParaRPr>
          </a:p>
        </p:txBody>
      </p:sp>
      <p:sp>
        <p:nvSpPr>
          <p:cNvPr id="3" name="Marcador de contenido 2"/>
          <p:cNvSpPr>
            <a:spLocks noGrp="1"/>
          </p:cNvSpPr>
          <p:nvPr>
            <p:ph idx="1"/>
          </p:nvPr>
        </p:nvSpPr>
        <p:spPr>
          <a:xfrm>
            <a:off x="607495" y="2446985"/>
            <a:ext cx="11359166" cy="4237149"/>
          </a:xfrm>
        </p:spPr>
        <p:txBody>
          <a:bodyPr>
            <a:normAutofit fontScale="92500" lnSpcReduction="20000"/>
          </a:bodyPr>
          <a:lstStyle/>
          <a:p>
            <a:endParaRPr lang="es-AR" dirty="0" smtClean="0"/>
          </a:p>
          <a:p>
            <a:pPr algn="ctr"/>
            <a:r>
              <a:rPr lang="es-AR" sz="5800" b="1" dirty="0" smtClean="0"/>
              <a:t>DESAPARECE LA DISOLUCION DE LA SOCIEDAD POR REDUCCION DE SOCIOS A UNO </a:t>
            </a:r>
          </a:p>
          <a:p>
            <a:pPr algn="ctr"/>
            <a:r>
              <a:rPr lang="es-AR" sz="5800" dirty="0" smtClean="0"/>
              <a:t>(sin que puedan incorporarse nuevos en el lapso de tres meses)</a:t>
            </a:r>
            <a:endParaRPr lang="es-AR" sz="4500" dirty="0"/>
          </a:p>
          <a:p>
            <a:pPr algn="ctr"/>
            <a:endParaRPr lang="es-AR" sz="4500" dirty="0"/>
          </a:p>
          <a:p>
            <a:endParaRPr lang="es-AR" dirty="0"/>
          </a:p>
        </p:txBody>
      </p:sp>
    </p:spTree>
    <p:extLst>
      <p:ext uri="{BB962C8B-B14F-4D97-AF65-F5344CB8AC3E}">
        <p14:creationId xmlns:p14="http://schemas.microsoft.com/office/powerpoint/2010/main" val="4209134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832039" y="187644"/>
            <a:ext cx="10018713" cy="1752599"/>
          </a:xfrm>
        </p:spPr>
        <p:txBody>
          <a:bodyPr/>
          <a:lstStyle/>
          <a:p>
            <a:r>
              <a:rPr lang="es-AR" b="1" dirty="0" smtClean="0">
                <a:effectLst>
                  <a:outerShdw blurRad="38100" dist="38100" dir="2700000" algn="tl">
                    <a:srgbClr val="000000">
                      <a:alpha val="43137"/>
                    </a:srgbClr>
                  </a:outerShdw>
                </a:effectLst>
              </a:rPr>
              <a:t>CAUSALES DE DISOLUCION (ARTS. 94 Y 94 BIS LGS)</a:t>
            </a:r>
            <a:endParaRPr lang="es-AR" b="1" dirty="0">
              <a:effectLst>
                <a:outerShdw blurRad="38100" dist="38100" dir="2700000" algn="tl">
                  <a:srgbClr val="000000">
                    <a:alpha val="43137"/>
                  </a:srgbClr>
                </a:outerShdw>
              </a:effectLst>
            </a:endParaRPr>
          </a:p>
        </p:txBody>
      </p:sp>
      <p:sp>
        <p:nvSpPr>
          <p:cNvPr id="3" name="Marcador de contenido 2"/>
          <p:cNvSpPr>
            <a:spLocks noGrp="1"/>
          </p:cNvSpPr>
          <p:nvPr>
            <p:ph idx="1"/>
          </p:nvPr>
        </p:nvSpPr>
        <p:spPr>
          <a:xfrm>
            <a:off x="1368401" y="1974760"/>
            <a:ext cx="4298304" cy="819955"/>
          </a:xfrm>
        </p:spPr>
        <p:txBody>
          <a:bodyPr>
            <a:normAutofit fontScale="25000" lnSpcReduction="20000"/>
          </a:bodyPr>
          <a:lstStyle/>
          <a:p>
            <a:endParaRPr lang="es-AR" dirty="0" smtClean="0"/>
          </a:p>
          <a:p>
            <a:endParaRPr lang="es-AR" dirty="0"/>
          </a:p>
          <a:p>
            <a:pPr algn="ctr"/>
            <a:r>
              <a:rPr lang="es-AR" sz="11200" dirty="0" smtClean="0"/>
              <a:t>REDUCCION DE SOCIOS A UNO</a:t>
            </a:r>
          </a:p>
          <a:p>
            <a:endParaRPr lang="es-AR" dirty="0"/>
          </a:p>
          <a:p>
            <a:endParaRPr lang="es-AR" dirty="0"/>
          </a:p>
        </p:txBody>
      </p:sp>
      <p:sp>
        <p:nvSpPr>
          <p:cNvPr id="4" name="Rectángulo 3"/>
          <p:cNvSpPr/>
          <p:nvPr/>
        </p:nvSpPr>
        <p:spPr>
          <a:xfrm>
            <a:off x="7761668" y="1871385"/>
            <a:ext cx="3958107" cy="1815882"/>
          </a:xfrm>
          <a:prstGeom prst="rect">
            <a:avLst/>
          </a:prstGeom>
        </p:spPr>
        <p:txBody>
          <a:bodyPr wrap="square">
            <a:spAutoFit/>
          </a:bodyPr>
          <a:lstStyle/>
          <a:p>
            <a:pPr algn="ctr"/>
            <a:r>
              <a:rPr lang="es-AR" sz="2800" dirty="0" smtClean="0"/>
              <a:t>LA LEY PREVEE LA TRANSFORMACION DE PLENO DERECHO A S.A.U.</a:t>
            </a:r>
            <a:endParaRPr lang="es-AR" sz="2800" dirty="0"/>
          </a:p>
        </p:txBody>
      </p:sp>
      <p:sp>
        <p:nvSpPr>
          <p:cNvPr id="5" name="Rectángulo 4"/>
          <p:cNvSpPr/>
          <p:nvPr/>
        </p:nvSpPr>
        <p:spPr>
          <a:xfrm>
            <a:off x="7778839" y="5371008"/>
            <a:ext cx="4031087" cy="1200329"/>
          </a:xfrm>
          <a:prstGeom prst="rect">
            <a:avLst/>
          </a:prstGeom>
        </p:spPr>
        <p:txBody>
          <a:bodyPr wrap="square">
            <a:spAutoFit/>
          </a:bodyPr>
          <a:lstStyle/>
          <a:p>
            <a:pPr algn="ctr"/>
            <a:r>
              <a:rPr lang="es-AR" sz="2400" dirty="0" smtClean="0"/>
              <a:t>NO HAY TRANSFORMACION DE PLENO DERECHO, CONFORME IGJ  Y DOCTRINA</a:t>
            </a:r>
            <a:endParaRPr lang="es-AR" sz="2400" dirty="0"/>
          </a:p>
        </p:txBody>
      </p:sp>
      <p:sp>
        <p:nvSpPr>
          <p:cNvPr id="6" name="Flecha derecha 5"/>
          <p:cNvSpPr/>
          <p:nvPr/>
        </p:nvSpPr>
        <p:spPr>
          <a:xfrm>
            <a:off x="6120178" y="1974760"/>
            <a:ext cx="1708598" cy="174486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p>
        </p:txBody>
      </p:sp>
      <p:sp>
        <p:nvSpPr>
          <p:cNvPr id="7" name="Flecha abajo 6"/>
          <p:cNvSpPr/>
          <p:nvPr/>
        </p:nvSpPr>
        <p:spPr>
          <a:xfrm>
            <a:off x="9053848" y="4082603"/>
            <a:ext cx="1481070" cy="101743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p>
        </p:txBody>
      </p:sp>
      <p:sp>
        <p:nvSpPr>
          <p:cNvPr id="8" name="Rectángulo 7"/>
          <p:cNvSpPr/>
          <p:nvPr/>
        </p:nvSpPr>
        <p:spPr>
          <a:xfrm>
            <a:off x="811370" y="4358305"/>
            <a:ext cx="5180020" cy="2308324"/>
          </a:xfrm>
          <a:prstGeom prst="rect">
            <a:avLst/>
          </a:prstGeom>
        </p:spPr>
        <p:txBody>
          <a:bodyPr wrap="square">
            <a:spAutoFit/>
          </a:bodyPr>
          <a:lstStyle/>
          <a:p>
            <a:pPr algn="ctr"/>
            <a:r>
              <a:rPr lang="es-AR" sz="2400" dirty="0" smtClean="0"/>
              <a:t>SI LA SOCIEDAD DE CUALQUIER TIPO QUEDA REDUCIDA A UN SOCIO, CARECE DE UN ELEMENTO ESENCIAL NO TIPIFICANTE. POR LA PROPIA LEY DE SOCIEDADES, SE APLICA LA SECCION IV</a:t>
            </a:r>
            <a:endParaRPr lang="es-AR" sz="2400" dirty="0"/>
          </a:p>
        </p:txBody>
      </p:sp>
      <p:sp>
        <p:nvSpPr>
          <p:cNvPr id="9" name="Flecha abajo 8"/>
          <p:cNvSpPr/>
          <p:nvPr/>
        </p:nvSpPr>
        <p:spPr>
          <a:xfrm>
            <a:off x="2867027" y="3037531"/>
            <a:ext cx="1621604" cy="121824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p>
        </p:txBody>
      </p:sp>
    </p:spTree>
    <p:extLst>
      <p:ext uri="{BB962C8B-B14F-4D97-AF65-F5344CB8AC3E}">
        <p14:creationId xmlns:p14="http://schemas.microsoft.com/office/powerpoint/2010/main" val="3667318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1000"/>
                                        <p:tgtEl>
                                          <p:spTgt spid="5"/>
                                        </p:tgtEl>
                                      </p:cBhvr>
                                    </p:animEffect>
                                    <p:anim calcmode="lin" valueType="num">
                                      <p:cBhvr>
                                        <p:cTn id="40" dur="1000" fill="hold"/>
                                        <p:tgtEl>
                                          <p:spTgt spid="5"/>
                                        </p:tgtEl>
                                        <p:attrNameLst>
                                          <p:attrName>ppt_x</p:attrName>
                                        </p:attrNameLst>
                                      </p:cBhvr>
                                      <p:tavLst>
                                        <p:tav tm="0">
                                          <p:val>
                                            <p:strVal val="#ppt_x"/>
                                          </p:val>
                                        </p:tav>
                                        <p:tav tm="100000">
                                          <p:val>
                                            <p:strVal val="#ppt_x"/>
                                          </p:val>
                                        </p:tav>
                                      </p:tavLst>
                                    </p:anim>
                                    <p:anim calcmode="lin" valueType="num">
                                      <p:cBhvr>
                                        <p:cTn id="4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1000"/>
                                        <p:tgtEl>
                                          <p:spTgt spid="9"/>
                                        </p:tgtEl>
                                      </p:cBhvr>
                                    </p:animEffect>
                                    <p:anim calcmode="lin" valueType="num">
                                      <p:cBhvr>
                                        <p:cTn id="47" dur="1000" fill="hold"/>
                                        <p:tgtEl>
                                          <p:spTgt spid="9"/>
                                        </p:tgtEl>
                                        <p:attrNameLst>
                                          <p:attrName>ppt_x</p:attrName>
                                        </p:attrNameLst>
                                      </p:cBhvr>
                                      <p:tavLst>
                                        <p:tav tm="0">
                                          <p:val>
                                            <p:strVal val="#ppt_x"/>
                                          </p:val>
                                        </p:tav>
                                        <p:tav tm="100000">
                                          <p:val>
                                            <p:strVal val="#ppt_x"/>
                                          </p:val>
                                        </p:tav>
                                      </p:tavLst>
                                    </p:anim>
                                    <p:anim calcmode="lin" valueType="num">
                                      <p:cBhvr>
                                        <p:cTn id="4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8"/>
                                        </p:tgtEl>
                                        <p:attrNameLst>
                                          <p:attrName>style.visibility</p:attrName>
                                        </p:attrNameLst>
                                      </p:cBhvr>
                                      <p:to>
                                        <p:strVal val="visible"/>
                                      </p:to>
                                    </p:set>
                                    <p:anim calcmode="lin" valueType="num">
                                      <p:cBhvr additive="base">
                                        <p:cTn id="53" dur="500" fill="hold"/>
                                        <p:tgtEl>
                                          <p:spTgt spid="8"/>
                                        </p:tgtEl>
                                        <p:attrNameLst>
                                          <p:attrName>ppt_x</p:attrName>
                                        </p:attrNameLst>
                                      </p:cBhvr>
                                      <p:tavLst>
                                        <p:tav tm="0">
                                          <p:val>
                                            <p:strVal val="#ppt_x"/>
                                          </p:val>
                                        </p:tav>
                                        <p:tav tm="100000">
                                          <p:val>
                                            <p:strVal val="#ppt_x"/>
                                          </p:val>
                                        </p:tav>
                                      </p:tavLst>
                                    </p:anim>
                                    <p:anim calcmode="lin" valueType="num">
                                      <p:cBhvr additive="base">
                                        <p:cTn id="5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5" grpId="0"/>
      <p:bldP spid="6" grpId="0" animBg="1"/>
      <p:bldP spid="7" grpId="0" animBg="1"/>
      <p:bldP spid="8" grpId="0"/>
      <p:bldP spid="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381279" y="235040"/>
            <a:ext cx="10018713" cy="1752599"/>
          </a:xfrm>
        </p:spPr>
        <p:txBody>
          <a:bodyPr>
            <a:normAutofit/>
          </a:bodyPr>
          <a:lstStyle/>
          <a:p>
            <a:r>
              <a:rPr lang="es-AR" sz="5400" b="1" dirty="0" smtClean="0">
                <a:effectLst>
                  <a:outerShdw blurRad="38100" dist="38100" dir="2700000" algn="tl">
                    <a:srgbClr val="000000">
                      <a:alpha val="43137"/>
                    </a:srgbClr>
                  </a:outerShdw>
                </a:effectLst>
              </a:rPr>
              <a:t>TRANSFORMACION EN SAU</a:t>
            </a:r>
            <a:endParaRPr lang="es-AR" sz="5400" b="1" dirty="0">
              <a:effectLst>
                <a:outerShdw blurRad="38100" dist="38100" dir="2700000" algn="tl">
                  <a:srgbClr val="000000">
                    <a:alpha val="43137"/>
                  </a:srgbClr>
                </a:outerShdw>
              </a:effectLst>
            </a:endParaRPr>
          </a:p>
        </p:txBody>
      </p:sp>
      <p:sp>
        <p:nvSpPr>
          <p:cNvPr id="3" name="Marcador de contenido 2"/>
          <p:cNvSpPr>
            <a:spLocks noGrp="1"/>
          </p:cNvSpPr>
          <p:nvPr>
            <p:ph idx="1"/>
          </p:nvPr>
        </p:nvSpPr>
        <p:spPr>
          <a:xfrm>
            <a:off x="1381278" y="2313230"/>
            <a:ext cx="10018713" cy="5009881"/>
          </a:xfrm>
        </p:spPr>
        <p:txBody>
          <a:bodyPr>
            <a:noAutofit/>
          </a:bodyPr>
          <a:lstStyle/>
          <a:p>
            <a:pPr algn="ctr"/>
            <a:r>
              <a:rPr lang="es-AR" sz="3200" dirty="0" smtClean="0"/>
              <a:t>La transformación no puede ser de pleno derecho toda vez que:</a:t>
            </a:r>
          </a:p>
          <a:p>
            <a:pPr algn="ctr"/>
            <a:r>
              <a:rPr lang="es-AR" sz="3200" dirty="0" smtClean="0"/>
              <a:t>La SAU requiere instrumento público</a:t>
            </a:r>
          </a:p>
          <a:p>
            <a:pPr algn="ctr"/>
            <a:r>
              <a:rPr lang="es-AR" sz="3200" dirty="0" smtClean="0"/>
              <a:t>La elección de tres directores y tres síndicos por tratarse de una sociedad incluida en el art. 299 LGS</a:t>
            </a:r>
          </a:p>
          <a:p>
            <a:pPr algn="ctr"/>
            <a:r>
              <a:rPr lang="es-AR" sz="3200" dirty="0" smtClean="0"/>
              <a:t>La integración del capital social al 100% por un mínimo de PESOS CIEN MIL ($100.000.-)</a:t>
            </a:r>
          </a:p>
          <a:p>
            <a:pPr algn="ctr"/>
            <a:r>
              <a:rPr lang="es-AR" sz="3200" dirty="0" smtClean="0"/>
              <a:t>La correspondiente inscripción en el registro público correspondiente</a:t>
            </a:r>
          </a:p>
          <a:p>
            <a:endParaRPr lang="es-AR" sz="3200" dirty="0" smtClean="0"/>
          </a:p>
          <a:p>
            <a:endParaRPr lang="es-AR" sz="3200" dirty="0"/>
          </a:p>
        </p:txBody>
      </p:sp>
    </p:spTree>
    <p:extLst>
      <p:ext uri="{BB962C8B-B14F-4D97-AF65-F5344CB8AC3E}">
        <p14:creationId xmlns:p14="http://schemas.microsoft.com/office/powerpoint/2010/main" val="503768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1000"/>
                                        <p:tgtEl>
                                          <p:spTgt spid="3">
                                            <p:txEl>
                                              <p:pRg st="3" end="3"/>
                                            </p:txEl>
                                          </p:spTgt>
                                        </p:tgtEl>
                                      </p:cBhvr>
                                    </p:animEffect>
                                    <p:anim calcmode="lin" valueType="num">
                                      <p:cBhvr>
                                        <p:cTn id="3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Effect transition="in" filter="fade">
                                      <p:cBhvr>
                                        <p:cTn id="41" dur="1000"/>
                                        <p:tgtEl>
                                          <p:spTgt spid="3">
                                            <p:txEl>
                                              <p:pRg st="4" end="4"/>
                                            </p:txEl>
                                          </p:spTgt>
                                        </p:tgtEl>
                                      </p:cBhvr>
                                    </p:animEffect>
                                    <p:anim calcmode="lin" valueType="num">
                                      <p:cBhvr>
                                        <p:cTn id="4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598610" y="299434"/>
            <a:ext cx="10018713" cy="1752599"/>
          </a:xfrm>
        </p:spPr>
        <p:txBody>
          <a:bodyPr/>
          <a:lstStyle/>
          <a:p>
            <a:r>
              <a:rPr lang="es-AR" b="1" dirty="0" smtClean="0">
                <a:effectLst>
                  <a:outerShdw blurRad="38100" dist="38100" dir="2700000" algn="tl">
                    <a:srgbClr val="000000">
                      <a:alpha val="43137"/>
                    </a:srgbClr>
                  </a:outerShdw>
                </a:effectLst>
              </a:rPr>
              <a:t>SOCIEDADES SOCIAS</a:t>
            </a:r>
            <a:endParaRPr lang="es-AR" b="1" dirty="0">
              <a:effectLst>
                <a:outerShdw blurRad="38100" dist="38100" dir="2700000" algn="tl">
                  <a:srgbClr val="000000">
                    <a:alpha val="43137"/>
                  </a:srgbClr>
                </a:outerShdw>
              </a:effectLst>
            </a:endParaRPr>
          </a:p>
        </p:txBody>
      </p:sp>
      <p:sp>
        <p:nvSpPr>
          <p:cNvPr id="4" name="Marcador de contenido 3"/>
          <p:cNvSpPr>
            <a:spLocks noGrp="1"/>
          </p:cNvSpPr>
          <p:nvPr>
            <p:ph sz="half" idx="1"/>
          </p:nvPr>
        </p:nvSpPr>
        <p:spPr/>
        <p:txBody>
          <a:bodyPr/>
          <a:lstStyle/>
          <a:p>
            <a:pPr algn="ctr"/>
            <a:r>
              <a:rPr lang="es-AR" sz="3200" b="1" dirty="0" smtClean="0">
                <a:effectLst>
                  <a:outerShdw blurRad="38100" dist="38100" dir="2700000" algn="tl">
                    <a:srgbClr val="000000">
                      <a:alpha val="43137"/>
                    </a:srgbClr>
                  </a:outerShdw>
                </a:effectLst>
              </a:rPr>
              <a:t>ANTES</a:t>
            </a:r>
          </a:p>
          <a:p>
            <a:endParaRPr lang="es-AR" dirty="0"/>
          </a:p>
          <a:p>
            <a:endParaRPr lang="es-AR" dirty="0" smtClean="0"/>
          </a:p>
          <a:p>
            <a:r>
              <a:rPr lang="es-AR" dirty="0" smtClean="0"/>
              <a:t>LAS SOCIEDADES POR ACCIONES SOLO PUEDEN FORMAR PARTE DE SOCIEDADES POR ACCIONES</a:t>
            </a:r>
            <a:endParaRPr lang="es-AR" dirty="0"/>
          </a:p>
        </p:txBody>
      </p:sp>
      <p:sp>
        <p:nvSpPr>
          <p:cNvPr id="5" name="Marcador de contenido 4"/>
          <p:cNvSpPr>
            <a:spLocks noGrp="1"/>
          </p:cNvSpPr>
          <p:nvPr>
            <p:ph sz="half" idx="2"/>
          </p:nvPr>
        </p:nvSpPr>
        <p:spPr>
          <a:xfrm>
            <a:off x="6722267" y="3014729"/>
            <a:ext cx="4895056" cy="3124200"/>
          </a:xfrm>
        </p:spPr>
        <p:txBody>
          <a:bodyPr/>
          <a:lstStyle/>
          <a:p>
            <a:pPr algn="ctr"/>
            <a:r>
              <a:rPr lang="es-AR" sz="3200" b="1" dirty="0" smtClean="0">
                <a:effectLst>
                  <a:outerShdw blurRad="38100" dist="38100" dir="2700000" algn="tl">
                    <a:srgbClr val="000000">
                      <a:alpha val="43137"/>
                    </a:srgbClr>
                  </a:outerShdw>
                </a:effectLst>
              </a:rPr>
              <a:t>AHORA</a:t>
            </a:r>
          </a:p>
          <a:p>
            <a:endParaRPr lang="es-AR" dirty="0"/>
          </a:p>
          <a:p>
            <a:pPr algn="ctr"/>
            <a:r>
              <a:rPr lang="es-AR" dirty="0" smtClean="0"/>
              <a:t>LAS SOCIEDADES POR ACCIONES PUEDEN FORMAR PARTE DE SOCIEDADES POR ACCIONES Y DE SRL</a:t>
            </a:r>
          </a:p>
          <a:p>
            <a:pPr algn="ctr"/>
            <a:endParaRPr lang="es-AR" dirty="0" smtClean="0"/>
          </a:p>
          <a:p>
            <a:pPr algn="ctr"/>
            <a:r>
              <a:rPr lang="es-AR" dirty="0" smtClean="0"/>
              <a:t>TAMBIEN FORMAR PARTE DE CONTRATOS ASOCIATIVOS</a:t>
            </a:r>
            <a:endParaRPr lang="es-AR" dirty="0"/>
          </a:p>
        </p:txBody>
      </p:sp>
      <p:sp>
        <p:nvSpPr>
          <p:cNvPr id="6" name="Flecha curvada hacia la derecha 5"/>
          <p:cNvSpPr/>
          <p:nvPr/>
        </p:nvSpPr>
        <p:spPr>
          <a:xfrm>
            <a:off x="1803042" y="1468192"/>
            <a:ext cx="2073499" cy="1416676"/>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solidFill>
                <a:schemeClr val="tx1"/>
              </a:solidFill>
            </a:endParaRPr>
          </a:p>
        </p:txBody>
      </p:sp>
      <p:sp>
        <p:nvSpPr>
          <p:cNvPr id="7" name="Flecha curvada hacia la izquierda 6"/>
          <p:cNvSpPr/>
          <p:nvPr/>
        </p:nvSpPr>
        <p:spPr>
          <a:xfrm>
            <a:off x="9440214" y="1275008"/>
            <a:ext cx="1284161" cy="1609860"/>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solidFill>
                <a:schemeClr val="tx1"/>
              </a:solidFill>
            </a:endParaRPr>
          </a:p>
        </p:txBody>
      </p:sp>
    </p:spTree>
    <p:extLst>
      <p:ext uri="{BB962C8B-B14F-4D97-AF65-F5344CB8AC3E}">
        <p14:creationId xmlns:p14="http://schemas.microsoft.com/office/powerpoint/2010/main" val="1080878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 calcmode="lin" valueType="num">
                                      <p:cBhvr additive="base">
                                        <p:cTn id="19"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5">
                                            <p:txEl>
                                              <p:pRg st="0" end="0"/>
                                            </p:txEl>
                                          </p:spTgt>
                                        </p:tgtEl>
                                        <p:attrNameLst>
                                          <p:attrName>style.visibility</p:attrName>
                                        </p:attrNameLst>
                                      </p:cBhvr>
                                      <p:to>
                                        <p:strVal val="visible"/>
                                      </p:to>
                                    </p:set>
                                    <p:animEffect transition="in" filter="fade">
                                      <p:cBhvr>
                                        <p:cTn id="38" dur="1000"/>
                                        <p:tgtEl>
                                          <p:spTgt spid="5">
                                            <p:txEl>
                                              <p:pRg st="0" end="0"/>
                                            </p:txEl>
                                          </p:spTgt>
                                        </p:tgtEl>
                                      </p:cBhvr>
                                    </p:animEffect>
                                    <p:anim calcmode="lin" valueType="num">
                                      <p:cBhvr>
                                        <p:cTn id="39"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40"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5">
                                            <p:txEl>
                                              <p:pRg st="2" end="2"/>
                                            </p:txEl>
                                          </p:spTgt>
                                        </p:tgtEl>
                                        <p:attrNameLst>
                                          <p:attrName>style.visibility</p:attrName>
                                        </p:attrNameLst>
                                      </p:cBhvr>
                                      <p:to>
                                        <p:strVal val="visible"/>
                                      </p:to>
                                    </p:set>
                                    <p:animEffect transition="in" filter="fade">
                                      <p:cBhvr>
                                        <p:cTn id="45" dur="1000"/>
                                        <p:tgtEl>
                                          <p:spTgt spid="5">
                                            <p:txEl>
                                              <p:pRg st="2" end="2"/>
                                            </p:txEl>
                                          </p:spTgt>
                                        </p:tgtEl>
                                      </p:cBhvr>
                                    </p:animEffect>
                                    <p:anim calcmode="lin" valueType="num">
                                      <p:cBhvr>
                                        <p:cTn id="46"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47"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5">
                                            <p:txEl>
                                              <p:pRg st="4" end="4"/>
                                            </p:txEl>
                                          </p:spTgt>
                                        </p:tgtEl>
                                        <p:attrNameLst>
                                          <p:attrName>style.visibility</p:attrName>
                                        </p:attrNameLst>
                                      </p:cBhvr>
                                      <p:to>
                                        <p:strVal val="visible"/>
                                      </p:to>
                                    </p:set>
                                    <p:animEffect transition="in" filter="fade">
                                      <p:cBhvr>
                                        <p:cTn id="52" dur="1000"/>
                                        <p:tgtEl>
                                          <p:spTgt spid="5">
                                            <p:txEl>
                                              <p:pRg st="4" end="4"/>
                                            </p:txEl>
                                          </p:spTgt>
                                        </p:tgtEl>
                                      </p:cBhvr>
                                    </p:animEffect>
                                    <p:anim calcmode="lin" valueType="num">
                                      <p:cBhvr>
                                        <p:cTn id="53"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54"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build="p"/>
      <p:bldP spid="6" grpId="0" animBg="1"/>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865247" y="967945"/>
            <a:ext cx="9944679" cy="1041160"/>
          </a:xfrm>
        </p:spPr>
        <p:txBody>
          <a:bodyPr>
            <a:noAutofit/>
          </a:bodyPr>
          <a:lstStyle/>
          <a:p>
            <a:r>
              <a:rPr lang="es-AR" sz="4800" dirty="0" smtClean="0"/>
              <a:t>Desaparece el término “comerciante” del nuevo Código unificado </a:t>
            </a:r>
            <a:endParaRPr lang="es-AR" sz="4800" dirty="0"/>
          </a:p>
        </p:txBody>
      </p:sp>
      <p:sp>
        <p:nvSpPr>
          <p:cNvPr id="3" name="Subtítulo 2"/>
          <p:cNvSpPr>
            <a:spLocks noGrp="1"/>
          </p:cNvSpPr>
          <p:nvPr>
            <p:ph type="subTitle" idx="1"/>
          </p:nvPr>
        </p:nvSpPr>
        <p:spPr>
          <a:xfrm>
            <a:off x="3670479" y="3940935"/>
            <a:ext cx="8139447" cy="3013656"/>
          </a:xfrm>
        </p:spPr>
        <p:txBody>
          <a:bodyPr/>
          <a:lstStyle/>
          <a:p>
            <a:pPr algn="ctr"/>
            <a:r>
              <a:rPr lang="es-AR" sz="3200" dirty="0"/>
              <a:t>personas jurídicas privadas y quienes realizan una </a:t>
            </a:r>
            <a:r>
              <a:rPr lang="es-AR" sz="3200" dirty="0" smtClean="0"/>
              <a:t>actividad  </a:t>
            </a:r>
            <a:r>
              <a:rPr lang="es-AR" sz="3200" dirty="0"/>
              <a:t>económica organizada o son titulares de una empresa o establecimiento comercial, </a:t>
            </a:r>
            <a:r>
              <a:rPr lang="es-AR" sz="3200" dirty="0" smtClean="0"/>
              <a:t>industrial, </a:t>
            </a:r>
            <a:r>
              <a:rPr lang="es-AR" sz="3200" dirty="0"/>
              <a:t>agropecuario o de servicios</a:t>
            </a:r>
            <a:r>
              <a:rPr lang="es-AR" dirty="0" smtClean="0"/>
              <a:t>.(art. 320 CCC)</a:t>
            </a:r>
            <a:endParaRPr lang="es-AR" dirty="0"/>
          </a:p>
        </p:txBody>
      </p:sp>
      <p:sp>
        <p:nvSpPr>
          <p:cNvPr id="4" name="Flecha abajo 3"/>
          <p:cNvSpPr/>
          <p:nvPr/>
        </p:nvSpPr>
        <p:spPr>
          <a:xfrm>
            <a:off x="6581104" y="2479183"/>
            <a:ext cx="2073499" cy="99167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Tree>
    <p:extLst>
      <p:ext uri="{BB962C8B-B14F-4D97-AF65-F5344CB8AC3E}">
        <p14:creationId xmlns:p14="http://schemas.microsoft.com/office/powerpoint/2010/main" val="4213923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Effect transition="in" filter="fade">
                                      <p:cBhvr>
                                        <p:cTn id="20" dur="1000"/>
                                        <p:tgtEl>
                                          <p:spTgt spid="3">
                                            <p:txEl>
                                              <p:pRg st="0" end="0"/>
                                            </p:txEl>
                                          </p:spTgt>
                                        </p:tgtEl>
                                      </p:cBhvr>
                                    </p:animEffect>
                                    <p:anim calcmode="lin" valueType="num">
                                      <p:cBhvr>
                                        <p:cTn id="21"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84310" y="230748"/>
            <a:ext cx="10018713" cy="1752599"/>
          </a:xfrm>
        </p:spPr>
        <p:txBody>
          <a:bodyPr/>
          <a:lstStyle/>
          <a:p>
            <a:r>
              <a:rPr lang="es-AR" b="1" dirty="0" smtClean="0">
                <a:effectLst>
                  <a:outerShdw blurRad="38100" dist="38100" dir="2700000" algn="tl">
                    <a:srgbClr val="000000">
                      <a:alpha val="43137"/>
                    </a:srgbClr>
                  </a:outerShdw>
                </a:effectLst>
              </a:rPr>
              <a:t>SOCIEDADES DE LA SECCION IV</a:t>
            </a:r>
            <a:endParaRPr lang="es-AR" b="1" dirty="0">
              <a:effectLst>
                <a:outerShdw blurRad="38100" dist="38100" dir="2700000" algn="tl">
                  <a:srgbClr val="000000">
                    <a:alpha val="43137"/>
                  </a:srgbClr>
                </a:outerShdw>
              </a:effectLst>
            </a:endParaRPr>
          </a:p>
        </p:txBody>
      </p:sp>
      <p:sp>
        <p:nvSpPr>
          <p:cNvPr id="3" name="Marcador de contenido 2"/>
          <p:cNvSpPr>
            <a:spLocks noGrp="1"/>
          </p:cNvSpPr>
          <p:nvPr>
            <p:ph idx="1"/>
          </p:nvPr>
        </p:nvSpPr>
        <p:spPr>
          <a:xfrm>
            <a:off x="1484310" y="1983347"/>
            <a:ext cx="10018713" cy="4443212"/>
          </a:xfrm>
        </p:spPr>
        <p:txBody>
          <a:bodyPr>
            <a:normAutofit/>
          </a:bodyPr>
          <a:lstStyle/>
          <a:p>
            <a:pPr algn="ctr"/>
            <a:r>
              <a:rPr lang="es-AR" sz="3600" dirty="0" smtClean="0"/>
              <a:t>SOCIEDADES SIMPLES</a:t>
            </a:r>
          </a:p>
          <a:p>
            <a:pPr marL="0" indent="0" algn="ctr">
              <a:buNone/>
            </a:pPr>
            <a:endParaRPr lang="es-AR" sz="3600" dirty="0" smtClean="0"/>
          </a:p>
          <a:p>
            <a:pPr algn="ctr"/>
            <a:r>
              <a:rPr lang="es-AR" sz="3600" dirty="0" smtClean="0"/>
              <a:t>SOCIEDADES RESIDUALES</a:t>
            </a:r>
          </a:p>
          <a:p>
            <a:pPr marL="0" indent="0" algn="ctr">
              <a:buNone/>
            </a:pPr>
            <a:endParaRPr lang="es-AR" sz="3600" dirty="0" smtClean="0"/>
          </a:p>
          <a:p>
            <a:pPr algn="ctr"/>
            <a:r>
              <a:rPr lang="es-AR" sz="3600" dirty="0" smtClean="0"/>
              <a:t>SOCIEDADES LIBRES</a:t>
            </a:r>
            <a:endParaRPr lang="es-AR" sz="3600" dirty="0"/>
          </a:p>
        </p:txBody>
      </p:sp>
    </p:spTree>
    <p:extLst>
      <p:ext uri="{BB962C8B-B14F-4D97-AF65-F5344CB8AC3E}">
        <p14:creationId xmlns:p14="http://schemas.microsoft.com/office/powerpoint/2010/main" val="1242918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84310" y="247918"/>
            <a:ext cx="10018713" cy="1752599"/>
          </a:xfrm>
        </p:spPr>
        <p:txBody>
          <a:bodyPr/>
          <a:lstStyle/>
          <a:p>
            <a:r>
              <a:rPr lang="es-AR" b="1" dirty="0" smtClean="0">
                <a:effectLst>
                  <a:outerShdw blurRad="38100" dist="38100" dir="2700000" algn="tl">
                    <a:srgbClr val="000000">
                      <a:alpha val="43137"/>
                    </a:srgbClr>
                  </a:outerShdw>
                </a:effectLst>
              </a:rPr>
              <a:t>SUPUESTOS DE LA SECCION IV</a:t>
            </a:r>
            <a:endParaRPr lang="es-AR" b="1" dirty="0">
              <a:effectLst>
                <a:outerShdw blurRad="38100" dist="38100" dir="2700000" algn="tl">
                  <a:srgbClr val="000000">
                    <a:alpha val="43137"/>
                  </a:srgbClr>
                </a:outerShdw>
              </a:effectLst>
            </a:endParaRPr>
          </a:p>
        </p:txBody>
      </p:sp>
      <p:sp>
        <p:nvSpPr>
          <p:cNvPr id="3" name="Marcador de contenido 2"/>
          <p:cNvSpPr>
            <a:spLocks noGrp="1"/>
          </p:cNvSpPr>
          <p:nvPr>
            <p:ph idx="1"/>
          </p:nvPr>
        </p:nvSpPr>
        <p:spPr>
          <a:xfrm>
            <a:off x="1484310" y="2000517"/>
            <a:ext cx="10018713" cy="4503314"/>
          </a:xfrm>
        </p:spPr>
        <p:txBody>
          <a:bodyPr>
            <a:normAutofit fontScale="77500" lnSpcReduction="20000"/>
          </a:bodyPr>
          <a:lstStyle/>
          <a:p>
            <a:pPr algn="ctr"/>
            <a:r>
              <a:rPr lang="es-AR" sz="4000" dirty="0" smtClean="0"/>
              <a:t>EX SOCIEDADES DE HECHO</a:t>
            </a:r>
          </a:p>
          <a:p>
            <a:pPr algn="ctr"/>
            <a:r>
              <a:rPr lang="es-AR" sz="4000" dirty="0" smtClean="0"/>
              <a:t>EX SOCIEDADES IRREGULARES</a:t>
            </a:r>
          </a:p>
          <a:p>
            <a:pPr algn="ctr"/>
            <a:r>
              <a:rPr lang="es-AR" sz="4000" dirty="0"/>
              <a:t>EX SOCIEDADES CIVILES</a:t>
            </a:r>
          </a:p>
          <a:p>
            <a:pPr algn="ctr"/>
            <a:r>
              <a:rPr lang="es-AR" sz="4000" dirty="0" smtClean="0"/>
              <a:t>SOCIEDADES CON DEFECTOS DE FORMA</a:t>
            </a:r>
          </a:p>
          <a:p>
            <a:pPr algn="ctr"/>
            <a:r>
              <a:rPr lang="es-AR" sz="4000" dirty="0" smtClean="0"/>
              <a:t>SOCIEDADES QUE OMITAN REQUISITOS ESENCIALES</a:t>
            </a:r>
          </a:p>
          <a:p>
            <a:pPr algn="ctr"/>
            <a:r>
              <a:rPr lang="es-AR" sz="4000" dirty="0" smtClean="0"/>
              <a:t>SOCIEDADES ATIPICAS</a:t>
            </a:r>
          </a:p>
          <a:p>
            <a:pPr algn="ctr"/>
            <a:r>
              <a:rPr lang="es-AR" sz="4000" dirty="0" smtClean="0"/>
              <a:t>OTROS SUPUESTOS</a:t>
            </a:r>
          </a:p>
          <a:p>
            <a:endParaRPr lang="es-AR" dirty="0" smtClean="0"/>
          </a:p>
          <a:p>
            <a:endParaRPr lang="es-AR" dirty="0"/>
          </a:p>
        </p:txBody>
      </p:sp>
    </p:spTree>
    <p:extLst>
      <p:ext uri="{BB962C8B-B14F-4D97-AF65-F5344CB8AC3E}">
        <p14:creationId xmlns:p14="http://schemas.microsoft.com/office/powerpoint/2010/main" val="3470820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additive="base">
                                        <p:cTn id="2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additive="base">
                                        <p:cTn id="3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
                                            <p:txEl>
                                              <p:pRg st="5" end="5"/>
                                            </p:txEl>
                                          </p:spTgt>
                                        </p:tgtEl>
                                        <p:attrNameLst>
                                          <p:attrName>style.visibility</p:attrName>
                                        </p:attrNameLst>
                                      </p:cBhvr>
                                      <p:to>
                                        <p:strVal val="visible"/>
                                      </p:to>
                                    </p:set>
                                    <p:anim calcmode="lin" valueType="num">
                                      <p:cBhvr additive="base">
                                        <p:cTn id="4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anim calcmode="lin" valueType="num">
                                      <p:cBhvr additive="base">
                                        <p:cTn id="4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84311" y="0"/>
            <a:ext cx="10018713" cy="1752599"/>
          </a:xfrm>
        </p:spPr>
        <p:txBody>
          <a:bodyPr/>
          <a:lstStyle/>
          <a:p>
            <a:r>
              <a:rPr lang="es-AR" b="1" dirty="0" smtClean="0">
                <a:effectLst>
                  <a:outerShdw blurRad="38100" dist="38100" dir="2700000" algn="tl">
                    <a:srgbClr val="000000">
                      <a:alpha val="43137"/>
                    </a:srgbClr>
                  </a:outerShdw>
                </a:effectLst>
              </a:rPr>
              <a:t>SOCIEDADES DE LA SECCION IV</a:t>
            </a:r>
            <a:endParaRPr lang="es-AR" b="1" dirty="0">
              <a:effectLst>
                <a:outerShdw blurRad="38100" dist="38100" dir="2700000" algn="tl">
                  <a:srgbClr val="000000">
                    <a:alpha val="43137"/>
                  </a:srgbClr>
                </a:outerShdw>
              </a:effectLst>
            </a:endParaRPr>
          </a:p>
        </p:txBody>
      </p:sp>
      <p:sp>
        <p:nvSpPr>
          <p:cNvPr id="3" name="Marcador de texto 2"/>
          <p:cNvSpPr>
            <a:spLocks noGrp="1"/>
          </p:cNvSpPr>
          <p:nvPr>
            <p:ph type="body" idx="1"/>
          </p:nvPr>
        </p:nvSpPr>
        <p:spPr>
          <a:xfrm>
            <a:off x="1650220" y="2090199"/>
            <a:ext cx="4607188" cy="576262"/>
          </a:xfrm>
        </p:spPr>
        <p:txBody>
          <a:bodyPr/>
          <a:lstStyle/>
          <a:p>
            <a:pPr algn="ctr"/>
            <a:r>
              <a:rPr lang="es-AR" dirty="0" smtClean="0"/>
              <a:t>ANTES</a:t>
            </a:r>
            <a:endParaRPr lang="es-AR" dirty="0"/>
          </a:p>
        </p:txBody>
      </p:sp>
      <p:sp>
        <p:nvSpPr>
          <p:cNvPr id="4" name="Marcador de contenido 3"/>
          <p:cNvSpPr>
            <a:spLocks noGrp="1"/>
          </p:cNvSpPr>
          <p:nvPr>
            <p:ph sz="half" idx="2"/>
          </p:nvPr>
        </p:nvSpPr>
        <p:spPr>
          <a:xfrm>
            <a:off x="1362352" y="3767708"/>
            <a:ext cx="4895056" cy="2455862"/>
          </a:xfrm>
        </p:spPr>
        <p:txBody>
          <a:bodyPr>
            <a:normAutofit fontScale="92500"/>
          </a:bodyPr>
          <a:lstStyle/>
          <a:p>
            <a:pPr algn="ctr"/>
            <a:r>
              <a:rPr lang="es-AR" dirty="0" smtClean="0"/>
              <a:t>CONTRATO INOPONIBLE ENTRE LAS PARTES Y FRENTE A TERCEROS</a:t>
            </a:r>
          </a:p>
          <a:p>
            <a:pPr algn="ctr"/>
            <a:r>
              <a:rPr lang="es-AR" dirty="0" smtClean="0"/>
              <a:t>NO PODIAN SER TITULARES DE BIENES REGISTRABLES</a:t>
            </a:r>
          </a:p>
          <a:p>
            <a:pPr algn="ctr"/>
            <a:r>
              <a:rPr lang="es-AR" dirty="0" smtClean="0"/>
              <a:t>DESTINADA A REGULARIZARSE A LIQUIDARSE</a:t>
            </a:r>
          </a:p>
          <a:p>
            <a:pPr algn="ctr"/>
            <a:r>
              <a:rPr lang="es-AR" dirty="0" smtClean="0"/>
              <a:t>PERSONALIDAD JURIDICA PRECARIA Y LIMITADA</a:t>
            </a:r>
            <a:endParaRPr lang="es-AR" dirty="0"/>
          </a:p>
        </p:txBody>
      </p:sp>
      <p:sp>
        <p:nvSpPr>
          <p:cNvPr id="5" name="Marcador de texto 4"/>
          <p:cNvSpPr>
            <a:spLocks noGrp="1"/>
          </p:cNvSpPr>
          <p:nvPr>
            <p:ph type="body" sz="quarter" idx="3"/>
          </p:nvPr>
        </p:nvSpPr>
        <p:spPr>
          <a:xfrm>
            <a:off x="6744227" y="2245495"/>
            <a:ext cx="4622537" cy="576262"/>
          </a:xfrm>
        </p:spPr>
        <p:txBody>
          <a:bodyPr/>
          <a:lstStyle/>
          <a:p>
            <a:pPr algn="ctr"/>
            <a:r>
              <a:rPr lang="es-AR" dirty="0" smtClean="0"/>
              <a:t>AHORA</a:t>
            </a:r>
            <a:endParaRPr lang="es-AR" dirty="0"/>
          </a:p>
        </p:txBody>
      </p:sp>
      <p:sp>
        <p:nvSpPr>
          <p:cNvPr id="6" name="Marcador de contenido 5"/>
          <p:cNvSpPr>
            <a:spLocks noGrp="1"/>
          </p:cNvSpPr>
          <p:nvPr>
            <p:ph sz="quarter" idx="4"/>
          </p:nvPr>
        </p:nvSpPr>
        <p:spPr>
          <a:xfrm>
            <a:off x="6607968" y="3853562"/>
            <a:ext cx="4895056" cy="2455862"/>
          </a:xfrm>
        </p:spPr>
        <p:txBody>
          <a:bodyPr/>
          <a:lstStyle/>
          <a:p>
            <a:pPr algn="ctr"/>
            <a:r>
              <a:rPr lang="es-AR" dirty="0" smtClean="0"/>
              <a:t>CONTRATO OPONIBLE ENTRE LAS PARTES Y TERCEROS QUE CONOCIERON</a:t>
            </a:r>
          </a:p>
          <a:p>
            <a:pPr algn="ctr"/>
            <a:r>
              <a:rPr lang="es-AR" dirty="0" smtClean="0"/>
              <a:t>PUEDEN SER TITULARES DE BIENES REGISTRABLES</a:t>
            </a:r>
          </a:p>
          <a:p>
            <a:pPr algn="ctr"/>
            <a:r>
              <a:rPr lang="es-AR" dirty="0" smtClean="0"/>
              <a:t>PUEDE SER “SUBSANADA”</a:t>
            </a:r>
          </a:p>
          <a:p>
            <a:pPr algn="ctr"/>
            <a:r>
              <a:rPr lang="es-AR" dirty="0" smtClean="0"/>
              <a:t>PERSONALIDAD JURIDICA PLENA</a:t>
            </a:r>
            <a:endParaRPr lang="es-AR" dirty="0"/>
          </a:p>
        </p:txBody>
      </p:sp>
      <p:sp>
        <p:nvSpPr>
          <p:cNvPr id="7" name="Flecha curvada hacia la derecha 6"/>
          <p:cNvSpPr/>
          <p:nvPr/>
        </p:nvSpPr>
        <p:spPr>
          <a:xfrm>
            <a:off x="2163651" y="1277373"/>
            <a:ext cx="1133340" cy="1203604"/>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solidFill>
                <a:schemeClr val="tx1"/>
              </a:solidFill>
            </a:endParaRPr>
          </a:p>
        </p:txBody>
      </p:sp>
      <p:sp>
        <p:nvSpPr>
          <p:cNvPr id="8" name="Flecha curvada hacia la izquierda 7"/>
          <p:cNvSpPr/>
          <p:nvPr/>
        </p:nvSpPr>
        <p:spPr>
          <a:xfrm>
            <a:off x="8937939" y="1286780"/>
            <a:ext cx="1197735" cy="915473"/>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solidFill>
                <a:schemeClr val="tx1"/>
              </a:solidFill>
            </a:endParaRPr>
          </a:p>
        </p:txBody>
      </p:sp>
      <p:sp>
        <p:nvSpPr>
          <p:cNvPr id="9" name="Flecha abajo 8"/>
          <p:cNvSpPr/>
          <p:nvPr/>
        </p:nvSpPr>
        <p:spPr>
          <a:xfrm>
            <a:off x="3387144" y="2823172"/>
            <a:ext cx="953036" cy="7878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p>
        </p:txBody>
      </p:sp>
      <p:sp>
        <p:nvSpPr>
          <p:cNvPr id="10" name="Flecha abajo 9"/>
          <p:cNvSpPr/>
          <p:nvPr/>
        </p:nvSpPr>
        <p:spPr>
          <a:xfrm>
            <a:off x="8728115" y="2920740"/>
            <a:ext cx="953036" cy="7878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p>
        </p:txBody>
      </p:sp>
      <p:sp>
        <p:nvSpPr>
          <p:cNvPr id="11" name="Rectángulo 10"/>
          <p:cNvSpPr/>
          <p:nvPr/>
        </p:nvSpPr>
        <p:spPr>
          <a:xfrm>
            <a:off x="3756337" y="6309424"/>
            <a:ext cx="5103448" cy="369332"/>
          </a:xfrm>
          <a:prstGeom prst="rect">
            <a:avLst/>
          </a:prstGeom>
        </p:spPr>
        <p:txBody>
          <a:bodyPr wrap="none">
            <a:spAutoFit/>
          </a:bodyPr>
          <a:lstStyle/>
          <a:p>
            <a:pPr algn="ctr"/>
            <a:r>
              <a:rPr lang="es-AR" b="1" dirty="0" smtClean="0"/>
              <a:t>SU EXISTENCIA ADMITE TODO TIPO DE PRUEBA</a:t>
            </a:r>
            <a:endParaRPr lang="es-AR" b="1" dirty="0"/>
          </a:p>
        </p:txBody>
      </p:sp>
    </p:spTree>
    <p:extLst>
      <p:ext uri="{BB962C8B-B14F-4D97-AF65-F5344CB8AC3E}">
        <p14:creationId xmlns:p14="http://schemas.microsoft.com/office/powerpoint/2010/main" val="2927722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build="p"/>
      <p:bldP spid="5" grpId="0" build="p"/>
      <p:bldP spid="6" grpId="0" build="p"/>
      <p:bldP spid="7" grpId="0" animBg="1"/>
      <p:bldP spid="8" grpId="0" animBg="1"/>
      <p:bldP spid="9" grpId="0" animBg="1"/>
      <p:bldP spid="10" grpId="0" animBg="1"/>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AR" b="1" dirty="0" smtClean="0">
                <a:effectLst>
                  <a:outerShdw blurRad="38100" dist="38100" dir="2700000" algn="tl">
                    <a:srgbClr val="000000">
                      <a:alpha val="43137"/>
                    </a:srgbClr>
                  </a:outerShdw>
                </a:effectLst>
              </a:rPr>
              <a:t>SOCIEDADES DE LA SECCION IV</a:t>
            </a:r>
            <a:endParaRPr lang="es-AR" b="1" dirty="0">
              <a:effectLst>
                <a:outerShdw blurRad="38100" dist="38100" dir="2700000" algn="tl">
                  <a:srgbClr val="000000">
                    <a:alpha val="43137"/>
                  </a:srgbClr>
                </a:outerShdw>
              </a:effectLst>
            </a:endParaRPr>
          </a:p>
        </p:txBody>
      </p:sp>
      <p:sp>
        <p:nvSpPr>
          <p:cNvPr id="4" name="Marcador de contenido 3"/>
          <p:cNvSpPr>
            <a:spLocks noGrp="1"/>
          </p:cNvSpPr>
          <p:nvPr>
            <p:ph sz="half" idx="2"/>
          </p:nvPr>
        </p:nvSpPr>
        <p:spPr>
          <a:xfrm>
            <a:off x="1908788" y="2704271"/>
            <a:ext cx="9169757" cy="3812438"/>
          </a:xfrm>
        </p:spPr>
        <p:txBody>
          <a:bodyPr>
            <a:normAutofit fontScale="92500"/>
          </a:bodyPr>
          <a:lstStyle/>
          <a:p>
            <a:pPr algn="ctr"/>
            <a:endParaRPr lang="es-AR" dirty="0" smtClean="0"/>
          </a:p>
          <a:p>
            <a:pPr algn="ctr"/>
            <a:r>
              <a:rPr lang="es-AR" sz="2400" b="1" dirty="0" smtClean="0"/>
              <a:t>SE PASO DE UN REGIMEN DE TIPICIDAD SE CASTIGABA CON LA NULIDAD O RESPONSABILIDAD ILIMITADA EL INCUMPLIMIENTO DE LAS FORMAS (SOC. ATIPICAS/SOC. IRREGULARES Y DE HECHO)</a:t>
            </a:r>
          </a:p>
          <a:p>
            <a:endParaRPr lang="es-AR" sz="2400" b="1" dirty="0"/>
          </a:p>
          <a:p>
            <a:endParaRPr lang="es-AR" sz="2400" b="1" dirty="0" smtClean="0"/>
          </a:p>
          <a:p>
            <a:endParaRPr lang="es-AR" sz="2400" b="1" dirty="0"/>
          </a:p>
          <a:p>
            <a:pPr algn="ctr"/>
            <a:r>
              <a:rPr lang="es-AR" sz="2400" b="1" dirty="0" smtClean="0"/>
              <a:t> A UNO DE LIBERTAD DE FORMAS CON RESPONSABILIDAD MANCOMUNADA</a:t>
            </a:r>
            <a:endParaRPr lang="es-AR" sz="2400" b="1" dirty="0"/>
          </a:p>
        </p:txBody>
      </p:sp>
      <p:sp>
        <p:nvSpPr>
          <p:cNvPr id="3" name="Flecha abajo 2"/>
          <p:cNvSpPr/>
          <p:nvPr/>
        </p:nvSpPr>
        <p:spPr>
          <a:xfrm>
            <a:off x="5512158" y="4365937"/>
            <a:ext cx="2640169" cy="119773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p>
        </p:txBody>
      </p:sp>
    </p:spTree>
    <p:extLst>
      <p:ext uri="{BB962C8B-B14F-4D97-AF65-F5344CB8AC3E}">
        <p14:creationId xmlns:p14="http://schemas.microsoft.com/office/powerpoint/2010/main" val="2395715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5" end="5"/>
                                            </p:txEl>
                                          </p:spTgt>
                                        </p:tgtEl>
                                        <p:attrNameLst>
                                          <p:attrName>style.visibility</p:attrName>
                                        </p:attrNameLst>
                                      </p:cBhvr>
                                      <p:to>
                                        <p:strVal val="visible"/>
                                      </p:to>
                                    </p:set>
                                    <p:anim calcmode="lin" valueType="num">
                                      <p:cBhvr additive="base">
                                        <p:cTn id="25"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352806" y="0"/>
            <a:ext cx="10018713" cy="1752599"/>
          </a:xfrm>
        </p:spPr>
        <p:txBody>
          <a:bodyPr>
            <a:normAutofit/>
          </a:bodyPr>
          <a:lstStyle/>
          <a:p>
            <a:r>
              <a:rPr lang="es-AR" sz="4800" b="1" dirty="0" smtClean="0">
                <a:effectLst>
                  <a:outerShdw blurRad="38100" dist="38100" dir="2700000" algn="tl">
                    <a:srgbClr val="000000">
                      <a:alpha val="43137"/>
                    </a:srgbClr>
                  </a:outerShdw>
                </a:effectLst>
              </a:rPr>
              <a:t>REGIMEN DE RESPONSABILIDAD</a:t>
            </a:r>
            <a:endParaRPr lang="es-AR" sz="4800" b="1" dirty="0">
              <a:effectLst>
                <a:outerShdw blurRad="38100" dist="38100" dir="2700000" algn="tl">
                  <a:srgbClr val="000000">
                    <a:alpha val="43137"/>
                  </a:srgbClr>
                </a:outerShdw>
              </a:effectLst>
            </a:endParaRPr>
          </a:p>
        </p:txBody>
      </p:sp>
      <p:sp>
        <p:nvSpPr>
          <p:cNvPr id="3" name="Marcador de contenido 2"/>
          <p:cNvSpPr>
            <a:spLocks noGrp="1"/>
          </p:cNvSpPr>
          <p:nvPr>
            <p:ph idx="1"/>
          </p:nvPr>
        </p:nvSpPr>
        <p:spPr>
          <a:xfrm>
            <a:off x="956272" y="4327304"/>
            <a:ext cx="4401335" cy="1996224"/>
          </a:xfrm>
        </p:spPr>
        <p:txBody>
          <a:bodyPr>
            <a:normAutofit/>
          </a:bodyPr>
          <a:lstStyle/>
          <a:p>
            <a:pPr algn="ctr"/>
            <a:r>
              <a:rPr lang="es-AR" sz="5400" b="1" dirty="0" smtClean="0"/>
              <a:t>ILIMITADA Y SOLIDARIA</a:t>
            </a:r>
            <a:endParaRPr lang="es-AR" sz="5400" b="1" dirty="0"/>
          </a:p>
        </p:txBody>
      </p:sp>
      <p:sp>
        <p:nvSpPr>
          <p:cNvPr id="4" name="Rectángulo 3"/>
          <p:cNvSpPr/>
          <p:nvPr/>
        </p:nvSpPr>
        <p:spPr>
          <a:xfrm>
            <a:off x="5692462" y="4448253"/>
            <a:ext cx="6349284" cy="1754326"/>
          </a:xfrm>
          <a:prstGeom prst="rect">
            <a:avLst/>
          </a:prstGeom>
        </p:spPr>
        <p:txBody>
          <a:bodyPr wrap="square">
            <a:spAutoFit/>
          </a:bodyPr>
          <a:lstStyle/>
          <a:p>
            <a:pPr marL="685800" indent="-685800" algn="ctr">
              <a:buFont typeface="Arial" panose="020B0604020202020204" pitchFamily="34" charset="0"/>
              <a:buChar char="•"/>
            </a:pPr>
            <a:r>
              <a:rPr lang="es-AR" sz="5400" b="1" dirty="0" smtClean="0"/>
              <a:t>SIMPLEMENTE MANCOMUNADA</a:t>
            </a:r>
            <a:endParaRPr lang="es-AR" sz="5400" b="1" dirty="0"/>
          </a:p>
        </p:txBody>
      </p:sp>
      <p:sp>
        <p:nvSpPr>
          <p:cNvPr id="5" name="Rectángulo 4"/>
          <p:cNvSpPr/>
          <p:nvPr/>
        </p:nvSpPr>
        <p:spPr>
          <a:xfrm>
            <a:off x="1939885" y="2557220"/>
            <a:ext cx="2717443" cy="830997"/>
          </a:xfrm>
          <a:prstGeom prst="rect">
            <a:avLst/>
          </a:prstGeom>
        </p:spPr>
        <p:txBody>
          <a:bodyPr wrap="square">
            <a:spAutoFit/>
          </a:bodyPr>
          <a:lstStyle/>
          <a:p>
            <a:pPr algn="ctr"/>
            <a:r>
              <a:rPr lang="es-AR" sz="4800" b="1" dirty="0" smtClean="0">
                <a:effectLst>
                  <a:outerShdw blurRad="38100" dist="38100" dir="2700000" algn="tl">
                    <a:srgbClr val="000000">
                      <a:alpha val="43137"/>
                    </a:srgbClr>
                  </a:outerShdw>
                </a:effectLst>
              </a:rPr>
              <a:t>ANTES</a:t>
            </a:r>
            <a:endParaRPr lang="es-AR" sz="4800" b="1" dirty="0">
              <a:effectLst>
                <a:outerShdw blurRad="38100" dist="38100" dir="2700000" algn="tl">
                  <a:srgbClr val="000000">
                    <a:alpha val="43137"/>
                  </a:srgbClr>
                </a:outerShdw>
              </a:effectLst>
            </a:endParaRPr>
          </a:p>
        </p:txBody>
      </p:sp>
      <p:sp>
        <p:nvSpPr>
          <p:cNvPr id="6" name="Rectángulo 5"/>
          <p:cNvSpPr/>
          <p:nvPr/>
        </p:nvSpPr>
        <p:spPr>
          <a:xfrm>
            <a:off x="8324962" y="2557220"/>
            <a:ext cx="2260555" cy="830997"/>
          </a:xfrm>
          <a:prstGeom prst="rect">
            <a:avLst/>
          </a:prstGeom>
        </p:spPr>
        <p:txBody>
          <a:bodyPr wrap="none">
            <a:spAutoFit/>
          </a:bodyPr>
          <a:lstStyle/>
          <a:p>
            <a:pPr algn="ctr"/>
            <a:r>
              <a:rPr lang="es-AR" sz="4800" b="1" dirty="0">
                <a:effectLst>
                  <a:outerShdw blurRad="38100" dist="38100" dir="2700000" algn="tl">
                    <a:srgbClr val="000000">
                      <a:alpha val="43137"/>
                    </a:srgbClr>
                  </a:outerShdw>
                </a:effectLst>
              </a:rPr>
              <a:t>AHORA</a:t>
            </a:r>
          </a:p>
        </p:txBody>
      </p:sp>
      <p:sp>
        <p:nvSpPr>
          <p:cNvPr id="7" name="Flecha abajo 6"/>
          <p:cNvSpPr/>
          <p:nvPr/>
        </p:nvSpPr>
        <p:spPr>
          <a:xfrm>
            <a:off x="2781837" y="3618963"/>
            <a:ext cx="1468191" cy="92727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p>
        </p:txBody>
      </p:sp>
      <p:sp>
        <p:nvSpPr>
          <p:cNvPr id="8" name="Flecha abajo 7"/>
          <p:cNvSpPr/>
          <p:nvPr/>
        </p:nvSpPr>
        <p:spPr>
          <a:xfrm>
            <a:off x="8721143" y="3400025"/>
            <a:ext cx="1468191" cy="92727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p>
        </p:txBody>
      </p:sp>
      <p:sp>
        <p:nvSpPr>
          <p:cNvPr id="9" name="Flecha curvada hacia la derecha 8"/>
          <p:cNvSpPr/>
          <p:nvPr/>
        </p:nvSpPr>
        <p:spPr>
          <a:xfrm>
            <a:off x="1497178" y="1514803"/>
            <a:ext cx="1801428" cy="991673"/>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solidFill>
                <a:schemeClr val="tx1"/>
              </a:solidFill>
            </a:endParaRPr>
          </a:p>
        </p:txBody>
      </p:sp>
      <p:sp>
        <p:nvSpPr>
          <p:cNvPr id="11" name="Flecha curvada hacia la izquierda 10"/>
          <p:cNvSpPr/>
          <p:nvPr/>
        </p:nvSpPr>
        <p:spPr>
          <a:xfrm>
            <a:off x="8784307" y="1444598"/>
            <a:ext cx="1405027" cy="1061878"/>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solidFill>
                <a:schemeClr val="tx1"/>
              </a:solidFill>
            </a:endParaRPr>
          </a:p>
        </p:txBody>
      </p:sp>
    </p:spTree>
    <p:extLst>
      <p:ext uri="{BB962C8B-B14F-4D97-AF65-F5344CB8AC3E}">
        <p14:creationId xmlns:p14="http://schemas.microsoft.com/office/powerpoint/2010/main" val="1794424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 calcmode="lin" valueType="num">
                                      <p:cBhvr additive="base">
                                        <p:cTn id="3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fill="hold"/>
                                        <p:tgtEl>
                                          <p:spTgt spid="6"/>
                                        </p:tgtEl>
                                        <p:attrNameLst>
                                          <p:attrName>ppt_x</p:attrName>
                                        </p:attrNameLst>
                                      </p:cBhvr>
                                      <p:tavLst>
                                        <p:tav tm="0">
                                          <p:val>
                                            <p:strVal val="#ppt_x"/>
                                          </p:val>
                                        </p:tav>
                                        <p:tav tm="100000">
                                          <p:val>
                                            <p:strVal val="#ppt_x"/>
                                          </p:val>
                                        </p:tav>
                                      </p:tavLst>
                                    </p:anim>
                                    <p:anim calcmode="lin" valueType="num">
                                      <p:cBhvr additive="base">
                                        <p:cTn id="4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8"/>
                                        </p:tgtEl>
                                        <p:attrNameLst>
                                          <p:attrName>style.visibility</p:attrName>
                                        </p:attrNameLst>
                                      </p:cBhvr>
                                      <p:to>
                                        <p:strVal val="visible"/>
                                      </p:to>
                                    </p:set>
                                    <p:anim calcmode="lin" valueType="num">
                                      <p:cBhvr additive="base">
                                        <p:cTn id="50" dur="500" fill="hold"/>
                                        <p:tgtEl>
                                          <p:spTgt spid="8"/>
                                        </p:tgtEl>
                                        <p:attrNameLst>
                                          <p:attrName>ppt_x</p:attrName>
                                        </p:attrNameLst>
                                      </p:cBhvr>
                                      <p:tavLst>
                                        <p:tav tm="0">
                                          <p:val>
                                            <p:strVal val="#ppt_x"/>
                                          </p:val>
                                        </p:tav>
                                        <p:tav tm="100000">
                                          <p:val>
                                            <p:strVal val="#ppt_x"/>
                                          </p:val>
                                        </p:tav>
                                      </p:tavLst>
                                    </p:anim>
                                    <p:anim calcmode="lin" valueType="num">
                                      <p:cBhvr additive="base">
                                        <p:cTn id="5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additive="base">
                                        <p:cTn id="56" dur="500" fill="hold"/>
                                        <p:tgtEl>
                                          <p:spTgt spid="4"/>
                                        </p:tgtEl>
                                        <p:attrNameLst>
                                          <p:attrName>ppt_x</p:attrName>
                                        </p:attrNameLst>
                                      </p:cBhvr>
                                      <p:tavLst>
                                        <p:tav tm="0">
                                          <p:val>
                                            <p:strVal val="#ppt_x"/>
                                          </p:val>
                                        </p:tav>
                                        <p:tav tm="100000">
                                          <p:val>
                                            <p:strVal val="#ppt_x"/>
                                          </p:val>
                                        </p:tav>
                                      </p:tavLst>
                                    </p:anim>
                                    <p:anim calcmode="lin" valueType="num">
                                      <p:cBhvr additive="base">
                                        <p:cTn id="5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5" grpId="0"/>
      <p:bldP spid="6" grpId="0"/>
      <p:bldP spid="7" grpId="0" animBg="1"/>
      <p:bldP spid="8" grpId="0" animBg="1"/>
      <p:bldP spid="9" grpId="0" animBg="1"/>
      <p:bldP spid="1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a:xfrm>
            <a:off x="863990" y="651934"/>
            <a:ext cx="11487954" cy="1752599"/>
          </a:xfrm>
        </p:spPr>
        <p:txBody>
          <a:bodyPr/>
          <a:lstStyle/>
          <a:p>
            <a:r>
              <a:rPr lang="es-AR" b="1" dirty="0" smtClean="0">
                <a:effectLst>
                  <a:outerShdw blurRad="38100" dist="38100" dir="2700000" algn="tl">
                    <a:srgbClr val="000000">
                      <a:alpha val="43137"/>
                    </a:srgbClr>
                  </a:outerShdw>
                </a:effectLst>
              </a:rPr>
              <a:t>SOCIEDADES DE LA SECCION IV</a:t>
            </a:r>
            <a:endParaRPr lang="es-AR" b="1" dirty="0">
              <a:effectLst>
                <a:outerShdw blurRad="38100" dist="38100" dir="2700000" algn="tl">
                  <a:srgbClr val="000000">
                    <a:alpha val="43137"/>
                  </a:srgbClr>
                </a:outerShdw>
              </a:effectLst>
            </a:endParaRPr>
          </a:p>
        </p:txBody>
      </p:sp>
      <p:sp>
        <p:nvSpPr>
          <p:cNvPr id="5" name="Marcador de texto 4"/>
          <p:cNvSpPr>
            <a:spLocks noGrp="1"/>
          </p:cNvSpPr>
          <p:nvPr>
            <p:ph type="body" idx="1"/>
          </p:nvPr>
        </p:nvSpPr>
        <p:spPr>
          <a:xfrm>
            <a:off x="1787220" y="2311333"/>
            <a:ext cx="4607188" cy="576262"/>
          </a:xfrm>
        </p:spPr>
        <p:txBody>
          <a:bodyPr/>
          <a:lstStyle/>
          <a:p>
            <a:r>
              <a:rPr lang="es-AR" b="1" dirty="0" smtClean="0">
                <a:effectLst>
                  <a:outerShdw blurRad="38100" dist="38100" dir="2700000" algn="tl">
                    <a:srgbClr val="000000">
                      <a:alpha val="43137"/>
                    </a:srgbClr>
                  </a:outerShdw>
                </a:effectLst>
              </a:rPr>
              <a:t>REGIMEN ANTERIOR</a:t>
            </a:r>
            <a:endParaRPr lang="es-AR" b="1" dirty="0">
              <a:effectLst>
                <a:outerShdw blurRad="38100" dist="38100" dir="2700000" algn="tl">
                  <a:srgbClr val="000000">
                    <a:alpha val="43137"/>
                  </a:srgbClr>
                </a:outerShdw>
              </a:effectLst>
            </a:endParaRPr>
          </a:p>
        </p:txBody>
      </p:sp>
      <p:sp>
        <p:nvSpPr>
          <p:cNvPr id="6" name="Marcador de contenido 5"/>
          <p:cNvSpPr>
            <a:spLocks noGrp="1"/>
          </p:cNvSpPr>
          <p:nvPr>
            <p:ph sz="half" idx="2"/>
          </p:nvPr>
        </p:nvSpPr>
        <p:spPr>
          <a:xfrm>
            <a:off x="1249251" y="3618672"/>
            <a:ext cx="5130116" cy="1468483"/>
          </a:xfrm>
        </p:spPr>
        <p:txBody>
          <a:bodyPr>
            <a:normAutofit/>
          </a:bodyPr>
          <a:lstStyle/>
          <a:p>
            <a:pPr algn="ctr"/>
            <a:r>
              <a:rPr lang="es-AR" b="1" dirty="0">
                <a:effectLst>
                  <a:outerShdw blurRad="38100" dist="38100" dir="2700000" algn="tl">
                    <a:srgbClr val="000000">
                      <a:alpha val="43137"/>
                    </a:srgbClr>
                  </a:outerShdw>
                </a:effectLst>
              </a:rPr>
              <a:t>REGULARIZACION DE </a:t>
            </a:r>
            <a:r>
              <a:rPr lang="es-AR" b="1" dirty="0" smtClean="0">
                <a:effectLst>
                  <a:outerShdw blurRad="38100" dist="38100" dir="2700000" algn="tl">
                    <a:srgbClr val="000000">
                      <a:alpha val="43137"/>
                    </a:srgbClr>
                  </a:outerShdw>
                </a:effectLst>
              </a:rPr>
              <a:t>SOCIEDADES</a:t>
            </a:r>
          </a:p>
          <a:p>
            <a:endParaRPr lang="es-AR" dirty="0"/>
          </a:p>
          <a:p>
            <a:pPr algn="ctr"/>
            <a:r>
              <a:rPr lang="es-AR" dirty="0"/>
              <a:t>VIA DIRECTA O VIA INDIRECTA</a:t>
            </a:r>
          </a:p>
        </p:txBody>
      </p:sp>
      <p:sp>
        <p:nvSpPr>
          <p:cNvPr id="7" name="Marcador de texto 6"/>
          <p:cNvSpPr>
            <a:spLocks noGrp="1"/>
          </p:cNvSpPr>
          <p:nvPr>
            <p:ph type="body" sz="quarter" idx="3"/>
          </p:nvPr>
        </p:nvSpPr>
        <p:spPr>
          <a:xfrm>
            <a:off x="7061907" y="2238812"/>
            <a:ext cx="4622537" cy="576262"/>
          </a:xfrm>
        </p:spPr>
        <p:txBody>
          <a:bodyPr/>
          <a:lstStyle/>
          <a:p>
            <a:pPr algn="ctr"/>
            <a:r>
              <a:rPr lang="es-AR" dirty="0" smtClean="0">
                <a:effectLst>
                  <a:outerShdw blurRad="38100" dist="38100" dir="2700000" algn="tl">
                    <a:srgbClr val="000000">
                      <a:alpha val="43137"/>
                    </a:srgbClr>
                  </a:outerShdw>
                </a:effectLst>
              </a:rPr>
              <a:t>REGIMEN ACTUAL</a:t>
            </a:r>
            <a:endParaRPr lang="es-AR" dirty="0">
              <a:effectLst>
                <a:outerShdw blurRad="38100" dist="38100" dir="2700000" algn="tl">
                  <a:srgbClr val="000000">
                    <a:alpha val="43137"/>
                  </a:srgbClr>
                </a:outerShdw>
              </a:effectLst>
            </a:endParaRPr>
          </a:p>
        </p:txBody>
      </p:sp>
      <p:sp>
        <p:nvSpPr>
          <p:cNvPr id="8" name="Marcador de contenido 7"/>
          <p:cNvSpPr>
            <a:spLocks noGrp="1"/>
          </p:cNvSpPr>
          <p:nvPr>
            <p:ph sz="quarter" idx="4"/>
          </p:nvPr>
        </p:nvSpPr>
        <p:spPr>
          <a:xfrm>
            <a:off x="7275284" y="3592745"/>
            <a:ext cx="4895056" cy="2455862"/>
          </a:xfrm>
        </p:spPr>
        <p:txBody>
          <a:bodyPr/>
          <a:lstStyle/>
          <a:p>
            <a:pPr algn="ctr"/>
            <a:r>
              <a:rPr lang="es-AR" b="1" dirty="0" smtClean="0">
                <a:effectLst>
                  <a:outerShdw blurRad="38100" dist="38100" dir="2700000" algn="tl">
                    <a:srgbClr val="000000">
                      <a:alpha val="43137"/>
                    </a:srgbClr>
                  </a:outerShdw>
                </a:effectLst>
              </a:rPr>
              <a:t>SUBSANACION DE SOCIEDADES</a:t>
            </a:r>
          </a:p>
          <a:p>
            <a:pPr algn="ctr"/>
            <a:endParaRPr lang="es-AR" b="1" dirty="0">
              <a:effectLst>
                <a:outerShdw blurRad="38100" dist="38100" dir="2700000" algn="tl">
                  <a:srgbClr val="000000">
                    <a:alpha val="43137"/>
                  </a:srgbClr>
                </a:outerShdw>
              </a:effectLst>
            </a:endParaRPr>
          </a:p>
          <a:p>
            <a:pPr algn="ctr"/>
            <a:endParaRPr lang="es-AR" b="1" dirty="0" smtClean="0">
              <a:effectLst>
                <a:outerShdw blurRad="38100" dist="38100" dir="2700000" algn="tl">
                  <a:srgbClr val="000000">
                    <a:alpha val="43137"/>
                  </a:srgbClr>
                </a:outerShdw>
              </a:effectLst>
            </a:endParaRPr>
          </a:p>
          <a:p>
            <a:pPr algn="ctr"/>
            <a:endParaRPr lang="es-AR" b="1" dirty="0">
              <a:effectLst>
                <a:outerShdw blurRad="38100" dist="38100" dir="2700000" algn="tl">
                  <a:srgbClr val="000000">
                    <a:alpha val="43137"/>
                  </a:srgbClr>
                </a:outerShdw>
              </a:effectLst>
            </a:endParaRPr>
          </a:p>
          <a:p>
            <a:pPr algn="ctr"/>
            <a:r>
              <a:rPr lang="es-AR" b="1" dirty="0" smtClean="0">
                <a:effectLst>
                  <a:outerShdw blurRad="38100" dist="38100" dir="2700000" algn="tl">
                    <a:srgbClr val="000000">
                      <a:alpha val="43137"/>
                    </a:srgbClr>
                  </a:outerShdw>
                </a:effectLst>
              </a:rPr>
              <a:t>NUEVO REGIMEN</a:t>
            </a:r>
            <a:endParaRPr lang="es-AR" b="1" dirty="0">
              <a:effectLst>
                <a:outerShdw blurRad="38100" dist="38100" dir="2700000" algn="tl">
                  <a:srgbClr val="000000">
                    <a:alpha val="43137"/>
                  </a:srgbClr>
                </a:outerShdw>
              </a:effectLst>
            </a:endParaRPr>
          </a:p>
        </p:txBody>
      </p:sp>
      <p:sp>
        <p:nvSpPr>
          <p:cNvPr id="9" name="Rectángulo 8"/>
          <p:cNvSpPr/>
          <p:nvPr/>
        </p:nvSpPr>
        <p:spPr>
          <a:xfrm>
            <a:off x="784487" y="5586942"/>
            <a:ext cx="6096000" cy="923330"/>
          </a:xfrm>
          <a:prstGeom prst="rect">
            <a:avLst/>
          </a:prstGeom>
        </p:spPr>
        <p:txBody>
          <a:bodyPr>
            <a:spAutoFit/>
          </a:bodyPr>
          <a:lstStyle/>
          <a:p>
            <a:pPr algn="ctr"/>
            <a:r>
              <a:rPr lang="es-AR" b="1" dirty="0" smtClean="0">
                <a:effectLst>
                  <a:outerShdw blurRad="38100" dist="38100" dir="2700000" algn="tl">
                    <a:srgbClr val="000000">
                      <a:alpha val="43137"/>
                    </a:srgbClr>
                  </a:outerShdw>
                </a:effectLst>
              </a:rPr>
              <a:t>REGULARIZACION DEL ENTE</a:t>
            </a:r>
          </a:p>
          <a:p>
            <a:pPr algn="ctr"/>
            <a:r>
              <a:rPr lang="es-AR" b="1" dirty="0" smtClean="0">
                <a:effectLst>
                  <a:outerShdw blurRad="38100" dist="38100" dir="2700000" algn="tl">
                    <a:srgbClr val="000000">
                      <a:alpha val="43137"/>
                    </a:srgbClr>
                  </a:outerShdw>
                </a:effectLst>
              </a:rPr>
              <a:t>O</a:t>
            </a:r>
          </a:p>
          <a:p>
            <a:pPr algn="ctr"/>
            <a:r>
              <a:rPr lang="es-AR" b="1" dirty="0" smtClean="0">
                <a:effectLst>
                  <a:outerShdw blurRad="38100" dist="38100" dir="2700000" algn="tl">
                    <a:srgbClr val="000000">
                      <a:alpha val="43137"/>
                    </a:srgbClr>
                  </a:outerShdw>
                </a:effectLst>
              </a:rPr>
              <a:t>DISOLUCION DEL ENTE</a:t>
            </a:r>
            <a:endParaRPr lang="es-AR" dirty="0"/>
          </a:p>
        </p:txBody>
      </p:sp>
      <p:sp>
        <p:nvSpPr>
          <p:cNvPr id="10" name="Flecha abajo 9"/>
          <p:cNvSpPr/>
          <p:nvPr/>
        </p:nvSpPr>
        <p:spPr>
          <a:xfrm>
            <a:off x="3296992" y="3243262"/>
            <a:ext cx="778781" cy="46585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p>
        </p:txBody>
      </p:sp>
      <p:sp>
        <p:nvSpPr>
          <p:cNvPr id="11" name="Flecha abajo 10"/>
          <p:cNvSpPr/>
          <p:nvPr/>
        </p:nvSpPr>
        <p:spPr>
          <a:xfrm>
            <a:off x="3312033" y="3975975"/>
            <a:ext cx="778781" cy="46585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p>
        </p:txBody>
      </p:sp>
      <p:sp>
        <p:nvSpPr>
          <p:cNvPr id="12" name="Flecha abajo 11"/>
          <p:cNvSpPr/>
          <p:nvPr/>
        </p:nvSpPr>
        <p:spPr>
          <a:xfrm>
            <a:off x="3296991" y="4996712"/>
            <a:ext cx="778781" cy="46585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p>
        </p:txBody>
      </p:sp>
      <p:sp>
        <p:nvSpPr>
          <p:cNvPr id="13" name="Flecha abajo 12"/>
          <p:cNvSpPr/>
          <p:nvPr/>
        </p:nvSpPr>
        <p:spPr>
          <a:xfrm>
            <a:off x="9189486" y="3010335"/>
            <a:ext cx="778781" cy="46585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p>
        </p:txBody>
      </p:sp>
      <p:sp>
        <p:nvSpPr>
          <p:cNvPr id="14" name="Flecha abajo 13"/>
          <p:cNvSpPr/>
          <p:nvPr/>
        </p:nvSpPr>
        <p:spPr>
          <a:xfrm>
            <a:off x="9189487" y="4441828"/>
            <a:ext cx="778781" cy="46585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p>
        </p:txBody>
      </p:sp>
    </p:spTree>
    <p:extLst>
      <p:ext uri="{BB962C8B-B14F-4D97-AF65-F5344CB8AC3E}">
        <p14:creationId xmlns:p14="http://schemas.microsoft.com/office/powerpoint/2010/main" val="25620353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fade">
                                      <p:cBhvr>
                                        <p:cTn id="14" dur="1000"/>
                                        <p:tgtEl>
                                          <p:spTgt spid="5">
                                            <p:txEl>
                                              <p:pRg st="0" end="0"/>
                                            </p:txEl>
                                          </p:spTgt>
                                        </p:tgtEl>
                                      </p:cBhvr>
                                    </p:animEffect>
                                    <p:anim calcmode="lin" valueType="num">
                                      <p:cBhvr>
                                        <p:cTn id="15"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1000"/>
                                        <p:tgtEl>
                                          <p:spTgt spid="7">
                                            <p:txEl>
                                              <p:pRg st="0" end="0"/>
                                            </p:txEl>
                                          </p:spTgt>
                                        </p:tgtEl>
                                      </p:cBhvr>
                                    </p:animEffect>
                                    <p:anim calcmode="lin" valueType="num">
                                      <p:cBhvr>
                                        <p:cTn id="22"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xEl>
                                              <p:pRg st="0" end="0"/>
                                            </p:txEl>
                                          </p:spTgt>
                                        </p:tgtEl>
                                        <p:attrNameLst>
                                          <p:attrName>style.visibility</p:attrName>
                                        </p:attrNameLst>
                                      </p:cBhvr>
                                      <p:to>
                                        <p:strVal val="visible"/>
                                      </p:to>
                                    </p:set>
                                    <p:animEffect transition="in" filter="fade">
                                      <p:cBhvr>
                                        <p:cTn id="35" dur="1000"/>
                                        <p:tgtEl>
                                          <p:spTgt spid="6">
                                            <p:txEl>
                                              <p:pRg st="0" end="0"/>
                                            </p:txEl>
                                          </p:spTgt>
                                        </p:tgtEl>
                                      </p:cBhvr>
                                    </p:animEffect>
                                    <p:anim calcmode="lin" valueType="num">
                                      <p:cBhvr>
                                        <p:cTn id="36"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37"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
                                            <p:txEl>
                                              <p:pRg st="2" end="2"/>
                                            </p:txEl>
                                          </p:spTgt>
                                        </p:tgtEl>
                                        <p:attrNameLst>
                                          <p:attrName>style.visibility</p:attrName>
                                        </p:attrNameLst>
                                      </p:cBhvr>
                                      <p:to>
                                        <p:strVal val="visible"/>
                                      </p:to>
                                    </p:set>
                                    <p:animEffect transition="in" filter="fade">
                                      <p:cBhvr>
                                        <p:cTn id="42" dur="1000"/>
                                        <p:tgtEl>
                                          <p:spTgt spid="6">
                                            <p:txEl>
                                              <p:pRg st="2" end="2"/>
                                            </p:txEl>
                                          </p:spTgt>
                                        </p:tgtEl>
                                      </p:cBhvr>
                                    </p:animEffect>
                                    <p:anim calcmode="lin" valueType="num">
                                      <p:cBhvr>
                                        <p:cTn id="4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4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1000"/>
                                        <p:tgtEl>
                                          <p:spTgt spid="13"/>
                                        </p:tgtEl>
                                      </p:cBhvr>
                                    </p:animEffect>
                                    <p:anim calcmode="lin" valueType="num">
                                      <p:cBhvr>
                                        <p:cTn id="57" dur="1000" fill="hold"/>
                                        <p:tgtEl>
                                          <p:spTgt spid="13"/>
                                        </p:tgtEl>
                                        <p:attrNameLst>
                                          <p:attrName>ppt_x</p:attrName>
                                        </p:attrNameLst>
                                      </p:cBhvr>
                                      <p:tavLst>
                                        <p:tav tm="0">
                                          <p:val>
                                            <p:strVal val="#ppt_x"/>
                                          </p:val>
                                        </p:tav>
                                        <p:tav tm="100000">
                                          <p:val>
                                            <p:strVal val="#ppt_x"/>
                                          </p:val>
                                        </p:tav>
                                      </p:tavLst>
                                    </p:anim>
                                    <p:anim calcmode="lin" valueType="num">
                                      <p:cBhvr>
                                        <p:cTn id="5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8">
                                            <p:txEl>
                                              <p:pRg st="0" end="0"/>
                                            </p:txEl>
                                          </p:spTgt>
                                        </p:tgtEl>
                                        <p:attrNameLst>
                                          <p:attrName>style.visibility</p:attrName>
                                        </p:attrNameLst>
                                      </p:cBhvr>
                                      <p:to>
                                        <p:strVal val="visible"/>
                                      </p:to>
                                    </p:set>
                                    <p:animEffect transition="in" filter="fade">
                                      <p:cBhvr>
                                        <p:cTn id="63" dur="1000"/>
                                        <p:tgtEl>
                                          <p:spTgt spid="8">
                                            <p:txEl>
                                              <p:pRg st="0" end="0"/>
                                            </p:txEl>
                                          </p:spTgt>
                                        </p:tgtEl>
                                      </p:cBhvr>
                                    </p:animEffect>
                                    <p:anim calcmode="lin" valueType="num">
                                      <p:cBhvr>
                                        <p:cTn id="64"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65"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8">
                                            <p:txEl>
                                              <p:pRg st="4" end="4"/>
                                            </p:txEl>
                                          </p:spTgt>
                                        </p:tgtEl>
                                        <p:attrNameLst>
                                          <p:attrName>style.visibility</p:attrName>
                                        </p:attrNameLst>
                                      </p:cBhvr>
                                      <p:to>
                                        <p:strVal val="visible"/>
                                      </p:to>
                                    </p:set>
                                    <p:animEffect transition="in" filter="fade">
                                      <p:cBhvr>
                                        <p:cTn id="70" dur="1000"/>
                                        <p:tgtEl>
                                          <p:spTgt spid="8">
                                            <p:txEl>
                                              <p:pRg st="4" end="4"/>
                                            </p:txEl>
                                          </p:spTgt>
                                        </p:tgtEl>
                                      </p:cBhvr>
                                    </p:animEffect>
                                    <p:anim calcmode="lin" valueType="num">
                                      <p:cBhvr>
                                        <p:cTn id="71" dur="1000" fill="hold"/>
                                        <p:tgtEl>
                                          <p:spTgt spid="8">
                                            <p:txEl>
                                              <p:pRg st="4" end="4"/>
                                            </p:txEl>
                                          </p:spTgt>
                                        </p:tgtEl>
                                        <p:attrNameLst>
                                          <p:attrName>ppt_x</p:attrName>
                                        </p:attrNameLst>
                                      </p:cBhvr>
                                      <p:tavLst>
                                        <p:tav tm="0">
                                          <p:val>
                                            <p:strVal val="#ppt_x"/>
                                          </p:val>
                                        </p:tav>
                                        <p:tav tm="100000">
                                          <p:val>
                                            <p:strVal val="#ppt_x"/>
                                          </p:val>
                                        </p:tav>
                                      </p:tavLst>
                                    </p:anim>
                                    <p:anim calcmode="lin" valueType="num">
                                      <p:cBhvr>
                                        <p:cTn id="72" dur="1000" fill="hold"/>
                                        <p:tgtEl>
                                          <p:spTgt spid="8">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14"/>
                                        </p:tgtEl>
                                        <p:attrNameLst>
                                          <p:attrName>style.visibility</p:attrName>
                                        </p:attrNameLst>
                                      </p:cBhvr>
                                      <p:to>
                                        <p:strVal val="visible"/>
                                      </p:to>
                                    </p:set>
                                    <p:animEffect transition="in" filter="fade">
                                      <p:cBhvr>
                                        <p:cTn id="77" dur="1000"/>
                                        <p:tgtEl>
                                          <p:spTgt spid="14"/>
                                        </p:tgtEl>
                                      </p:cBhvr>
                                    </p:animEffect>
                                    <p:anim calcmode="lin" valueType="num">
                                      <p:cBhvr>
                                        <p:cTn id="78" dur="1000" fill="hold"/>
                                        <p:tgtEl>
                                          <p:spTgt spid="14"/>
                                        </p:tgtEl>
                                        <p:attrNameLst>
                                          <p:attrName>ppt_x</p:attrName>
                                        </p:attrNameLst>
                                      </p:cBhvr>
                                      <p:tavLst>
                                        <p:tav tm="0">
                                          <p:val>
                                            <p:strVal val="#ppt_x"/>
                                          </p:val>
                                        </p:tav>
                                        <p:tav tm="100000">
                                          <p:val>
                                            <p:strVal val="#ppt_x"/>
                                          </p:val>
                                        </p:tav>
                                      </p:tavLst>
                                    </p:anim>
                                    <p:anim calcmode="lin" valueType="num">
                                      <p:cBhvr>
                                        <p:cTn id="7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12"/>
                                        </p:tgtEl>
                                        <p:attrNameLst>
                                          <p:attrName>style.visibility</p:attrName>
                                        </p:attrNameLst>
                                      </p:cBhvr>
                                      <p:to>
                                        <p:strVal val="visible"/>
                                      </p:to>
                                    </p:set>
                                    <p:animEffect transition="in" filter="fade">
                                      <p:cBhvr>
                                        <p:cTn id="84" dur="1000"/>
                                        <p:tgtEl>
                                          <p:spTgt spid="12"/>
                                        </p:tgtEl>
                                      </p:cBhvr>
                                    </p:animEffect>
                                    <p:anim calcmode="lin" valueType="num">
                                      <p:cBhvr>
                                        <p:cTn id="85" dur="1000" fill="hold"/>
                                        <p:tgtEl>
                                          <p:spTgt spid="12"/>
                                        </p:tgtEl>
                                        <p:attrNameLst>
                                          <p:attrName>ppt_x</p:attrName>
                                        </p:attrNameLst>
                                      </p:cBhvr>
                                      <p:tavLst>
                                        <p:tav tm="0">
                                          <p:val>
                                            <p:strVal val="#ppt_x"/>
                                          </p:val>
                                        </p:tav>
                                        <p:tav tm="100000">
                                          <p:val>
                                            <p:strVal val="#ppt_x"/>
                                          </p:val>
                                        </p:tav>
                                      </p:tavLst>
                                    </p:anim>
                                    <p:anim calcmode="lin" valueType="num">
                                      <p:cBhvr>
                                        <p:cTn id="8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9"/>
                                        </p:tgtEl>
                                        <p:attrNameLst>
                                          <p:attrName>style.visibility</p:attrName>
                                        </p:attrNameLst>
                                      </p:cBhvr>
                                      <p:to>
                                        <p:strVal val="visible"/>
                                      </p:to>
                                    </p:set>
                                    <p:animEffect transition="in" filter="fade">
                                      <p:cBhvr>
                                        <p:cTn id="91" dur="1000"/>
                                        <p:tgtEl>
                                          <p:spTgt spid="9"/>
                                        </p:tgtEl>
                                      </p:cBhvr>
                                    </p:animEffect>
                                    <p:anim calcmode="lin" valueType="num">
                                      <p:cBhvr>
                                        <p:cTn id="92" dur="1000" fill="hold"/>
                                        <p:tgtEl>
                                          <p:spTgt spid="9"/>
                                        </p:tgtEl>
                                        <p:attrNameLst>
                                          <p:attrName>ppt_x</p:attrName>
                                        </p:attrNameLst>
                                      </p:cBhvr>
                                      <p:tavLst>
                                        <p:tav tm="0">
                                          <p:val>
                                            <p:strVal val="#ppt_x"/>
                                          </p:val>
                                        </p:tav>
                                        <p:tav tm="100000">
                                          <p:val>
                                            <p:strVal val="#ppt_x"/>
                                          </p:val>
                                        </p:tav>
                                      </p:tavLst>
                                    </p:anim>
                                    <p:anim calcmode="lin" valueType="num">
                                      <p:cBhvr>
                                        <p:cTn id="9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P spid="6" grpId="0" build="p"/>
      <p:bldP spid="7" grpId="0" build="p"/>
      <p:bldP spid="8" grpId="0" build="p"/>
      <p:bldP spid="9" grpId="0"/>
      <p:bldP spid="10" grpId="0" animBg="1"/>
      <p:bldP spid="11" grpId="0" animBg="1"/>
      <p:bldP spid="12" grpId="0" animBg="1"/>
      <p:bldP spid="13" grpId="0" animBg="1"/>
      <p:bldP spid="1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6"/>
          <p:cNvSpPr>
            <a:spLocks noGrp="1"/>
          </p:cNvSpPr>
          <p:nvPr>
            <p:ph type="title"/>
          </p:nvPr>
        </p:nvSpPr>
        <p:spPr>
          <a:xfrm>
            <a:off x="1484312" y="685800"/>
            <a:ext cx="10018711" cy="1052848"/>
          </a:xfrm>
        </p:spPr>
        <p:txBody>
          <a:bodyPr>
            <a:normAutofit/>
          </a:bodyPr>
          <a:lstStyle/>
          <a:p>
            <a:r>
              <a:rPr lang="es-AR" sz="6000" b="1" dirty="0" smtClean="0">
                <a:effectLst>
                  <a:outerShdw blurRad="38100" dist="38100" dir="2700000" algn="tl">
                    <a:srgbClr val="000000">
                      <a:alpha val="43137"/>
                    </a:srgbClr>
                  </a:outerShdw>
                </a:effectLst>
              </a:rPr>
              <a:t>SUBSANACION</a:t>
            </a:r>
            <a:endParaRPr lang="es-AR" sz="6000" b="1" dirty="0">
              <a:effectLst>
                <a:outerShdw blurRad="38100" dist="38100" dir="2700000" algn="tl">
                  <a:srgbClr val="000000">
                    <a:alpha val="43137"/>
                  </a:srgbClr>
                </a:outerShdw>
              </a:effectLst>
            </a:endParaRPr>
          </a:p>
        </p:txBody>
      </p:sp>
      <p:sp>
        <p:nvSpPr>
          <p:cNvPr id="8" name="Marcador de texto 7"/>
          <p:cNvSpPr>
            <a:spLocks noGrp="1"/>
          </p:cNvSpPr>
          <p:nvPr>
            <p:ph type="body" idx="1"/>
          </p:nvPr>
        </p:nvSpPr>
        <p:spPr>
          <a:xfrm>
            <a:off x="1484312" y="2025202"/>
            <a:ext cx="9591519" cy="4079383"/>
          </a:xfrm>
        </p:spPr>
        <p:txBody>
          <a:bodyPr>
            <a:normAutofit/>
          </a:bodyPr>
          <a:lstStyle/>
          <a:p>
            <a:r>
              <a:rPr lang="es-AR" dirty="0" smtClean="0"/>
              <a:t>Art. 24 LGS: En </a:t>
            </a:r>
            <a:r>
              <a:rPr lang="es-AR" dirty="0"/>
              <a:t>el caso de sociedades incluidas en esta Sección, la omisión de requisitos esenciales, tipificantes o no tipificantes, la existencia de elementos incompatibles con el tipo elegido o la omisión de cumplimiento de requisitos formales, pueden subsanarse a iniciativa de la sociedad o de los socios en cualquier tiempo durante el plazo de la duración previsto en el contrato. A falta de acuerdo unánime de los socios, la subsanación puede ser ordenada judicialmente en procedimiento sumarísimo. En caso necesario, el juez puede suplir la falta de acuerdo, sin imponer mayor responsabilidad a los socios que no lo consientan.</a:t>
            </a:r>
            <a:br>
              <a:rPr lang="es-AR" dirty="0"/>
            </a:br>
            <a:r>
              <a:rPr lang="es-AR" dirty="0"/>
              <a:t/>
            </a:r>
            <a:br>
              <a:rPr lang="es-AR" dirty="0"/>
            </a:br>
            <a:r>
              <a:rPr lang="es-AR" dirty="0"/>
              <a:t>El socio disconforme podrá ejercer el derecho de receso dentro de los DIEZ (10) días de quedar firme la decisión judicial, en los términos del artículo 92.</a:t>
            </a:r>
            <a:br>
              <a:rPr lang="es-AR" dirty="0"/>
            </a:br>
            <a:endParaRPr lang="es-AR" dirty="0"/>
          </a:p>
        </p:txBody>
      </p:sp>
    </p:spTree>
    <p:extLst>
      <p:ext uri="{BB962C8B-B14F-4D97-AF65-F5344CB8AC3E}">
        <p14:creationId xmlns:p14="http://schemas.microsoft.com/office/powerpoint/2010/main" val="37906536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6"/>
          <p:cNvSpPr>
            <a:spLocks noGrp="1"/>
          </p:cNvSpPr>
          <p:nvPr>
            <p:ph type="title"/>
          </p:nvPr>
        </p:nvSpPr>
        <p:spPr>
          <a:xfrm>
            <a:off x="1484312" y="428223"/>
            <a:ext cx="10018711" cy="1052848"/>
          </a:xfrm>
        </p:spPr>
        <p:txBody>
          <a:bodyPr>
            <a:normAutofit/>
          </a:bodyPr>
          <a:lstStyle/>
          <a:p>
            <a:r>
              <a:rPr lang="es-AR" sz="6000" b="1" dirty="0" smtClean="0">
                <a:effectLst>
                  <a:outerShdw blurRad="38100" dist="38100" dir="2700000" algn="tl">
                    <a:srgbClr val="000000">
                      <a:alpha val="43137"/>
                    </a:srgbClr>
                  </a:outerShdw>
                </a:effectLst>
              </a:rPr>
              <a:t>SUBSANACION</a:t>
            </a:r>
            <a:endParaRPr lang="es-AR" sz="6000" b="1" dirty="0">
              <a:effectLst>
                <a:outerShdw blurRad="38100" dist="38100" dir="2700000" algn="tl">
                  <a:srgbClr val="000000">
                    <a:alpha val="43137"/>
                  </a:srgbClr>
                </a:outerShdw>
              </a:effectLst>
            </a:endParaRPr>
          </a:p>
        </p:txBody>
      </p:sp>
      <p:sp>
        <p:nvSpPr>
          <p:cNvPr id="8" name="Marcador de texto 7"/>
          <p:cNvSpPr>
            <a:spLocks noGrp="1"/>
          </p:cNvSpPr>
          <p:nvPr>
            <p:ph type="body" idx="1"/>
          </p:nvPr>
        </p:nvSpPr>
        <p:spPr>
          <a:xfrm>
            <a:off x="2089619" y="1751527"/>
            <a:ext cx="9591519" cy="4456089"/>
          </a:xfrm>
        </p:spPr>
        <p:txBody>
          <a:bodyPr>
            <a:normAutofit fontScale="92500" lnSpcReduction="10000"/>
          </a:bodyPr>
          <a:lstStyle/>
          <a:p>
            <a:r>
              <a:rPr lang="es-AR" b="1" u="sng" dirty="0" smtClean="0"/>
              <a:t>PLANTEA TRES SUPUESTOS</a:t>
            </a:r>
          </a:p>
          <a:p>
            <a:pPr marL="342900" indent="-342900" algn="l">
              <a:buFont typeface="Arial" panose="020B0604020202020204" pitchFamily="34" charset="0"/>
              <a:buChar char="•"/>
            </a:pPr>
            <a:endParaRPr lang="es-AR" dirty="0"/>
          </a:p>
          <a:p>
            <a:pPr marL="342900" indent="-342900" algn="l">
              <a:buFont typeface="Arial" panose="020B0604020202020204" pitchFamily="34" charset="0"/>
              <a:buChar char="•"/>
            </a:pPr>
            <a:r>
              <a:rPr lang="es-AR" dirty="0" smtClean="0">
                <a:effectLst>
                  <a:outerShdw blurRad="38100" dist="38100" dir="2700000" algn="tl">
                    <a:srgbClr val="000000">
                      <a:alpha val="43137"/>
                    </a:srgbClr>
                  </a:outerShdw>
                </a:effectLst>
              </a:rPr>
              <a:t>la </a:t>
            </a:r>
            <a:r>
              <a:rPr lang="es-AR" dirty="0">
                <a:effectLst>
                  <a:outerShdw blurRad="38100" dist="38100" dir="2700000" algn="tl">
                    <a:srgbClr val="000000">
                      <a:alpha val="43137"/>
                    </a:srgbClr>
                  </a:outerShdw>
                </a:effectLst>
              </a:rPr>
              <a:t>omisión de requisitos esenciales, tipificantes o no </a:t>
            </a:r>
            <a:r>
              <a:rPr lang="es-AR" dirty="0" smtClean="0">
                <a:effectLst>
                  <a:outerShdw blurRad="38100" dist="38100" dir="2700000" algn="tl">
                    <a:srgbClr val="000000">
                      <a:alpha val="43137"/>
                    </a:srgbClr>
                  </a:outerShdw>
                </a:effectLst>
              </a:rPr>
              <a:t>tipificantes (Nombre, domicilio, objeto social, plazo de duración, etc.)</a:t>
            </a:r>
          </a:p>
          <a:p>
            <a:pPr algn="l"/>
            <a:r>
              <a:rPr lang="es-AR" dirty="0" smtClean="0"/>
              <a:t>En el Régimen anterior: hacia a la sociedad: </a:t>
            </a:r>
            <a:r>
              <a:rPr lang="es-AR" b="1" dirty="0" smtClean="0"/>
              <a:t>anulable</a:t>
            </a:r>
            <a:r>
              <a:rPr lang="es-AR" dirty="0" smtClean="0"/>
              <a:t>. Podía subsanarse hasta la inscripción</a:t>
            </a:r>
          </a:p>
          <a:p>
            <a:pPr algn="l"/>
            <a:endParaRPr lang="es-AR" dirty="0" smtClean="0"/>
          </a:p>
          <a:p>
            <a:pPr marL="342900" indent="-342900" algn="l">
              <a:buFont typeface="Arial" panose="020B0604020202020204" pitchFamily="34" charset="0"/>
              <a:buChar char="•"/>
            </a:pPr>
            <a:r>
              <a:rPr lang="es-AR" dirty="0" smtClean="0">
                <a:effectLst>
                  <a:outerShdw blurRad="38100" dist="38100" dir="2700000" algn="tl">
                    <a:srgbClr val="000000">
                      <a:alpha val="43137"/>
                    </a:srgbClr>
                  </a:outerShdw>
                </a:effectLst>
              </a:rPr>
              <a:t>la </a:t>
            </a:r>
            <a:r>
              <a:rPr lang="es-AR" dirty="0">
                <a:effectLst>
                  <a:outerShdw blurRad="38100" dist="38100" dir="2700000" algn="tl">
                    <a:srgbClr val="000000">
                      <a:alpha val="43137"/>
                    </a:srgbClr>
                  </a:outerShdw>
                </a:effectLst>
              </a:rPr>
              <a:t>existencia de elementos incompatibles con el tipo </a:t>
            </a:r>
            <a:r>
              <a:rPr lang="es-AR" dirty="0" smtClean="0">
                <a:effectLst>
                  <a:outerShdw blurRad="38100" dist="38100" dir="2700000" algn="tl">
                    <a:srgbClr val="000000">
                      <a:alpha val="43137"/>
                    </a:srgbClr>
                  </a:outerShdw>
                </a:effectLst>
              </a:rPr>
              <a:t>elegido</a:t>
            </a:r>
          </a:p>
          <a:p>
            <a:pPr algn="l"/>
            <a:r>
              <a:rPr lang="es-AR" dirty="0" smtClean="0"/>
              <a:t>En el régimen anterior era nula por atipicidad</a:t>
            </a:r>
          </a:p>
          <a:p>
            <a:pPr algn="l"/>
            <a:endParaRPr lang="es-AR" dirty="0" smtClean="0"/>
          </a:p>
          <a:p>
            <a:pPr marL="342900" indent="-342900" algn="l">
              <a:buFont typeface="Arial" panose="020B0604020202020204" pitchFamily="34" charset="0"/>
              <a:buChar char="•"/>
            </a:pPr>
            <a:r>
              <a:rPr lang="es-AR" dirty="0" smtClean="0">
                <a:effectLst>
                  <a:outerShdw blurRad="38100" dist="38100" dir="2700000" algn="tl">
                    <a:srgbClr val="000000">
                      <a:alpha val="43137"/>
                    </a:srgbClr>
                  </a:outerShdw>
                </a:effectLst>
              </a:rPr>
              <a:t>la </a:t>
            </a:r>
            <a:r>
              <a:rPr lang="es-AR" dirty="0">
                <a:effectLst>
                  <a:outerShdw blurRad="38100" dist="38100" dir="2700000" algn="tl">
                    <a:srgbClr val="000000">
                      <a:alpha val="43137"/>
                    </a:srgbClr>
                  </a:outerShdw>
                </a:effectLst>
              </a:rPr>
              <a:t>omisión de cumplimiento de requisitos </a:t>
            </a:r>
            <a:r>
              <a:rPr lang="es-AR" dirty="0" smtClean="0">
                <a:effectLst>
                  <a:outerShdw blurRad="38100" dist="38100" dir="2700000" algn="tl">
                    <a:srgbClr val="000000">
                      <a:alpha val="43137"/>
                    </a:srgbClr>
                  </a:outerShdw>
                </a:effectLst>
              </a:rPr>
              <a:t>formales</a:t>
            </a:r>
          </a:p>
          <a:p>
            <a:pPr algn="l"/>
            <a:r>
              <a:rPr lang="es-AR" dirty="0" smtClean="0"/>
              <a:t>Antes Sociedades irregulares (faltaba el requisito de la inscripción) sujeta a regularización.- Personalidad precaria y limitada</a:t>
            </a:r>
            <a:endParaRPr lang="es-AR" dirty="0"/>
          </a:p>
        </p:txBody>
      </p:sp>
    </p:spTree>
    <p:extLst>
      <p:ext uri="{BB962C8B-B14F-4D97-AF65-F5344CB8AC3E}">
        <p14:creationId xmlns:p14="http://schemas.microsoft.com/office/powerpoint/2010/main" val="3055732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additive="base">
                                        <p:cTn id="1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 calcmode="lin" valueType="num">
                                      <p:cBhvr additive="base">
                                        <p:cTn id="17"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8">
                                            <p:txEl>
                                              <p:pRg st="3" end="3"/>
                                            </p:txEl>
                                          </p:spTgt>
                                        </p:tgtEl>
                                        <p:attrNameLst>
                                          <p:attrName>style.visibility</p:attrName>
                                        </p:attrNameLst>
                                      </p:cBhvr>
                                      <p:to>
                                        <p:strVal val="visible"/>
                                      </p:to>
                                    </p:set>
                                    <p:anim calcmode="lin" valueType="num">
                                      <p:cBhvr additive="base">
                                        <p:cTn id="23"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8">
                                            <p:txEl>
                                              <p:pRg st="5" end="5"/>
                                            </p:txEl>
                                          </p:spTgt>
                                        </p:tgtEl>
                                        <p:attrNameLst>
                                          <p:attrName>style.visibility</p:attrName>
                                        </p:attrNameLst>
                                      </p:cBhvr>
                                      <p:to>
                                        <p:strVal val="visible"/>
                                      </p:to>
                                    </p:set>
                                    <p:anim calcmode="lin" valueType="num">
                                      <p:cBhvr additive="base">
                                        <p:cTn id="29" dur="500" fill="hold"/>
                                        <p:tgtEl>
                                          <p:spTgt spid="8">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8">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8">
                                            <p:txEl>
                                              <p:pRg st="6" end="6"/>
                                            </p:txEl>
                                          </p:spTgt>
                                        </p:tgtEl>
                                        <p:attrNameLst>
                                          <p:attrName>style.visibility</p:attrName>
                                        </p:attrNameLst>
                                      </p:cBhvr>
                                      <p:to>
                                        <p:strVal val="visible"/>
                                      </p:to>
                                    </p:set>
                                    <p:anim calcmode="lin" valueType="num">
                                      <p:cBhvr additive="base">
                                        <p:cTn id="35" dur="500" fill="hold"/>
                                        <p:tgtEl>
                                          <p:spTgt spid="8">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8">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8">
                                            <p:txEl>
                                              <p:pRg st="8" end="8"/>
                                            </p:txEl>
                                          </p:spTgt>
                                        </p:tgtEl>
                                        <p:attrNameLst>
                                          <p:attrName>style.visibility</p:attrName>
                                        </p:attrNameLst>
                                      </p:cBhvr>
                                      <p:to>
                                        <p:strVal val="visible"/>
                                      </p:to>
                                    </p:set>
                                    <p:anim calcmode="lin" valueType="num">
                                      <p:cBhvr additive="base">
                                        <p:cTn id="41" dur="500" fill="hold"/>
                                        <p:tgtEl>
                                          <p:spTgt spid="8">
                                            <p:txEl>
                                              <p:pRg st="8" end="8"/>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8">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8">
                                            <p:txEl>
                                              <p:pRg st="9" end="9"/>
                                            </p:txEl>
                                          </p:spTgt>
                                        </p:tgtEl>
                                        <p:attrNameLst>
                                          <p:attrName>style.visibility</p:attrName>
                                        </p:attrNameLst>
                                      </p:cBhvr>
                                      <p:to>
                                        <p:strVal val="visible"/>
                                      </p:to>
                                    </p:set>
                                    <p:anim calcmode="lin" valueType="num">
                                      <p:cBhvr additive="base">
                                        <p:cTn id="47" dur="500" fill="hold"/>
                                        <p:tgtEl>
                                          <p:spTgt spid="8">
                                            <p:txEl>
                                              <p:pRg st="9" end="9"/>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8">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84314" y="157766"/>
            <a:ext cx="10018711" cy="1194515"/>
          </a:xfrm>
        </p:spPr>
        <p:txBody>
          <a:bodyPr>
            <a:normAutofit/>
          </a:bodyPr>
          <a:lstStyle/>
          <a:p>
            <a:r>
              <a:rPr lang="es-AR" sz="5400" b="1" dirty="0" smtClean="0"/>
              <a:t>SUBSANACION</a:t>
            </a:r>
            <a:endParaRPr lang="es-AR" sz="5400" b="1" dirty="0"/>
          </a:p>
        </p:txBody>
      </p:sp>
      <p:sp>
        <p:nvSpPr>
          <p:cNvPr id="3" name="Marcador de texto 2"/>
          <p:cNvSpPr>
            <a:spLocks noGrp="1"/>
          </p:cNvSpPr>
          <p:nvPr>
            <p:ph type="body" idx="1"/>
          </p:nvPr>
        </p:nvSpPr>
        <p:spPr>
          <a:xfrm>
            <a:off x="1381281" y="1906073"/>
            <a:ext cx="10018713" cy="5338293"/>
          </a:xfrm>
        </p:spPr>
        <p:txBody>
          <a:bodyPr>
            <a:normAutofit fontScale="25000" lnSpcReduction="20000"/>
          </a:bodyPr>
          <a:lstStyle/>
          <a:p>
            <a:endParaRPr lang="es-AR" b="1" u="sng" dirty="0" smtClean="0"/>
          </a:p>
          <a:p>
            <a:endParaRPr lang="es-AR" sz="5100" b="1" u="sng" dirty="0"/>
          </a:p>
          <a:p>
            <a:r>
              <a:rPr lang="es-AR" sz="9600" b="1" u="sng" dirty="0" smtClean="0"/>
              <a:t>PROCEDIMIENTO</a:t>
            </a:r>
          </a:p>
          <a:p>
            <a:endParaRPr lang="es-AR" sz="9600" b="1" u="sng" dirty="0" smtClean="0"/>
          </a:p>
          <a:p>
            <a:pPr marL="342900" indent="-342900" algn="l">
              <a:buFont typeface="Arial" panose="020B0604020202020204" pitchFamily="34" charset="0"/>
              <a:buChar char="•"/>
            </a:pPr>
            <a:r>
              <a:rPr lang="es-AR" sz="9600" dirty="0" smtClean="0"/>
              <a:t>A pedido de socio/s o de la sociedad (o por orden judicial si no hay acuerdo entre las partes.- No puede implicar mayores responsabilidades para los socios)</a:t>
            </a:r>
          </a:p>
          <a:p>
            <a:pPr marL="342900" indent="-342900" algn="l">
              <a:buFont typeface="Arial" panose="020B0604020202020204" pitchFamily="34" charset="0"/>
              <a:buChar char="•"/>
            </a:pPr>
            <a:r>
              <a:rPr lang="es-AR" sz="9600" dirty="0" smtClean="0"/>
              <a:t>Durante la vigencia del contrato</a:t>
            </a:r>
          </a:p>
          <a:p>
            <a:pPr marL="342900" indent="-342900" algn="l">
              <a:buFont typeface="Arial" panose="020B0604020202020204" pitchFamily="34" charset="0"/>
              <a:buChar char="•"/>
            </a:pPr>
            <a:r>
              <a:rPr lang="es-AR" sz="9600" dirty="0" smtClean="0"/>
              <a:t>Asumir un tipo social previsto en la ley</a:t>
            </a:r>
          </a:p>
          <a:p>
            <a:pPr marL="342900" indent="-342900" algn="l">
              <a:buFont typeface="Arial" panose="020B0604020202020204" pitchFamily="34" charset="0"/>
              <a:buChar char="•"/>
            </a:pPr>
            <a:r>
              <a:rPr lang="es-AR" sz="9600" dirty="0" smtClean="0"/>
              <a:t>Socios disconformes pueden ejercer derecho de receso</a:t>
            </a:r>
          </a:p>
          <a:p>
            <a:pPr marL="342900" indent="-342900" algn="l">
              <a:buFont typeface="Arial" panose="020B0604020202020204" pitchFamily="34" charset="0"/>
              <a:buChar char="•"/>
            </a:pPr>
            <a:r>
              <a:rPr lang="es-AR" sz="9600" dirty="0" smtClean="0"/>
              <a:t>Inscripción en el respectivo registro</a:t>
            </a:r>
          </a:p>
          <a:p>
            <a:pPr marL="342900" indent="-342900" algn="l">
              <a:buFont typeface="Arial" panose="020B0604020202020204" pitchFamily="34" charset="0"/>
              <a:buChar char="•"/>
            </a:pPr>
            <a:endParaRPr lang="es-AR" sz="9600" dirty="0"/>
          </a:p>
          <a:p>
            <a:endParaRPr lang="es-AR" sz="5100" b="1" u="sng" dirty="0" smtClean="0"/>
          </a:p>
          <a:p>
            <a:endParaRPr lang="es-AR" sz="5100" b="1" u="sng" dirty="0"/>
          </a:p>
          <a:p>
            <a:endParaRPr lang="es-AR" b="1" u="sng" dirty="0" smtClean="0"/>
          </a:p>
          <a:p>
            <a:endParaRPr lang="es-AR" b="1" u="sng" dirty="0"/>
          </a:p>
          <a:p>
            <a:pPr algn="l"/>
            <a:r>
              <a:rPr lang="es-AR" b="1" u="sng" dirty="0" smtClean="0"/>
              <a:t> </a:t>
            </a:r>
          </a:p>
          <a:p>
            <a:endParaRPr lang="es-AR" b="1" u="sng" dirty="0"/>
          </a:p>
          <a:p>
            <a:endParaRPr lang="es-AR" b="1" u="sng" dirty="0"/>
          </a:p>
        </p:txBody>
      </p:sp>
    </p:spTree>
    <p:extLst>
      <p:ext uri="{BB962C8B-B14F-4D97-AF65-F5344CB8AC3E}">
        <p14:creationId xmlns:p14="http://schemas.microsoft.com/office/powerpoint/2010/main" val="2762246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84312" y="325192"/>
            <a:ext cx="10018711" cy="1542245"/>
          </a:xfrm>
        </p:spPr>
        <p:txBody>
          <a:bodyPr>
            <a:normAutofit/>
          </a:bodyPr>
          <a:lstStyle/>
          <a:p>
            <a:r>
              <a:rPr lang="es-AR" sz="6000" b="1" dirty="0" smtClean="0">
                <a:effectLst>
                  <a:outerShdw blurRad="38100" dist="38100" dir="2700000" algn="tl">
                    <a:srgbClr val="000000">
                      <a:alpha val="43137"/>
                    </a:srgbClr>
                  </a:outerShdw>
                </a:effectLst>
              </a:rPr>
              <a:t>LIQUIDACION</a:t>
            </a:r>
            <a:endParaRPr lang="es-AR" sz="6000" b="1" dirty="0">
              <a:effectLst>
                <a:outerShdw blurRad="38100" dist="38100" dir="2700000" algn="tl">
                  <a:srgbClr val="000000">
                    <a:alpha val="43137"/>
                  </a:srgbClr>
                </a:outerShdw>
              </a:effectLst>
            </a:endParaRPr>
          </a:p>
        </p:txBody>
      </p:sp>
      <p:sp>
        <p:nvSpPr>
          <p:cNvPr id="3" name="Marcador de texto 2"/>
          <p:cNvSpPr>
            <a:spLocks noGrp="1"/>
          </p:cNvSpPr>
          <p:nvPr>
            <p:ph type="body" idx="1"/>
          </p:nvPr>
        </p:nvSpPr>
        <p:spPr>
          <a:xfrm>
            <a:off x="1625979" y="2305318"/>
            <a:ext cx="10018713" cy="3928058"/>
          </a:xfrm>
        </p:spPr>
        <p:txBody>
          <a:bodyPr/>
          <a:lstStyle/>
          <a:p>
            <a:pPr marL="342900" indent="-342900">
              <a:buFont typeface="Arial" panose="020B0604020202020204" pitchFamily="34" charset="0"/>
              <a:buChar char="•"/>
            </a:pPr>
            <a:r>
              <a:rPr lang="es-AR" dirty="0" smtClean="0"/>
              <a:t>A PEDIDO DE CUALQUIER SOCIO CUANDO NO MEDIE PLAZO ESTIPULADO EN EL CONTRATO (ANTES ERA EN CUALQUIER MOMENTO, PORQUE EL CONTRATO NO ERA OPONIBLE)</a:t>
            </a:r>
          </a:p>
          <a:p>
            <a:pPr marL="342900" indent="-342900" algn="l">
              <a:buFont typeface="Arial" panose="020B0604020202020204" pitchFamily="34" charset="0"/>
              <a:buChar char="•"/>
            </a:pPr>
            <a:endParaRPr lang="es-AR" dirty="0" smtClean="0"/>
          </a:p>
          <a:p>
            <a:pPr marL="342900" indent="-342900">
              <a:buFont typeface="Arial" panose="020B0604020202020204" pitchFamily="34" charset="0"/>
              <a:buChar char="•"/>
            </a:pPr>
            <a:r>
              <a:rPr lang="es-AR" dirty="0" smtClean="0"/>
              <a:t>SI LOS SOCIOS OPTAN POR LIQUIDAR DEBE LLEVARSE ADELANTE EN 90 DIAS</a:t>
            </a:r>
          </a:p>
          <a:p>
            <a:pPr marL="342900" indent="-342900" algn="l">
              <a:buFont typeface="Arial" panose="020B0604020202020204" pitchFamily="34" charset="0"/>
              <a:buChar char="•"/>
            </a:pPr>
            <a:endParaRPr lang="es-AR" dirty="0"/>
          </a:p>
          <a:p>
            <a:pPr marL="342900" indent="-342900">
              <a:buFont typeface="Arial" panose="020B0604020202020204" pitchFamily="34" charset="0"/>
              <a:buChar char="•"/>
            </a:pPr>
            <a:r>
              <a:rPr lang="es-AR" dirty="0" smtClean="0"/>
              <a:t>SI DECIDEN CONTINUAR “ADQUIEREN” LA PARTE DEL SOCIO SALIENTE</a:t>
            </a:r>
          </a:p>
          <a:p>
            <a:pPr marL="342900" indent="-342900" algn="l">
              <a:buFont typeface="Arial" panose="020B0604020202020204" pitchFamily="34" charset="0"/>
              <a:buChar char="•"/>
            </a:pPr>
            <a:endParaRPr lang="es-AR" dirty="0" smtClean="0"/>
          </a:p>
          <a:p>
            <a:pPr marL="342900" indent="-342900" algn="l">
              <a:buFont typeface="Arial" panose="020B0604020202020204" pitchFamily="34" charset="0"/>
              <a:buChar char="•"/>
            </a:pPr>
            <a:endParaRPr lang="es-AR" dirty="0"/>
          </a:p>
        </p:txBody>
      </p:sp>
    </p:spTree>
    <p:extLst>
      <p:ext uri="{BB962C8B-B14F-4D97-AF65-F5344CB8AC3E}">
        <p14:creationId xmlns:p14="http://schemas.microsoft.com/office/powerpoint/2010/main" val="794671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a:xfrm>
            <a:off x="1541969" y="2117740"/>
            <a:ext cx="8930747" cy="2110382"/>
          </a:xfrm>
        </p:spPr>
        <p:txBody>
          <a:bodyPr>
            <a:normAutofit/>
          </a:bodyPr>
          <a:lstStyle/>
          <a:p>
            <a:pPr algn="ctr"/>
            <a:r>
              <a:rPr lang="es-AR" dirty="0" smtClean="0"/>
              <a:t>La modificación genera </a:t>
            </a:r>
            <a:r>
              <a:rPr lang="es-AR" dirty="0"/>
              <a:t>una regulación única que comprende a todas las </a:t>
            </a:r>
            <a:r>
              <a:rPr lang="es-AR" dirty="0" smtClean="0"/>
              <a:t>sociedades</a:t>
            </a:r>
            <a:endParaRPr lang="es-AR" dirty="0"/>
          </a:p>
        </p:txBody>
      </p:sp>
      <p:sp>
        <p:nvSpPr>
          <p:cNvPr id="5" name="Marcador de texto 4"/>
          <p:cNvSpPr>
            <a:spLocks noGrp="1"/>
          </p:cNvSpPr>
          <p:nvPr>
            <p:ph type="body" idx="1"/>
          </p:nvPr>
        </p:nvSpPr>
        <p:spPr>
          <a:xfrm>
            <a:off x="1812424" y="5163748"/>
            <a:ext cx="8930748" cy="860400"/>
          </a:xfrm>
        </p:spPr>
        <p:txBody>
          <a:bodyPr>
            <a:noAutofit/>
          </a:bodyPr>
          <a:lstStyle/>
          <a:p>
            <a:pPr algn="ctr">
              <a:spcBef>
                <a:spcPct val="0"/>
              </a:spcBef>
            </a:pPr>
            <a:r>
              <a:rPr lang="es-AR" sz="4000" dirty="0">
                <a:ln w="3175" cmpd="sng">
                  <a:noFill/>
                </a:ln>
                <a:latin typeface="+mj-lt"/>
                <a:ea typeface="+mj-ea"/>
                <a:cs typeface="+mj-cs"/>
              </a:rPr>
              <a:t>hace desaparecer la clásica distinción normativa entre civiles y comerciales.</a:t>
            </a:r>
          </a:p>
          <a:p>
            <a:pPr algn="ctr">
              <a:spcBef>
                <a:spcPct val="0"/>
              </a:spcBef>
            </a:pPr>
            <a:endParaRPr lang="es-AR" sz="4000" dirty="0">
              <a:ln w="3175" cmpd="sng">
                <a:noFill/>
              </a:ln>
              <a:latin typeface="+mj-lt"/>
              <a:ea typeface="+mj-ea"/>
              <a:cs typeface="+mj-cs"/>
            </a:endParaRPr>
          </a:p>
        </p:txBody>
      </p:sp>
      <p:sp>
        <p:nvSpPr>
          <p:cNvPr id="6" name="Rectángulo 5"/>
          <p:cNvSpPr/>
          <p:nvPr/>
        </p:nvSpPr>
        <p:spPr>
          <a:xfrm>
            <a:off x="1944711" y="427150"/>
            <a:ext cx="8963696" cy="984885"/>
          </a:xfrm>
          <a:prstGeom prst="rect">
            <a:avLst/>
          </a:prstGeom>
        </p:spPr>
        <p:txBody>
          <a:bodyPr wrap="square">
            <a:spAutoFit/>
          </a:bodyPr>
          <a:lstStyle/>
          <a:p>
            <a:pPr algn="ctr">
              <a:spcBef>
                <a:spcPct val="0"/>
              </a:spcBef>
            </a:pPr>
            <a:r>
              <a:rPr lang="es-AR" sz="4000" b="1" dirty="0" smtClean="0">
                <a:ln w="3175" cmpd="sng">
                  <a:noFill/>
                </a:ln>
                <a:effectLst>
                  <a:outerShdw blurRad="38100" dist="38100" dir="2700000" algn="tl">
                    <a:srgbClr val="000000">
                      <a:alpha val="43137"/>
                    </a:srgbClr>
                  </a:outerShdw>
                </a:effectLst>
              </a:rPr>
              <a:t>LEY GENERAL DE SOCIEDADES 19550</a:t>
            </a:r>
            <a:endParaRPr lang="es-AR" sz="4000" b="1" dirty="0">
              <a:ln w="3175" cmpd="sng">
                <a:noFill/>
              </a:ln>
              <a:effectLst>
                <a:outerShdw blurRad="38100" dist="38100" dir="2700000" algn="tl">
                  <a:srgbClr val="000000">
                    <a:alpha val="43137"/>
                  </a:srgbClr>
                </a:outerShdw>
              </a:effectLst>
            </a:endParaRPr>
          </a:p>
          <a:p>
            <a:pPr algn="ctr">
              <a:spcBef>
                <a:spcPct val="0"/>
              </a:spcBef>
            </a:pPr>
            <a:endParaRPr lang="es-AR" dirty="0">
              <a:ln w="3175" cmpd="sng">
                <a:noFill/>
              </a:ln>
            </a:endParaRPr>
          </a:p>
        </p:txBody>
      </p:sp>
    </p:spTree>
    <p:extLst>
      <p:ext uri="{BB962C8B-B14F-4D97-AF65-F5344CB8AC3E}">
        <p14:creationId xmlns:p14="http://schemas.microsoft.com/office/powerpoint/2010/main" val="258981434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587345" y="144888"/>
            <a:ext cx="10018711" cy="1439214"/>
          </a:xfrm>
        </p:spPr>
        <p:txBody>
          <a:bodyPr>
            <a:normAutofit/>
          </a:bodyPr>
          <a:lstStyle/>
          <a:p>
            <a:r>
              <a:rPr lang="es-AR" sz="4800" b="1" dirty="0" smtClean="0"/>
              <a:t>BIENES REGITRABLES</a:t>
            </a:r>
            <a:endParaRPr lang="es-AR" sz="4800" b="1" dirty="0"/>
          </a:p>
        </p:txBody>
      </p:sp>
      <p:sp>
        <p:nvSpPr>
          <p:cNvPr id="3" name="Marcador de texto 2"/>
          <p:cNvSpPr>
            <a:spLocks noGrp="1"/>
          </p:cNvSpPr>
          <p:nvPr>
            <p:ph type="body" idx="1"/>
          </p:nvPr>
        </p:nvSpPr>
        <p:spPr>
          <a:xfrm>
            <a:off x="1497191" y="1584102"/>
            <a:ext cx="10018713" cy="4610637"/>
          </a:xfrm>
        </p:spPr>
        <p:txBody>
          <a:bodyPr/>
          <a:lstStyle/>
          <a:p>
            <a:pPr marL="342900" indent="-342900">
              <a:buFont typeface="Arial" panose="020B0604020202020204" pitchFamily="34" charset="0"/>
              <a:buChar char="•"/>
            </a:pPr>
            <a:r>
              <a:rPr lang="es-AR" dirty="0" smtClean="0"/>
              <a:t>SE ADMITE QUE LAS SOCIEDADES DE LA SECCION IV SEAN TITULARES DE BIENES REGISTRABLES</a:t>
            </a:r>
          </a:p>
          <a:p>
            <a:pPr marL="342900" indent="-342900">
              <a:buFont typeface="Arial" panose="020B0604020202020204" pitchFamily="34" charset="0"/>
              <a:buChar char="•"/>
            </a:pPr>
            <a:endParaRPr lang="es-AR" dirty="0" smtClean="0"/>
          </a:p>
          <a:p>
            <a:pPr marL="342900" indent="-342900">
              <a:buFont typeface="Arial" panose="020B0604020202020204" pitchFamily="34" charset="0"/>
              <a:buChar char="•"/>
            </a:pPr>
            <a:r>
              <a:rPr lang="es-AR" dirty="0" smtClean="0"/>
              <a:t>LA SOCIEDAD DEBE DEMOSTRAR SU EXISTENCIA Y LAS FACULTADES DEL REPRESENTANTE POR UN ACTO DE RECONOCIMIENTO</a:t>
            </a:r>
          </a:p>
          <a:p>
            <a:pPr marL="342900" indent="-342900">
              <a:buFont typeface="Arial" panose="020B0604020202020204" pitchFamily="34" charset="0"/>
              <a:buChar char="•"/>
            </a:pPr>
            <a:endParaRPr lang="es-AR" dirty="0" smtClean="0"/>
          </a:p>
          <a:p>
            <a:pPr marL="342900" indent="-342900">
              <a:buFont typeface="Arial" panose="020B0604020202020204" pitchFamily="34" charset="0"/>
              <a:buChar char="•"/>
            </a:pPr>
            <a:r>
              <a:rPr lang="es-AR" dirty="0" smtClean="0"/>
              <a:t>EL BIEN SE INSCRIBE A NOMBRE DE LA SOCIEDAD CON INDICACION DE LA PARTICIPACION SOCIETARIA DE CADA SOCIO</a:t>
            </a:r>
            <a:endParaRPr lang="es-AR" dirty="0"/>
          </a:p>
        </p:txBody>
      </p:sp>
    </p:spTree>
    <p:extLst>
      <p:ext uri="{BB962C8B-B14F-4D97-AF65-F5344CB8AC3E}">
        <p14:creationId xmlns:p14="http://schemas.microsoft.com/office/powerpoint/2010/main" val="112351107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p:cNvSpPr>
            <a:spLocks noGrp="1"/>
          </p:cNvSpPr>
          <p:nvPr>
            <p:ph type="title"/>
          </p:nvPr>
        </p:nvSpPr>
        <p:spPr>
          <a:xfrm>
            <a:off x="1574464" y="479738"/>
            <a:ext cx="10018711" cy="3048000"/>
          </a:xfrm>
        </p:spPr>
        <p:txBody>
          <a:bodyPr/>
          <a:lstStyle/>
          <a:p>
            <a:pPr marL="457200" indent="-457200">
              <a:buFont typeface="Arial" panose="020B0604020202020204" pitchFamily="34" charset="0"/>
              <a:buChar char="•"/>
            </a:pPr>
            <a:r>
              <a:rPr lang="es-AR" b="1" dirty="0" smtClean="0"/>
              <a:t>FIJA LOS REQUISITOS PARA INSCRIBIR INMUEBLES A NOMBRE DE LAS SOCIEDADES DE LA SECCION IV</a:t>
            </a:r>
            <a:br>
              <a:rPr lang="es-AR" b="1" dirty="0" smtClean="0"/>
            </a:br>
            <a:r>
              <a:rPr lang="es-AR" b="1" dirty="0"/>
              <a:t/>
            </a:r>
            <a:br>
              <a:rPr lang="es-AR" b="1" dirty="0"/>
            </a:br>
            <a:endParaRPr lang="es-AR" b="1" dirty="0"/>
          </a:p>
        </p:txBody>
      </p:sp>
      <p:sp>
        <p:nvSpPr>
          <p:cNvPr id="6" name="Marcador de texto 5"/>
          <p:cNvSpPr>
            <a:spLocks noGrp="1"/>
          </p:cNvSpPr>
          <p:nvPr>
            <p:ph type="body" idx="1"/>
          </p:nvPr>
        </p:nvSpPr>
        <p:spPr>
          <a:xfrm>
            <a:off x="1484310" y="3400023"/>
            <a:ext cx="10018713" cy="3902299"/>
          </a:xfrm>
        </p:spPr>
        <p:txBody>
          <a:bodyPr>
            <a:normAutofit/>
          </a:bodyPr>
          <a:lstStyle/>
          <a:p>
            <a:r>
              <a:rPr lang="es-AR" sz="4000" b="1" dirty="0" smtClean="0"/>
              <a:t>ORDEN DE SERVICIO N°45/2015</a:t>
            </a:r>
          </a:p>
          <a:p>
            <a:r>
              <a:rPr lang="es-AR" sz="4000" b="1" dirty="0" smtClean="0"/>
              <a:t>REGISTRO DE LA PROPIEDAD INMUEBLE DE LA PROVINCIA DE BUENOS AIRES</a:t>
            </a:r>
            <a:endParaRPr lang="es-AR" sz="4000" b="1" dirty="0"/>
          </a:p>
        </p:txBody>
      </p:sp>
      <p:sp>
        <p:nvSpPr>
          <p:cNvPr id="7" name="Flecha arriba 6"/>
          <p:cNvSpPr/>
          <p:nvPr/>
        </p:nvSpPr>
        <p:spPr>
          <a:xfrm>
            <a:off x="5064112" y="2627290"/>
            <a:ext cx="3039414" cy="1339403"/>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p>
        </p:txBody>
      </p:sp>
    </p:spTree>
    <p:extLst>
      <p:ext uri="{BB962C8B-B14F-4D97-AF65-F5344CB8AC3E}">
        <p14:creationId xmlns:p14="http://schemas.microsoft.com/office/powerpoint/2010/main" val="207168136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P spid="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84310" y="1481070"/>
            <a:ext cx="10018711" cy="4559121"/>
          </a:xfrm>
        </p:spPr>
        <p:txBody>
          <a:bodyPr>
            <a:normAutofit fontScale="90000"/>
          </a:bodyPr>
          <a:lstStyle/>
          <a:p>
            <a:r>
              <a:rPr lang="es-AR" dirty="0"/>
              <a:t>1) El acto de </a:t>
            </a:r>
            <a:r>
              <a:rPr lang="es-AR" dirty="0" smtClean="0"/>
              <a:t>adquisición </a:t>
            </a:r>
            <a:r>
              <a:rPr lang="es-AR" dirty="0"/>
              <a:t>debe instrumentarse por escritura pública (art 1017 CCC</a:t>
            </a:r>
            <a:r>
              <a:rPr lang="es-AR" dirty="0" smtClean="0"/>
              <a:t>);</a:t>
            </a:r>
            <a:br>
              <a:rPr lang="es-AR" dirty="0" smtClean="0"/>
            </a:br>
            <a:r>
              <a:rPr lang="es-AR" dirty="0" smtClean="0"/>
              <a:t> </a:t>
            </a:r>
            <a:r>
              <a:rPr lang="es-AR" dirty="0"/>
              <a:t>2) El Notario deberá dejar constancia en el documento que tuvo a la vista el contrato social, que comparecieron a celebrar el acto la totalidad de los socios y, si actúa un representante, consignar que todos los socios ratifican su actuación</a:t>
            </a:r>
            <a:r>
              <a:rPr lang="es-AR" dirty="0" smtClean="0"/>
              <a:t>;</a:t>
            </a:r>
            <a:br>
              <a:rPr lang="es-AR" dirty="0" smtClean="0"/>
            </a:br>
            <a:r>
              <a:rPr lang="es-AR" dirty="0"/>
              <a:t> 3) En el testimonio y en las minutas rogatorias deberá surgir la proporción que cada socio tiene en la sociedad, pero ésta no se publicitará en el asiento (posibilidad de gran cantidad de socios con diversos porcentajes, lo que dificultaría la registración);</a:t>
            </a:r>
            <a:br>
              <a:rPr lang="es-AR" dirty="0"/>
            </a:br>
            <a:r>
              <a:rPr lang="es-AR" dirty="0"/>
              <a:t>4) La titularidad debe publicitarse a nombre de la sociedad, consignando todos los datos que surjan del titulo, fundamentalmente el domicilio social y CUIT. </a:t>
            </a:r>
            <a:r>
              <a:rPr lang="es-AR" dirty="0" smtClean="0"/>
              <a:t> </a:t>
            </a:r>
            <a:br>
              <a:rPr lang="es-AR" dirty="0" smtClean="0"/>
            </a:br>
            <a:endParaRPr lang="es-AR" dirty="0"/>
          </a:p>
        </p:txBody>
      </p:sp>
    </p:spTree>
    <p:extLst>
      <p:ext uri="{BB962C8B-B14F-4D97-AF65-F5344CB8AC3E}">
        <p14:creationId xmlns:p14="http://schemas.microsoft.com/office/powerpoint/2010/main" val="26120488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84310" y="531254"/>
            <a:ext cx="10018713" cy="1752599"/>
          </a:xfrm>
        </p:spPr>
        <p:txBody>
          <a:bodyPr/>
          <a:lstStyle/>
          <a:p>
            <a:r>
              <a:rPr lang="es-AR" b="1" dirty="0" smtClean="0">
                <a:effectLst>
                  <a:outerShdw blurRad="38100" dist="38100" dir="2700000" algn="tl">
                    <a:srgbClr val="000000">
                      <a:alpha val="43137"/>
                    </a:srgbClr>
                  </a:outerShdw>
                </a:effectLst>
              </a:rPr>
              <a:t>DISPOSICIONES ADMINISTRATIVAS</a:t>
            </a:r>
            <a:endParaRPr lang="es-AR" b="1" dirty="0">
              <a:effectLst>
                <a:outerShdw blurRad="38100" dist="38100" dir="2700000" algn="tl">
                  <a:srgbClr val="000000">
                    <a:alpha val="43137"/>
                  </a:srgbClr>
                </a:outerShdw>
              </a:effectLst>
            </a:endParaRPr>
          </a:p>
        </p:txBody>
      </p:sp>
      <p:sp>
        <p:nvSpPr>
          <p:cNvPr id="3" name="Marcador de contenido 2"/>
          <p:cNvSpPr>
            <a:spLocks noGrp="1"/>
          </p:cNvSpPr>
          <p:nvPr>
            <p:ph sz="half" idx="1"/>
          </p:nvPr>
        </p:nvSpPr>
        <p:spPr/>
        <p:txBody>
          <a:bodyPr/>
          <a:lstStyle/>
          <a:p>
            <a:pPr algn="ctr"/>
            <a:r>
              <a:rPr lang="es-AR" b="1" dirty="0" smtClean="0">
                <a:effectLst>
                  <a:outerShdw blurRad="38100" dist="38100" dir="2700000" algn="tl">
                    <a:srgbClr val="000000">
                      <a:alpha val="43137"/>
                    </a:srgbClr>
                  </a:outerShdw>
                </a:effectLst>
              </a:rPr>
              <a:t>PROVINCIA</a:t>
            </a:r>
          </a:p>
          <a:p>
            <a:pPr algn="ctr"/>
            <a:endParaRPr lang="es-AR" dirty="0"/>
          </a:p>
          <a:p>
            <a:pPr algn="ctr"/>
            <a:endParaRPr lang="es-AR" dirty="0" smtClean="0"/>
          </a:p>
          <a:p>
            <a:pPr algn="ctr"/>
            <a:r>
              <a:rPr lang="es-AR" dirty="0" smtClean="0"/>
              <a:t>RES. GRAL. 45/15</a:t>
            </a:r>
            <a:endParaRPr lang="es-AR" dirty="0"/>
          </a:p>
        </p:txBody>
      </p:sp>
      <p:sp>
        <p:nvSpPr>
          <p:cNvPr id="4" name="Marcador de contenido 3"/>
          <p:cNvSpPr>
            <a:spLocks noGrp="1"/>
          </p:cNvSpPr>
          <p:nvPr>
            <p:ph sz="half" idx="2"/>
          </p:nvPr>
        </p:nvSpPr>
        <p:spPr/>
        <p:txBody>
          <a:bodyPr/>
          <a:lstStyle/>
          <a:p>
            <a:pPr algn="ctr"/>
            <a:r>
              <a:rPr lang="es-AR" b="1" dirty="0" smtClean="0">
                <a:effectLst>
                  <a:outerShdw blurRad="38100" dist="38100" dir="2700000" algn="tl">
                    <a:srgbClr val="000000">
                      <a:alpha val="43137"/>
                    </a:srgbClr>
                  </a:outerShdw>
                </a:effectLst>
              </a:rPr>
              <a:t>CIUDAD A. DE BUENOS AIRES</a:t>
            </a:r>
          </a:p>
          <a:p>
            <a:endParaRPr lang="es-AR" dirty="0"/>
          </a:p>
          <a:p>
            <a:endParaRPr lang="es-AR" dirty="0" smtClean="0"/>
          </a:p>
          <a:p>
            <a:pPr algn="ctr"/>
            <a:r>
              <a:rPr lang="es-AR" dirty="0" smtClean="0"/>
              <a:t>RES. GRAL. N°7/15</a:t>
            </a:r>
          </a:p>
          <a:p>
            <a:pPr algn="ctr"/>
            <a:r>
              <a:rPr lang="es-AR" dirty="0" smtClean="0"/>
              <a:t>RES. GRAL. N°8/16</a:t>
            </a:r>
            <a:endParaRPr lang="es-AR" dirty="0"/>
          </a:p>
        </p:txBody>
      </p:sp>
      <p:sp>
        <p:nvSpPr>
          <p:cNvPr id="5" name="Flecha abajo 4"/>
          <p:cNvSpPr/>
          <p:nvPr/>
        </p:nvSpPr>
        <p:spPr>
          <a:xfrm>
            <a:off x="3403805" y="3773510"/>
            <a:ext cx="1056068" cy="56667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p>
        </p:txBody>
      </p:sp>
      <p:sp>
        <p:nvSpPr>
          <p:cNvPr id="6" name="Flecha abajo 5"/>
          <p:cNvSpPr/>
          <p:nvPr/>
        </p:nvSpPr>
        <p:spPr>
          <a:xfrm>
            <a:off x="8527461" y="3773510"/>
            <a:ext cx="1056068" cy="56667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p>
        </p:txBody>
      </p:sp>
    </p:spTree>
    <p:extLst>
      <p:ext uri="{BB962C8B-B14F-4D97-AF65-F5344CB8AC3E}">
        <p14:creationId xmlns:p14="http://schemas.microsoft.com/office/powerpoint/2010/main" val="204664446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
                                            <p:txEl>
                                              <p:pRg st="0" end="0"/>
                                            </p:txEl>
                                          </p:spTgt>
                                        </p:tgtEl>
                                        <p:attrNameLst>
                                          <p:attrName>style.visibility</p:attrName>
                                        </p:attrNameLst>
                                      </p:cBhvr>
                                      <p:to>
                                        <p:strVal val="visible"/>
                                      </p:to>
                                    </p:set>
                                    <p:animEffect transition="in" filter="fade">
                                      <p:cBhvr>
                                        <p:cTn id="35" dur="1000"/>
                                        <p:tgtEl>
                                          <p:spTgt spid="4">
                                            <p:txEl>
                                              <p:pRg st="0" end="0"/>
                                            </p:txEl>
                                          </p:spTgt>
                                        </p:tgtEl>
                                      </p:cBhvr>
                                    </p:animEffect>
                                    <p:anim calcmode="lin" valueType="num">
                                      <p:cBhvr>
                                        <p:cTn id="36"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
                                            <p:txEl>
                                              <p:pRg st="3" end="3"/>
                                            </p:txEl>
                                          </p:spTgt>
                                        </p:tgtEl>
                                        <p:attrNameLst>
                                          <p:attrName>style.visibility</p:attrName>
                                        </p:attrNameLst>
                                      </p:cBhvr>
                                      <p:to>
                                        <p:strVal val="visible"/>
                                      </p:to>
                                    </p:set>
                                    <p:animEffect transition="in" filter="fade">
                                      <p:cBhvr>
                                        <p:cTn id="42" dur="1000"/>
                                        <p:tgtEl>
                                          <p:spTgt spid="4">
                                            <p:txEl>
                                              <p:pRg st="3" end="3"/>
                                            </p:txEl>
                                          </p:spTgt>
                                        </p:tgtEl>
                                      </p:cBhvr>
                                    </p:animEffect>
                                    <p:anim calcmode="lin" valueType="num">
                                      <p:cBhvr>
                                        <p:cTn id="43"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4">
                                            <p:txEl>
                                              <p:pRg st="4" end="4"/>
                                            </p:txEl>
                                          </p:spTgt>
                                        </p:tgtEl>
                                        <p:attrNameLst>
                                          <p:attrName>style.visibility</p:attrName>
                                        </p:attrNameLst>
                                      </p:cBhvr>
                                      <p:to>
                                        <p:strVal val="visible"/>
                                      </p:to>
                                    </p:set>
                                    <p:animEffect transition="in" filter="fade">
                                      <p:cBhvr>
                                        <p:cTn id="49" dur="1000"/>
                                        <p:tgtEl>
                                          <p:spTgt spid="4">
                                            <p:txEl>
                                              <p:pRg st="4" end="4"/>
                                            </p:txEl>
                                          </p:spTgt>
                                        </p:tgtEl>
                                      </p:cBhvr>
                                    </p:animEffect>
                                    <p:anim calcmode="lin" valueType="num">
                                      <p:cBhvr>
                                        <p:cTn id="50"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51"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fade">
                                      <p:cBhvr>
                                        <p:cTn id="56" dur="1000"/>
                                        <p:tgtEl>
                                          <p:spTgt spid="6"/>
                                        </p:tgtEl>
                                      </p:cBhvr>
                                    </p:animEffect>
                                    <p:anim calcmode="lin" valueType="num">
                                      <p:cBhvr>
                                        <p:cTn id="57" dur="1000" fill="hold"/>
                                        <p:tgtEl>
                                          <p:spTgt spid="6"/>
                                        </p:tgtEl>
                                        <p:attrNameLst>
                                          <p:attrName>ppt_x</p:attrName>
                                        </p:attrNameLst>
                                      </p:cBhvr>
                                      <p:tavLst>
                                        <p:tav tm="0">
                                          <p:val>
                                            <p:strVal val="#ppt_x"/>
                                          </p:val>
                                        </p:tav>
                                        <p:tav tm="100000">
                                          <p:val>
                                            <p:strVal val="#ppt_x"/>
                                          </p:val>
                                        </p:tav>
                                      </p:tavLst>
                                    </p:anim>
                                    <p:anim calcmode="lin" valueType="num">
                                      <p:cBhvr>
                                        <p:cTn id="5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build="p"/>
      <p:bldP spid="5" grpId="0" animBg="1"/>
      <p:bldP spid="6"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AR" sz="4400" dirty="0" smtClean="0">
                <a:ln w="0"/>
                <a:effectLst>
                  <a:outerShdw blurRad="38100" dist="19050" dir="2700000" algn="tl" rotWithShape="0">
                    <a:schemeClr val="dk1">
                      <a:alpha val="40000"/>
                    </a:schemeClr>
                  </a:outerShdw>
                </a:effectLst>
              </a:rPr>
              <a:t>RESOLUCIONES      ADMINISTRATIVAS</a:t>
            </a:r>
            <a:endParaRPr lang="es-AR" sz="4400" dirty="0">
              <a:ln w="0"/>
              <a:effectLst>
                <a:outerShdw blurRad="38100" dist="19050" dir="2700000" algn="tl" rotWithShape="0">
                  <a:schemeClr val="dk1">
                    <a:alpha val="40000"/>
                  </a:schemeClr>
                </a:outerShdw>
              </a:effectLst>
            </a:endParaRPr>
          </a:p>
        </p:txBody>
      </p:sp>
      <p:sp>
        <p:nvSpPr>
          <p:cNvPr id="3" name="Marcador de contenido 2"/>
          <p:cNvSpPr>
            <a:spLocks noGrp="1"/>
          </p:cNvSpPr>
          <p:nvPr>
            <p:ph sz="half" idx="1"/>
          </p:nvPr>
        </p:nvSpPr>
        <p:spPr>
          <a:xfrm>
            <a:off x="1072188" y="2666998"/>
            <a:ext cx="4895055" cy="3124201"/>
          </a:xfrm>
        </p:spPr>
        <p:txBody>
          <a:bodyPr/>
          <a:lstStyle/>
          <a:p>
            <a:pPr algn="ctr"/>
            <a:r>
              <a:rPr lang="es-AR" sz="2800" b="1" dirty="0" smtClean="0"/>
              <a:t>DEL OBJETO UNICO</a:t>
            </a:r>
          </a:p>
          <a:p>
            <a:endParaRPr lang="es-AR" dirty="0"/>
          </a:p>
          <a:p>
            <a:endParaRPr lang="es-AR" dirty="0" smtClean="0"/>
          </a:p>
          <a:p>
            <a:endParaRPr lang="es-AR" dirty="0"/>
          </a:p>
          <a:p>
            <a:r>
              <a:rPr lang="es-AR" dirty="0" smtClean="0"/>
              <a:t>RES. GRAL. IGJ N°7/15 (antes Res.Gral.N°7/05)</a:t>
            </a:r>
            <a:endParaRPr lang="es-AR" dirty="0"/>
          </a:p>
        </p:txBody>
      </p:sp>
      <p:sp>
        <p:nvSpPr>
          <p:cNvPr id="4" name="Marcador de contenido 3"/>
          <p:cNvSpPr>
            <a:spLocks noGrp="1"/>
          </p:cNvSpPr>
          <p:nvPr>
            <p:ph sz="half" idx="2"/>
          </p:nvPr>
        </p:nvSpPr>
        <p:spPr>
          <a:xfrm>
            <a:off x="6327849" y="2666998"/>
            <a:ext cx="5589430" cy="3124200"/>
          </a:xfrm>
        </p:spPr>
        <p:txBody>
          <a:bodyPr/>
          <a:lstStyle/>
          <a:p>
            <a:pPr algn="ctr"/>
            <a:r>
              <a:rPr lang="es-AR" sz="2800" b="1" dirty="0" smtClean="0"/>
              <a:t>AL OBJETO MULTIPLE</a:t>
            </a:r>
          </a:p>
          <a:p>
            <a:endParaRPr lang="es-AR" dirty="0"/>
          </a:p>
          <a:p>
            <a:endParaRPr lang="es-AR" dirty="0" smtClean="0"/>
          </a:p>
          <a:p>
            <a:endParaRPr lang="es-AR" dirty="0"/>
          </a:p>
          <a:p>
            <a:pPr algn="ctr"/>
            <a:r>
              <a:rPr lang="es-AR" dirty="0" smtClean="0"/>
              <a:t>RES. GRAL IGJ N°8/16</a:t>
            </a:r>
            <a:endParaRPr lang="es-AR" dirty="0"/>
          </a:p>
        </p:txBody>
      </p:sp>
      <p:sp>
        <p:nvSpPr>
          <p:cNvPr id="5" name="Flecha abajo 4"/>
          <p:cNvSpPr/>
          <p:nvPr/>
        </p:nvSpPr>
        <p:spPr>
          <a:xfrm>
            <a:off x="2998120" y="3821802"/>
            <a:ext cx="1455313" cy="85000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p>
        </p:txBody>
      </p:sp>
      <p:sp>
        <p:nvSpPr>
          <p:cNvPr id="6" name="Flecha abajo 5"/>
          <p:cNvSpPr/>
          <p:nvPr/>
        </p:nvSpPr>
        <p:spPr>
          <a:xfrm>
            <a:off x="8394907" y="3821802"/>
            <a:ext cx="1455313" cy="85000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p>
        </p:txBody>
      </p:sp>
      <p:sp>
        <p:nvSpPr>
          <p:cNvPr id="7" name="Flecha derecha 6"/>
          <p:cNvSpPr/>
          <p:nvPr/>
        </p:nvSpPr>
        <p:spPr>
          <a:xfrm>
            <a:off x="5625949" y="2889695"/>
            <a:ext cx="1403797" cy="133940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p>
        </p:txBody>
      </p:sp>
    </p:spTree>
    <p:extLst>
      <p:ext uri="{BB962C8B-B14F-4D97-AF65-F5344CB8AC3E}">
        <p14:creationId xmlns:p14="http://schemas.microsoft.com/office/powerpoint/2010/main" val="318890888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
                                            <p:txEl>
                                              <p:pRg st="0" end="0"/>
                                            </p:txEl>
                                          </p:spTgt>
                                        </p:tgtEl>
                                        <p:attrNameLst>
                                          <p:attrName>style.visibility</p:attrName>
                                        </p:attrNameLst>
                                      </p:cBhvr>
                                      <p:to>
                                        <p:strVal val="visible"/>
                                      </p:to>
                                    </p:set>
                                    <p:animEffect transition="in" filter="fade">
                                      <p:cBhvr>
                                        <p:cTn id="42" dur="1000"/>
                                        <p:tgtEl>
                                          <p:spTgt spid="4">
                                            <p:txEl>
                                              <p:pRg st="0" end="0"/>
                                            </p:txEl>
                                          </p:spTgt>
                                        </p:tgtEl>
                                      </p:cBhvr>
                                    </p:animEffect>
                                    <p:anim calcmode="lin" valueType="num">
                                      <p:cBhvr>
                                        <p:cTn id="43"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4">
                                            <p:txEl>
                                              <p:pRg st="4" end="4"/>
                                            </p:txEl>
                                          </p:spTgt>
                                        </p:tgtEl>
                                        <p:attrNameLst>
                                          <p:attrName>style.visibility</p:attrName>
                                        </p:attrNameLst>
                                      </p:cBhvr>
                                      <p:to>
                                        <p:strVal val="visible"/>
                                      </p:to>
                                    </p:set>
                                    <p:animEffect transition="in" filter="fade">
                                      <p:cBhvr>
                                        <p:cTn id="49" dur="1000"/>
                                        <p:tgtEl>
                                          <p:spTgt spid="4">
                                            <p:txEl>
                                              <p:pRg st="4" end="4"/>
                                            </p:txEl>
                                          </p:spTgt>
                                        </p:tgtEl>
                                      </p:cBhvr>
                                    </p:animEffect>
                                    <p:anim calcmode="lin" valueType="num">
                                      <p:cBhvr>
                                        <p:cTn id="50"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51"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fade">
                                      <p:cBhvr>
                                        <p:cTn id="56" dur="1000"/>
                                        <p:tgtEl>
                                          <p:spTgt spid="6"/>
                                        </p:tgtEl>
                                      </p:cBhvr>
                                    </p:animEffect>
                                    <p:anim calcmode="lin" valueType="num">
                                      <p:cBhvr>
                                        <p:cTn id="57" dur="1000" fill="hold"/>
                                        <p:tgtEl>
                                          <p:spTgt spid="6"/>
                                        </p:tgtEl>
                                        <p:attrNameLst>
                                          <p:attrName>ppt_x</p:attrName>
                                        </p:attrNameLst>
                                      </p:cBhvr>
                                      <p:tavLst>
                                        <p:tav tm="0">
                                          <p:val>
                                            <p:strVal val="#ppt_x"/>
                                          </p:val>
                                        </p:tav>
                                        <p:tav tm="100000">
                                          <p:val>
                                            <p:strVal val="#ppt_x"/>
                                          </p:val>
                                        </p:tav>
                                      </p:tavLst>
                                    </p:anim>
                                    <p:anim calcmode="lin" valueType="num">
                                      <p:cBhvr>
                                        <p:cTn id="5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build="p"/>
      <p:bldP spid="5" grpId="0" animBg="1"/>
      <p:bldP spid="6" grpId="0" animBg="1"/>
      <p:bldP spid="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84312" y="402465"/>
            <a:ext cx="10018711" cy="3048000"/>
          </a:xfrm>
        </p:spPr>
        <p:txBody>
          <a:bodyPr>
            <a:normAutofit/>
          </a:bodyPr>
          <a:lstStyle/>
          <a:p>
            <a:r>
              <a:rPr lang="es-AR" sz="4800" b="1" dirty="0" smtClean="0">
                <a:effectLst>
                  <a:outerShdw blurRad="38100" dist="38100" dir="2700000" algn="tl">
                    <a:srgbClr val="000000">
                      <a:alpha val="43137"/>
                    </a:srgbClr>
                  </a:outerShdw>
                </a:effectLst>
              </a:rPr>
              <a:t>FIN DE LA PRESENTACION</a:t>
            </a:r>
            <a:endParaRPr lang="es-AR" sz="4800" b="1" dirty="0">
              <a:effectLst>
                <a:outerShdw blurRad="38100" dist="38100" dir="2700000" algn="tl">
                  <a:srgbClr val="000000">
                    <a:alpha val="43137"/>
                  </a:srgbClr>
                </a:outerShdw>
              </a:effectLst>
            </a:endParaRPr>
          </a:p>
        </p:txBody>
      </p:sp>
      <p:sp>
        <p:nvSpPr>
          <p:cNvPr id="3" name="Marcador de texto 2"/>
          <p:cNvSpPr>
            <a:spLocks noGrp="1"/>
          </p:cNvSpPr>
          <p:nvPr>
            <p:ph type="body" idx="1"/>
          </p:nvPr>
        </p:nvSpPr>
        <p:spPr>
          <a:xfrm>
            <a:off x="1484310" y="5051738"/>
            <a:ext cx="10018713" cy="1447800"/>
          </a:xfrm>
        </p:spPr>
        <p:txBody>
          <a:bodyPr>
            <a:noAutofit/>
          </a:bodyPr>
          <a:lstStyle/>
          <a:p>
            <a:r>
              <a:rPr lang="es-AR" sz="5400" b="1" i="1" dirty="0">
                <a:effectLst>
                  <a:outerShdw blurRad="38100" dist="38100" dir="2700000" algn="tl">
                    <a:srgbClr val="000000">
                      <a:alpha val="43137"/>
                    </a:srgbClr>
                  </a:outerShdw>
                </a:effectLst>
              </a:rPr>
              <a:t>MUCHAS GRACIAS POR SU ATENCION</a:t>
            </a:r>
          </a:p>
          <a:p>
            <a:endParaRPr lang="es-AR" sz="5400" b="1" i="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341007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5" presetClass="entr" presetSubtype="0" fill="hold" grpId="1"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2000"/>
                                        <p:tgtEl>
                                          <p:spTgt spid="3">
                                            <p:txEl>
                                              <p:pRg st="0" end="0"/>
                                            </p:txEl>
                                          </p:spTgt>
                                        </p:tgtEl>
                                      </p:cBhvr>
                                    </p:animEffect>
                                    <p:anim calcmode="lin" valueType="num">
                                      <p:cBhvr>
                                        <p:cTn id="19"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20"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3" grpI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84312" y="685799"/>
            <a:ext cx="10018711" cy="4105141"/>
          </a:xfrm>
        </p:spPr>
        <p:txBody>
          <a:bodyPr>
            <a:normAutofit fontScale="90000"/>
          </a:bodyPr>
          <a:lstStyle/>
          <a:p>
            <a:pPr fontAlgn="base"/>
            <a:r>
              <a:rPr lang="es-AR" dirty="0"/>
              <a:t>1.- </a:t>
            </a:r>
            <a:r>
              <a:rPr lang="es-AR" dirty="0" smtClean="0"/>
              <a:t>normas </a:t>
            </a:r>
            <a:r>
              <a:rPr lang="es-AR" dirty="0"/>
              <a:t>imperativas de la ley especial </a:t>
            </a:r>
            <a:r>
              <a:rPr lang="es-AR" dirty="0" smtClean="0"/>
              <a:t>– la </a:t>
            </a:r>
            <a:r>
              <a:rPr lang="es-AR" dirty="0"/>
              <a:t>LGS-o, en su defecto, del Código Civil y Comercial</a:t>
            </a:r>
            <a:r>
              <a:rPr lang="es-AR" dirty="0" smtClean="0"/>
              <a:t>;</a:t>
            </a:r>
            <a:br>
              <a:rPr lang="es-AR" dirty="0" smtClean="0"/>
            </a:br>
            <a:r>
              <a:rPr lang="es-AR" dirty="0"/>
              <a:t/>
            </a:r>
            <a:br>
              <a:rPr lang="es-AR" dirty="0"/>
            </a:br>
            <a:r>
              <a:rPr lang="es-AR" dirty="0"/>
              <a:t>2.- </a:t>
            </a:r>
            <a:r>
              <a:rPr lang="es-AR" dirty="0" smtClean="0"/>
              <a:t>normas </a:t>
            </a:r>
            <a:r>
              <a:rPr lang="es-AR" dirty="0"/>
              <a:t>del acto constitutivo con sus modificaciones y de los reglamentos, prevaleciendo las primeras en caso de divergencia</a:t>
            </a:r>
            <a:r>
              <a:rPr lang="es-AR" dirty="0" smtClean="0"/>
              <a:t>;</a:t>
            </a:r>
            <a:br>
              <a:rPr lang="es-AR" dirty="0" smtClean="0"/>
            </a:br>
            <a:r>
              <a:rPr lang="es-AR" dirty="0"/>
              <a:t/>
            </a:r>
            <a:br>
              <a:rPr lang="es-AR" dirty="0"/>
            </a:br>
            <a:r>
              <a:rPr lang="es-AR" dirty="0"/>
              <a:t>3.- por las normas supletorias de leyes especiales, o en su defecto, por las del Código Civil y Comercial en su Libro Primero, Parte General, Título II “Persona Jurídica”;</a:t>
            </a:r>
            <a:br>
              <a:rPr lang="es-AR" dirty="0"/>
            </a:br>
            <a:endParaRPr lang="es-AR" dirty="0"/>
          </a:p>
        </p:txBody>
      </p:sp>
      <p:sp>
        <p:nvSpPr>
          <p:cNvPr id="3" name="Marcador de texto 2"/>
          <p:cNvSpPr>
            <a:spLocks noGrp="1"/>
          </p:cNvSpPr>
          <p:nvPr>
            <p:ph type="body" idx="1"/>
          </p:nvPr>
        </p:nvSpPr>
        <p:spPr>
          <a:xfrm>
            <a:off x="1484310" y="5232042"/>
            <a:ext cx="10018713" cy="1447800"/>
          </a:xfrm>
        </p:spPr>
        <p:txBody>
          <a:bodyPr>
            <a:normAutofit/>
          </a:bodyPr>
          <a:lstStyle/>
          <a:p>
            <a:r>
              <a:rPr lang="es-AR" sz="3600" b="1" dirty="0" smtClean="0">
                <a:effectLst>
                  <a:outerShdw blurRad="38100" dist="38100" dir="2700000" algn="tl">
                    <a:srgbClr val="000000">
                      <a:alpha val="43137"/>
                    </a:srgbClr>
                  </a:outerShdw>
                </a:effectLst>
              </a:rPr>
              <a:t>NUEVA PIRAMIDE JURIDICA EN MATERIA SOCIETARIA</a:t>
            </a:r>
            <a:endParaRPr lang="es-AR" sz="36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29903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574464" y="-77724"/>
            <a:ext cx="10018713" cy="1752599"/>
          </a:xfrm>
        </p:spPr>
        <p:txBody>
          <a:bodyPr/>
          <a:lstStyle/>
          <a:p>
            <a:r>
              <a:rPr lang="es-AR" b="1" dirty="0" smtClean="0">
                <a:effectLst>
                  <a:outerShdw blurRad="38100" dist="38100" dir="2700000" algn="tl">
                    <a:srgbClr val="000000">
                      <a:alpha val="43137"/>
                    </a:srgbClr>
                  </a:outerShdw>
                </a:effectLst>
              </a:rPr>
              <a:t>MODIFICACIONES</a:t>
            </a:r>
            <a:endParaRPr lang="es-AR" b="1" dirty="0">
              <a:effectLst>
                <a:outerShdw blurRad="38100" dist="38100" dir="2700000" algn="tl">
                  <a:srgbClr val="000000">
                    <a:alpha val="43137"/>
                  </a:srgbClr>
                </a:outerShdw>
              </a:effectLst>
            </a:endParaRPr>
          </a:p>
        </p:txBody>
      </p:sp>
      <p:sp>
        <p:nvSpPr>
          <p:cNvPr id="3" name="Marcador de contenido 2"/>
          <p:cNvSpPr>
            <a:spLocks noGrp="1"/>
          </p:cNvSpPr>
          <p:nvPr>
            <p:ph sz="half" idx="1"/>
          </p:nvPr>
        </p:nvSpPr>
        <p:spPr>
          <a:xfrm>
            <a:off x="672942" y="2010177"/>
            <a:ext cx="5819116" cy="2445913"/>
          </a:xfrm>
        </p:spPr>
        <p:txBody>
          <a:bodyPr>
            <a:normAutofit fontScale="85000" lnSpcReduction="20000"/>
          </a:bodyPr>
          <a:lstStyle/>
          <a:p>
            <a:pPr algn="ctr"/>
            <a:r>
              <a:rPr lang="es-AR" sz="2800" b="1" dirty="0"/>
              <a:t>se sustituyeron los arts</a:t>
            </a:r>
            <a:r>
              <a:rPr lang="es-AR" dirty="0"/>
              <a:t>. </a:t>
            </a:r>
            <a:endParaRPr lang="es-AR" dirty="0" smtClean="0"/>
          </a:p>
          <a:p>
            <a:endParaRPr lang="es-AR" dirty="0"/>
          </a:p>
          <a:p>
            <a:pPr marL="0" indent="0">
              <a:buNone/>
            </a:pPr>
            <a:r>
              <a:rPr lang="es-AR" sz="4400" dirty="0" smtClean="0"/>
              <a:t>1</a:t>
            </a:r>
            <a:r>
              <a:rPr lang="es-AR" sz="4400" dirty="0"/>
              <a:t>, 5, 6, 11, 16, 17, 21, 22, 23, 24, 25, 26, 27, 28, 29, 30, 93, 94 </a:t>
            </a:r>
            <a:r>
              <a:rPr lang="es-AR" sz="4400" dirty="0" smtClean="0"/>
              <a:t>-, </a:t>
            </a:r>
            <a:r>
              <a:rPr lang="es-AR" sz="4400" dirty="0"/>
              <a:t>100, 164, 187, 285 y 299</a:t>
            </a:r>
          </a:p>
        </p:txBody>
      </p:sp>
      <p:sp>
        <p:nvSpPr>
          <p:cNvPr id="4" name="Marcador de contenido 3"/>
          <p:cNvSpPr>
            <a:spLocks noGrp="1"/>
          </p:cNvSpPr>
          <p:nvPr>
            <p:ph sz="half" idx="2"/>
          </p:nvPr>
        </p:nvSpPr>
        <p:spPr>
          <a:xfrm>
            <a:off x="6917061" y="2010177"/>
            <a:ext cx="4895056" cy="2326786"/>
          </a:xfrm>
        </p:spPr>
        <p:txBody>
          <a:bodyPr>
            <a:normAutofit fontScale="85000" lnSpcReduction="20000"/>
          </a:bodyPr>
          <a:lstStyle/>
          <a:p>
            <a:pPr algn="ctr"/>
            <a:r>
              <a:rPr lang="es-AR" sz="2800" b="1" dirty="0" smtClean="0"/>
              <a:t>se </a:t>
            </a:r>
            <a:r>
              <a:rPr lang="es-AR" sz="2800" b="1" dirty="0"/>
              <a:t>incorporó un </a:t>
            </a:r>
            <a:r>
              <a:rPr lang="es-AR" sz="2800" b="1" dirty="0" smtClean="0"/>
              <a:t>art.</a:t>
            </a:r>
          </a:p>
          <a:p>
            <a:endParaRPr lang="es-AR" dirty="0"/>
          </a:p>
          <a:p>
            <a:pPr marL="0" indent="0" algn="ctr">
              <a:buNone/>
            </a:pPr>
            <a:r>
              <a:rPr lang="es-AR" sz="4400" dirty="0" smtClean="0"/>
              <a:t>94 </a:t>
            </a:r>
            <a:r>
              <a:rPr lang="es-AR" sz="4400" dirty="0"/>
              <a:t>bis</a:t>
            </a:r>
          </a:p>
        </p:txBody>
      </p:sp>
      <p:sp>
        <p:nvSpPr>
          <p:cNvPr id="5" name="Rectángulo 4"/>
          <p:cNvSpPr/>
          <p:nvPr/>
        </p:nvSpPr>
        <p:spPr>
          <a:xfrm>
            <a:off x="1500399" y="5011095"/>
            <a:ext cx="9983317" cy="1569660"/>
          </a:xfrm>
          <a:prstGeom prst="rect">
            <a:avLst/>
          </a:prstGeom>
        </p:spPr>
        <p:txBody>
          <a:bodyPr wrap="square">
            <a:spAutoFit/>
          </a:bodyPr>
          <a:lstStyle/>
          <a:p>
            <a:pPr algn="ctr"/>
            <a:r>
              <a:rPr lang="es-AR" sz="2400" b="1" dirty="0" smtClean="0"/>
              <a:t>CONTRATOS ASOCIATIVOS: UNIONES TRANSITORIAS, AGRUPACIONES DE COLABORACION, CONSORCIOS DE COOPERACION Y NEGOCIOS EN PARTICIPACION:  AHORA REGULADOS POR EL CODIGO CIVIL Y COMERCIAL EN EL CAPITULO 16, ARTS. 1442 A 1478 </a:t>
            </a:r>
            <a:endParaRPr lang="es-AR" sz="2400" dirty="0"/>
          </a:p>
        </p:txBody>
      </p:sp>
      <p:sp>
        <p:nvSpPr>
          <p:cNvPr id="6" name="Flecha curvada hacia la izquierda 5"/>
          <p:cNvSpPr/>
          <p:nvPr/>
        </p:nvSpPr>
        <p:spPr>
          <a:xfrm>
            <a:off x="8948227" y="802644"/>
            <a:ext cx="1779874" cy="1430764"/>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solidFill>
                <a:schemeClr val="tx1"/>
              </a:solidFill>
            </a:endParaRPr>
          </a:p>
        </p:txBody>
      </p:sp>
      <p:sp>
        <p:nvSpPr>
          <p:cNvPr id="7" name="Flecha curvada hacia la derecha 6"/>
          <p:cNvSpPr/>
          <p:nvPr/>
        </p:nvSpPr>
        <p:spPr>
          <a:xfrm>
            <a:off x="2562896" y="798575"/>
            <a:ext cx="1249250" cy="1211602"/>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solidFill>
                <a:schemeClr val="tx1"/>
              </a:solidFill>
            </a:endParaRPr>
          </a:p>
        </p:txBody>
      </p:sp>
      <p:sp>
        <p:nvSpPr>
          <p:cNvPr id="8" name="Flecha abajo 7"/>
          <p:cNvSpPr/>
          <p:nvPr/>
        </p:nvSpPr>
        <p:spPr>
          <a:xfrm>
            <a:off x="6562660" y="1255669"/>
            <a:ext cx="1091988" cy="342012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p>
        </p:txBody>
      </p:sp>
    </p:spTree>
    <p:extLst>
      <p:ext uri="{BB962C8B-B14F-4D97-AF65-F5344CB8AC3E}">
        <p14:creationId xmlns:p14="http://schemas.microsoft.com/office/powerpoint/2010/main" val="22463960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84316" y="-99812"/>
            <a:ext cx="10018711" cy="1774065"/>
          </a:xfrm>
        </p:spPr>
        <p:txBody>
          <a:bodyPr>
            <a:normAutofit/>
          </a:bodyPr>
          <a:lstStyle/>
          <a:p>
            <a:r>
              <a:rPr lang="es-AR" sz="5400" b="1" dirty="0" smtClean="0">
                <a:effectLst>
                  <a:outerShdw blurRad="38100" dist="38100" dir="2700000" algn="tl">
                    <a:srgbClr val="000000">
                      <a:alpha val="43137"/>
                    </a:srgbClr>
                  </a:outerShdw>
                </a:effectLst>
              </a:rPr>
              <a:t>PRINCIPALES MODIFICACIONES</a:t>
            </a:r>
            <a:endParaRPr lang="es-AR" sz="5400" b="1" dirty="0">
              <a:effectLst>
                <a:outerShdw blurRad="38100" dist="38100" dir="2700000" algn="tl">
                  <a:srgbClr val="000000">
                    <a:alpha val="43137"/>
                  </a:srgbClr>
                </a:outerShdw>
              </a:effectLst>
            </a:endParaRPr>
          </a:p>
        </p:txBody>
      </p:sp>
      <p:sp>
        <p:nvSpPr>
          <p:cNvPr id="3" name="Marcador de texto 2"/>
          <p:cNvSpPr>
            <a:spLocks noGrp="1"/>
          </p:cNvSpPr>
          <p:nvPr>
            <p:ph type="body" idx="1"/>
          </p:nvPr>
        </p:nvSpPr>
        <p:spPr>
          <a:xfrm>
            <a:off x="1484314" y="1519707"/>
            <a:ext cx="10018713" cy="5035639"/>
          </a:xfrm>
        </p:spPr>
        <p:txBody>
          <a:bodyPr>
            <a:normAutofit fontScale="85000" lnSpcReduction="20000"/>
          </a:bodyPr>
          <a:lstStyle/>
          <a:p>
            <a:pPr marL="457200" indent="-457200">
              <a:buFont typeface="Arial" panose="020B0604020202020204" pitchFamily="34" charset="0"/>
              <a:buChar char="•"/>
            </a:pPr>
            <a:r>
              <a:rPr lang="es-AR" sz="3200" b="1" dirty="0" smtClean="0"/>
              <a:t>SOCIEDADES ENTRE CONYUGES</a:t>
            </a:r>
          </a:p>
          <a:p>
            <a:pPr marL="457200" indent="-457200">
              <a:buFont typeface="Arial" panose="020B0604020202020204" pitchFamily="34" charset="0"/>
              <a:buChar char="•"/>
            </a:pPr>
            <a:r>
              <a:rPr lang="es-AR" sz="3200" b="1" dirty="0" smtClean="0"/>
              <a:t>SOCIEDADES CON MENORES</a:t>
            </a:r>
          </a:p>
          <a:p>
            <a:pPr marL="457200" indent="-457200">
              <a:buFont typeface="Arial" panose="020B0604020202020204" pitchFamily="34" charset="0"/>
              <a:buChar char="•"/>
            </a:pPr>
            <a:r>
              <a:rPr lang="es-AR" sz="3200" b="1" dirty="0" smtClean="0"/>
              <a:t>SOCIEDADES SOCIAS</a:t>
            </a:r>
          </a:p>
          <a:p>
            <a:pPr marL="457200" indent="-457200">
              <a:buFont typeface="Arial" panose="020B0604020202020204" pitchFamily="34" charset="0"/>
              <a:buChar char="•"/>
            </a:pPr>
            <a:r>
              <a:rPr lang="es-AR" sz="3200" b="1" dirty="0" smtClean="0"/>
              <a:t>SOCIEDADES DE LA SECCION IV</a:t>
            </a:r>
            <a:r>
              <a:rPr lang="es-AR" sz="3200" dirty="0"/>
              <a:t> (LIBRES, RESIDUALES O SIMPLES)</a:t>
            </a:r>
          </a:p>
          <a:p>
            <a:pPr marL="457200" indent="-457200">
              <a:buFont typeface="Arial" panose="020B0604020202020204" pitchFamily="34" charset="0"/>
              <a:buChar char="•"/>
            </a:pPr>
            <a:r>
              <a:rPr lang="es-AR" sz="3200" b="1" dirty="0" smtClean="0"/>
              <a:t>SOCIEDADES ANONIMAS UNIPERSONALES</a:t>
            </a:r>
          </a:p>
          <a:p>
            <a:pPr marL="457200" indent="-457200">
              <a:buFont typeface="Arial" panose="020B0604020202020204" pitchFamily="34" charset="0"/>
              <a:buChar char="•"/>
            </a:pPr>
            <a:r>
              <a:rPr lang="es-AR" sz="3200" b="1" dirty="0" smtClean="0"/>
              <a:t>CAUSALES DE DISOLUCION</a:t>
            </a:r>
          </a:p>
          <a:p>
            <a:pPr marL="457200" indent="-457200">
              <a:buFont typeface="Arial" panose="020B0604020202020204" pitchFamily="34" charset="0"/>
              <a:buChar char="•"/>
            </a:pPr>
            <a:r>
              <a:rPr lang="es-AR" sz="3200" b="1" dirty="0" smtClean="0"/>
              <a:t>TEMAS REGISTRALES</a:t>
            </a:r>
          </a:p>
          <a:p>
            <a:pPr marL="457200" indent="-457200">
              <a:buFont typeface="Arial" panose="020B0604020202020204" pitchFamily="34" charset="0"/>
              <a:buChar char="•"/>
            </a:pPr>
            <a:r>
              <a:rPr lang="es-AR" sz="3200" b="1" dirty="0" smtClean="0"/>
              <a:t>REGIMEN DE NULIDADES</a:t>
            </a:r>
          </a:p>
          <a:p>
            <a:pPr marL="457200" indent="-457200">
              <a:buFont typeface="Arial" panose="020B0604020202020204" pitchFamily="34" charset="0"/>
              <a:buChar char="•"/>
            </a:pPr>
            <a:r>
              <a:rPr lang="es-AR" sz="3200" b="1" dirty="0" smtClean="0"/>
              <a:t>CONTRATOS ASOCIATIVOS</a:t>
            </a:r>
            <a:endParaRPr lang="es-AR" sz="3200" b="1" dirty="0"/>
          </a:p>
        </p:txBody>
      </p:sp>
    </p:spTree>
    <p:extLst>
      <p:ext uri="{BB962C8B-B14F-4D97-AF65-F5344CB8AC3E}">
        <p14:creationId xmlns:p14="http://schemas.microsoft.com/office/powerpoint/2010/main" val="1731086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additive="base">
                                        <p:cTn id="2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additive="base">
                                        <p:cTn id="3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
                                            <p:txEl>
                                              <p:pRg st="5" end="5"/>
                                            </p:txEl>
                                          </p:spTgt>
                                        </p:tgtEl>
                                        <p:attrNameLst>
                                          <p:attrName>style.visibility</p:attrName>
                                        </p:attrNameLst>
                                      </p:cBhvr>
                                      <p:to>
                                        <p:strVal val="visible"/>
                                      </p:to>
                                    </p:set>
                                    <p:anim calcmode="lin" valueType="num">
                                      <p:cBhvr additive="base">
                                        <p:cTn id="4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anim calcmode="lin" valueType="num">
                                      <p:cBhvr additive="base">
                                        <p:cTn id="4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3">
                                            <p:txEl>
                                              <p:pRg st="7" end="7"/>
                                            </p:txEl>
                                          </p:spTgt>
                                        </p:tgtEl>
                                        <p:attrNameLst>
                                          <p:attrName>style.visibility</p:attrName>
                                        </p:attrNameLst>
                                      </p:cBhvr>
                                      <p:to>
                                        <p:strVal val="visible"/>
                                      </p:to>
                                    </p:set>
                                    <p:anim calcmode="lin" valueType="num">
                                      <p:cBhvr additive="base">
                                        <p:cTn id="5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3">
                                            <p:txEl>
                                              <p:pRg st="8" end="8"/>
                                            </p:txEl>
                                          </p:spTgt>
                                        </p:tgtEl>
                                        <p:attrNameLst>
                                          <p:attrName>style.visibility</p:attrName>
                                        </p:attrNameLst>
                                      </p:cBhvr>
                                      <p:to>
                                        <p:strVal val="visible"/>
                                      </p:to>
                                    </p:set>
                                    <p:anim calcmode="lin" valueType="num">
                                      <p:cBhvr additive="base">
                                        <p:cTn id="5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84310" y="965915"/>
            <a:ext cx="10018711" cy="4146998"/>
          </a:xfrm>
        </p:spPr>
        <p:txBody>
          <a:bodyPr>
            <a:normAutofit fontScale="90000"/>
          </a:bodyPr>
          <a:lstStyle/>
          <a:p>
            <a:r>
              <a:rPr lang="es-AR" dirty="0"/>
              <a:t>SUPRESIÓN FORMAL DEL CONTROL DE LEGALIDAD GENERAL SOCIETARIO (SE MANTIENE EN SOCIEDADES ANONIMAS</a:t>
            </a:r>
            <a:r>
              <a:rPr lang="es-AR" dirty="0" smtClean="0"/>
              <a:t>).</a:t>
            </a:r>
            <a:br>
              <a:rPr lang="es-AR" dirty="0" smtClean="0"/>
            </a:br>
            <a:r>
              <a:rPr lang="es-AR" dirty="0" smtClean="0"/>
              <a:t/>
            </a:r>
            <a:br>
              <a:rPr lang="es-AR" dirty="0" smtClean="0"/>
            </a:br>
            <a:r>
              <a:rPr lang="es-AR" dirty="0" smtClean="0"/>
              <a:t>PLAZOS </a:t>
            </a:r>
            <a:r>
              <a:rPr lang="es-AR" dirty="0"/>
              <a:t>PARA </a:t>
            </a:r>
            <a:r>
              <a:rPr lang="es-AR" dirty="0" smtClean="0"/>
              <a:t>PRESENTAR CONTRATO </a:t>
            </a:r>
            <a:r>
              <a:rPr lang="es-AR" dirty="0"/>
              <a:t>(</a:t>
            </a:r>
            <a:r>
              <a:rPr lang="es-AR" dirty="0" smtClean="0"/>
              <a:t>20 días) </a:t>
            </a:r>
            <a:r>
              <a:rPr lang="es-AR" dirty="0"/>
              <a:t>Y PARA </a:t>
            </a:r>
            <a:r>
              <a:rPr lang="es-AR" dirty="0" smtClean="0"/>
              <a:t>COMPLETAR TRAMITE </a:t>
            </a:r>
            <a:r>
              <a:rPr lang="es-AR" dirty="0"/>
              <a:t>DE INSCRIPCION (</a:t>
            </a:r>
            <a:r>
              <a:rPr lang="es-AR" dirty="0" smtClean="0"/>
              <a:t>30 días), </a:t>
            </a:r>
            <a:r>
              <a:rPr lang="es-AR" dirty="0"/>
              <a:t>ADMITE OPOSICIÓN DE PARTE INTERESADA. </a:t>
            </a:r>
            <a:br>
              <a:rPr lang="es-AR" dirty="0"/>
            </a:br>
            <a:r>
              <a:rPr lang="es-AR" dirty="0"/>
              <a:t/>
            </a:r>
            <a:br>
              <a:rPr lang="es-AR" dirty="0"/>
            </a:br>
            <a:r>
              <a:rPr lang="es-AR" dirty="0"/>
              <a:t>MANTENIMIENTO DE FACULTADES DE RUBRICA DEL REGISTRO</a:t>
            </a:r>
            <a:br>
              <a:rPr lang="es-AR" dirty="0"/>
            </a:br>
            <a:endParaRPr lang="es-AR" dirty="0"/>
          </a:p>
        </p:txBody>
      </p:sp>
      <p:sp>
        <p:nvSpPr>
          <p:cNvPr id="3" name="Marcador de texto 2"/>
          <p:cNvSpPr>
            <a:spLocks noGrp="1"/>
          </p:cNvSpPr>
          <p:nvPr>
            <p:ph type="body" idx="1"/>
          </p:nvPr>
        </p:nvSpPr>
        <p:spPr>
          <a:xfrm>
            <a:off x="1484308" y="5257799"/>
            <a:ext cx="10018713" cy="1447800"/>
          </a:xfrm>
        </p:spPr>
        <p:txBody>
          <a:bodyPr>
            <a:normAutofit/>
          </a:bodyPr>
          <a:lstStyle/>
          <a:p>
            <a:r>
              <a:rPr lang="es-AR" sz="5400" b="1" dirty="0" smtClean="0">
                <a:effectLst>
                  <a:outerShdw blurRad="38100" dist="38100" dir="2700000" algn="tl">
                    <a:srgbClr val="000000">
                      <a:alpha val="43137"/>
                    </a:srgbClr>
                  </a:outerShdw>
                </a:effectLst>
              </a:rPr>
              <a:t>TEMAS REGISTRALES</a:t>
            </a:r>
            <a:endParaRPr lang="es-AR" sz="54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98790828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84310" y="557013"/>
            <a:ext cx="10018713" cy="1413456"/>
          </a:xfrm>
        </p:spPr>
        <p:txBody>
          <a:bodyPr/>
          <a:lstStyle/>
          <a:p>
            <a:r>
              <a:rPr lang="es-AR" b="1" dirty="0" smtClean="0">
                <a:effectLst>
                  <a:outerShdw blurRad="38100" dist="38100" dir="2700000" algn="tl">
                    <a:srgbClr val="000000">
                      <a:alpha val="43137"/>
                    </a:srgbClr>
                  </a:outerShdw>
                </a:effectLst>
              </a:rPr>
              <a:t>SOCIEDADES ENTRE CONYUGES</a:t>
            </a:r>
            <a:endParaRPr lang="es-AR" b="1" dirty="0">
              <a:effectLst>
                <a:outerShdw blurRad="38100" dist="38100" dir="2700000" algn="tl">
                  <a:srgbClr val="000000">
                    <a:alpha val="43137"/>
                  </a:srgbClr>
                </a:outerShdw>
              </a:effectLst>
            </a:endParaRPr>
          </a:p>
        </p:txBody>
      </p:sp>
      <p:sp>
        <p:nvSpPr>
          <p:cNvPr id="3" name="Marcador de texto 2"/>
          <p:cNvSpPr>
            <a:spLocks noGrp="1"/>
          </p:cNvSpPr>
          <p:nvPr>
            <p:ph type="body" idx="1"/>
          </p:nvPr>
        </p:nvSpPr>
        <p:spPr>
          <a:xfrm>
            <a:off x="1886478" y="2091811"/>
            <a:ext cx="4607188" cy="576262"/>
          </a:xfrm>
        </p:spPr>
        <p:txBody>
          <a:bodyPr/>
          <a:lstStyle/>
          <a:p>
            <a:r>
              <a:rPr lang="es-AR" dirty="0" smtClean="0"/>
              <a:t>ANTERIOR LEGISLACION</a:t>
            </a:r>
            <a:endParaRPr lang="es-AR" dirty="0"/>
          </a:p>
        </p:txBody>
      </p:sp>
      <p:sp>
        <p:nvSpPr>
          <p:cNvPr id="4" name="Marcador de contenido 3"/>
          <p:cNvSpPr>
            <a:spLocks noGrp="1"/>
          </p:cNvSpPr>
          <p:nvPr>
            <p:ph sz="half" idx="2"/>
          </p:nvPr>
        </p:nvSpPr>
        <p:spPr>
          <a:xfrm>
            <a:off x="1530107" y="3082248"/>
            <a:ext cx="4895056" cy="1558635"/>
          </a:xfrm>
        </p:spPr>
        <p:txBody>
          <a:bodyPr/>
          <a:lstStyle/>
          <a:p>
            <a:pPr marL="0" indent="0" algn="ctr">
              <a:buNone/>
            </a:pPr>
            <a:r>
              <a:rPr lang="es-AR" dirty="0" smtClean="0"/>
              <a:t>SOLO PODIAN CONSTITUIR ENTRE SI </a:t>
            </a:r>
          </a:p>
          <a:p>
            <a:r>
              <a:rPr lang="es-AR" dirty="0" smtClean="0"/>
              <a:t>SOCIEDADES POR ACCIONES</a:t>
            </a:r>
          </a:p>
          <a:p>
            <a:r>
              <a:rPr lang="es-AR" dirty="0" smtClean="0"/>
              <a:t>SOCIEDADES DE RESPONSABILIDAD LIMITADA</a:t>
            </a:r>
          </a:p>
          <a:p>
            <a:endParaRPr lang="es-AR" dirty="0"/>
          </a:p>
        </p:txBody>
      </p:sp>
      <p:sp>
        <p:nvSpPr>
          <p:cNvPr id="5" name="Marcador de texto 4"/>
          <p:cNvSpPr>
            <a:spLocks noGrp="1"/>
          </p:cNvSpPr>
          <p:nvPr>
            <p:ph type="body" sz="quarter" idx="3"/>
          </p:nvPr>
        </p:nvSpPr>
        <p:spPr>
          <a:xfrm>
            <a:off x="6880486" y="2091811"/>
            <a:ext cx="4622537" cy="576262"/>
          </a:xfrm>
        </p:spPr>
        <p:txBody>
          <a:bodyPr/>
          <a:lstStyle/>
          <a:p>
            <a:r>
              <a:rPr lang="es-AR" dirty="0" smtClean="0"/>
              <a:t>ACTUAL LEGISLACION</a:t>
            </a:r>
            <a:endParaRPr lang="es-AR" dirty="0"/>
          </a:p>
        </p:txBody>
      </p:sp>
      <p:sp>
        <p:nvSpPr>
          <p:cNvPr id="6" name="Marcador de contenido 5"/>
          <p:cNvSpPr>
            <a:spLocks noGrp="1"/>
          </p:cNvSpPr>
          <p:nvPr>
            <p:ph sz="quarter" idx="4"/>
          </p:nvPr>
        </p:nvSpPr>
        <p:spPr>
          <a:xfrm>
            <a:off x="6607967" y="3068392"/>
            <a:ext cx="4895056" cy="2455862"/>
          </a:xfrm>
        </p:spPr>
        <p:txBody>
          <a:bodyPr/>
          <a:lstStyle/>
          <a:p>
            <a:r>
              <a:rPr lang="es-AR" dirty="0" smtClean="0"/>
              <a:t>PUEDEN CONSTITUIR TODO TIPO DE SOCIEDADES, INCLUIDAS LAS DE LA SECCION IV</a:t>
            </a:r>
            <a:endParaRPr lang="es-AR" dirty="0"/>
          </a:p>
        </p:txBody>
      </p:sp>
      <p:sp>
        <p:nvSpPr>
          <p:cNvPr id="10" name="Rectángulo 9"/>
          <p:cNvSpPr/>
          <p:nvPr/>
        </p:nvSpPr>
        <p:spPr>
          <a:xfrm>
            <a:off x="3095754" y="5203166"/>
            <a:ext cx="6096000" cy="1055674"/>
          </a:xfrm>
          <a:prstGeom prst="rect">
            <a:avLst/>
          </a:prstGeom>
        </p:spPr>
        <p:txBody>
          <a:bodyPr>
            <a:spAutoFit/>
          </a:bodyPr>
          <a:lstStyle/>
          <a:p>
            <a:pPr lvl="0" algn="ctr">
              <a:spcBef>
                <a:spcPct val="20000"/>
              </a:spcBef>
              <a:spcAft>
                <a:spcPts val="600"/>
              </a:spcAft>
              <a:buClr>
                <a:srgbClr val="30ACEC">
                  <a:lumMod val="75000"/>
                </a:srgbClr>
              </a:buClr>
              <a:buSzPct val="145000"/>
            </a:pPr>
            <a:r>
              <a:rPr lang="es-AR" dirty="0" smtClean="0">
                <a:solidFill>
                  <a:prstClr val="black"/>
                </a:solidFill>
              </a:rPr>
              <a:t>RELACIONADO CON EL REGIMEN PATRIMONIAL DEL MATRIMONIO</a:t>
            </a:r>
          </a:p>
          <a:p>
            <a:pPr lvl="0">
              <a:spcBef>
                <a:spcPct val="20000"/>
              </a:spcBef>
              <a:spcAft>
                <a:spcPts val="600"/>
              </a:spcAft>
              <a:buClr>
                <a:srgbClr val="30ACEC">
                  <a:lumMod val="75000"/>
                </a:srgbClr>
              </a:buClr>
              <a:buSzPct val="145000"/>
            </a:pPr>
            <a:endParaRPr lang="es-AR" dirty="0">
              <a:solidFill>
                <a:prstClr val="black"/>
              </a:solidFill>
            </a:endParaRPr>
          </a:p>
        </p:txBody>
      </p:sp>
      <p:sp>
        <p:nvSpPr>
          <p:cNvPr id="11" name="Flecha curvada hacia la derecha 10"/>
          <p:cNvSpPr/>
          <p:nvPr/>
        </p:nvSpPr>
        <p:spPr>
          <a:xfrm>
            <a:off x="2472561" y="4558441"/>
            <a:ext cx="919224" cy="897227"/>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solidFill>
                <a:schemeClr val="tx1"/>
              </a:solidFill>
            </a:endParaRPr>
          </a:p>
        </p:txBody>
      </p:sp>
      <p:sp>
        <p:nvSpPr>
          <p:cNvPr id="12" name="Flecha curvada hacia la izquierda 11"/>
          <p:cNvSpPr/>
          <p:nvPr/>
        </p:nvSpPr>
        <p:spPr>
          <a:xfrm>
            <a:off x="9165540" y="4205198"/>
            <a:ext cx="1003123" cy="1195298"/>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solidFill>
                <a:schemeClr val="tx1"/>
              </a:solidFill>
            </a:endParaRPr>
          </a:p>
        </p:txBody>
      </p:sp>
    </p:spTree>
    <p:extLst>
      <p:ext uri="{BB962C8B-B14F-4D97-AF65-F5344CB8AC3E}">
        <p14:creationId xmlns:p14="http://schemas.microsoft.com/office/powerpoint/2010/main" val="510023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 calcmode="lin" valueType="num">
                                      <p:cBhvr additive="base">
                                        <p:cTn id="15"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 calcmode="lin" valueType="num">
                                      <p:cBhvr additive="base">
                                        <p:cTn id="2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 calcmode="lin" valueType="num">
                                      <p:cBhvr additive="base">
                                        <p:cTn id="27"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build="p"/>
      <p:bldP spid="5" grpId="0" build="p"/>
      <p:bldP spid="6" grpId="0" build="p"/>
      <p:bldP spid="10" grpId="0"/>
      <p:bldP spid="11" grpId="0" animBg="1"/>
      <p:bldP spid="12"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CDD0D1"/>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TM03457496[[fn=Parallax]]</Template>
  <TotalTime>1789</TotalTime>
  <Words>1920</Words>
  <Application>Microsoft Office PowerPoint</Application>
  <PresentationFormat>Panorámica</PresentationFormat>
  <Paragraphs>311</Paragraphs>
  <Slides>45</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45</vt:i4>
      </vt:variant>
    </vt:vector>
  </HeadingPairs>
  <TitlesOfParts>
    <vt:vector size="49" baseType="lpstr">
      <vt:lpstr>Arial</vt:lpstr>
      <vt:lpstr>Calibri</vt:lpstr>
      <vt:lpstr>Corbel</vt:lpstr>
      <vt:lpstr>Parallax</vt:lpstr>
      <vt:lpstr>SOCIEDADES®</vt:lpstr>
      <vt:lpstr>DE LA LEY DE SOCIEDADES COMERCIALES  A  LA LEY GENERAL DE SOCIEDADES</vt:lpstr>
      <vt:lpstr>Desaparece el término “comerciante” del nuevo Código unificado </vt:lpstr>
      <vt:lpstr>La modificación genera una regulación única que comprende a todas las sociedades</vt:lpstr>
      <vt:lpstr>1.- normas imperativas de la ley especial – la LGS-o, en su defecto, del Código Civil y Comercial;  2.- normas del acto constitutivo con sus modificaciones y de los reglamentos, prevaleciendo las primeras en caso de divergencia;  3.- por las normas supletorias de leyes especiales, o en su defecto, por las del Código Civil y Comercial en su Libro Primero, Parte General, Título II “Persona Jurídica”; </vt:lpstr>
      <vt:lpstr>MODIFICACIONES</vt:lpstr>
      <vt:lpstr>PRINCIPALES MODIFICACIONES</vt:lpstr>
      <vt:lpstr>SUPRESIÓN FORMAL DEL CONTROL DE LEGALIDAD GENERAL SOCIETARIO (SE MANTIENE EN SOCIEDADES ANONIMAS).  PLAZOS PARA PRESENTAR CONTRATO (20 días) Y PARA COMPLETAR TRAMITE DE INSCRIPCION (30 días), ADMITE OPOSICIÓN DE PARTE INTERESADA.   MANTENIMIENTO DE FACULTADES DE RUBRICA DEL REGISTRO </vt:lpstr>
      <vt:lpstr>SOCIEDADES ENTRE CONYUGES</vt:lpstr>
      <vt:lpstr>SOCIEDADES ENTRE CONYUGES</vt:lpstr>
      <vt:lpstr>SOCIEDADES ANONIMAS UNIPERSONALES (SAU)</vt:lpstr>
      <vt:lpstr>¿QUE SIGNIFICA “QUEDAR” DENTRO DEL RÉGIMEN DEL ART. 299 LGS?</vt:lpstr>
      <vt:lpstr>SOCIEDADES ANONIMAS UNIPERSONALES</vt:lpstr>
      <vt:lpstr>EMPRESAS MULTINACIONALES: PERMITE CREAR EN EL PAIS UNA FILIAL TOTALMENTE INTEGRADA (ART. 123 LGS) MEDIANTE UNA  S.A.U.  GRANDES Y MEDIANAS EMPRESAS LOCALES: PERMITE LA DESCENTRALIZACIÓN OPERATIVA Y PATRIMONIAL DE EMPRESAS LOCALES DE CIERTA MAGNITUD AL POSIBILITARLES CONSTITUIR UNA O MÁS “SOCIEDADES ANÓNIMAS UNIPERSONALES”</vt:lpstr>
      <vt:lpstr>SOCIEDADES CON MENORES (ART. 28 LGS)</vt:lpstr>
      <vt:lpstr>Presentación de PowerPoint</vt:lpstr>
      <vt:lpstr>REGIMEN DE NULIDADES</vt:lpstr>
      <vt:lpstr>NULIDADES VINCULARES</vt:lpstr>
      <vt:lpstr>NULIDADES DEL OBJETO</vt:lpstr>
      <vt:lpstr>NULIDADES DEL OBJETO</vt:lpstr>
      <vt:lpstr>NULIDADES DEL TIPO (ART. 17 LGS)</vt:lpstr>
      <vt:lpstr>NULIDADES DEL TIPO (ART. 17 LGS)</vt:lpstr>
      <vt:lpstr>OTRAS NULIDADES</vt:lpstr>
      <vt:lpstr>CAUSALES DE DISOLUCION (ARTS. 94 Y 94 BIS LGS)</vt:lpstr>
      <vt:lpstr>CAUSALES DE DISOLUCION (ARTS. 94 Y 94 BIS LGS)</vt:lpstr>
      <vt:lpstr>CAUSALES DE DISOLUCION (ARTS. 94 Y 94 BIS LGS)</vt:lpstr>
      <vt:lpstr>CAUSALES DE DISOLUCION (ARTS. 94 Y 94 BIS LGS)</vt:lpstr>
      <vt:lpstr>TRANSFORMACION EN SAU</vt:lpstr>
      <vt:lpstr>SOCIEDADES SOCIAS</vt:lpstr>
      <vt:lpstr>SOCIEDADES DE LA SECCION IV</vt:lpstr>
      <vt:lpstr>SUPUESTOS DE LA SECCION IV</vt:lpstr>
      <vt:lpstr>SOCIEDADES DE LA SECCION IV</vt:lpstr>
      <vt:lpstr>SOCIEDADES DE LA SECCION IV</vt:lpstr>
      <vt:lpstr>REGIMEN DE RESPONSABILIDAD</vt:lpstr>
      <vt:lpstr>SOCIEDADES DE LA SECCION IV</vt:lpstr>
      <vt:lpstr>SUBSANACION</vt:lpstr>
      <vt:lpstr>SUBSANACION</vt:lpstr>
      <vt:lpstr>SUBSANACION</vt:lpstr>
      <vt:lpstr>LIQUIDACION</vt:lpstr>
      <vt:lpstr>BIENES REGITRABLES</vt:lpstr>
      <vt:lpstr>FIJA LOS REQUISITOS PARA INSCRIBIR INMUEBLES A NOMBRE DE LAS SOCIEDADES DE LA SECCION IV  </vt:lpstr>
      <vt:lpstr>1) El acto de adquisición debe instrumentarse por escritura pública (art 1017 CCC);  2) El Notario deberá dejar constancia en el documento que tuvo a la vista el contrato social, que comparecieron a celebrar el acto la totalidad de los socios y, si actúa un representante, consignar que todos los socios ratifican su actuación;  3) En el testimonio y en las minutas rogatorias deberá surgir la proporción que cada socio tiene en la sociedad, pero ésta no se publicitará en el asiento (posibilidad de gran cantidad de socios con diversos porcentajes, lo que dificultaría la registración); 4) La titularidad debe publicitarse a nombre de la sociedad, consignando todos los datos que surjan del titulo, fundamentalmente el domicilio social y CUIT.   </vt:lpstr>
      <vt:lpstr>DISPOSICIONES ADMINISTRATIVAS</vt:lpstr>
      <vt:lpstr>RESOLUCIONES      ADMINISTRATIVAS</vt:lpstr>
      <vt:lpstr>FIN DE LA PRESENTACION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SOCIEDADES</dc:title>
  <dc:creator>maria jurado</dc:creator>
  <cp:lastModifiedBy>maria jurado</cp:lastModifiedBy>
  <cp:revision>126</cp:revision>
  <cp:lastPrinted>2016-08-30T16:53:34Z</cp:lastPrinted>
  <dcterms:created xsi:type="dcterms:W3CDTF">2016-06-08T17:26:59Z</dcterms:created>
  <dcterms:modified xsi:type="dcterms:W3CDTF">2016-08-31T12:05:19Z</dcterms:modified>
</cp:coreProperties>
</file>